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3.xml" ContentType="application/vnd.openxmlformats-officedocument.theme+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4.xml" ContentType="application/vnd.openxmlformats-officedocument.theme+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theme/theme5.xml" ContentType="application/vnd.openxmlformats-officedocument.theme+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theme/themeOverride1.xml" ContentType="application/vnd.openxmlformats-officedocument.themeOverr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heme/themeOverride2.xml" ContentType="application/vnd.openxmlformats-officedocument.themeOverr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1.xml" ContentType="application/vnd.openxmlformats-officedocument.presentationml.tags+xml"/>
  <Override PartName="/ppt/notesSlides/notesSlide21.xml" ContentType="application/vnd.openxmlformats-officedocument.presentationml.notesSlide+xml"/>
  <Override PartName="/ppt/tags/tag2.xml" ContentType="application/vnd.openxmlformats-officedocument.presentationml.tags+xml"/>
  <Override PartName="/ppt/notesSlides/notesSlide22.xml" ContentType="application/vnd.openxmlformats-officedocument.presentationml.notesSlide+xml"/>
  <Override PartName="/ppt/tags/tag3.xml" ContentType="application/vnd.openxmlformats-officedocument.presentationml.tags+xml"/>
  <Override PartName="/ppt/notesSlides/notesSlide23.xml" ContentType="application/vnd.openxmlformats-officedocument.presentationml.notesSlide+xml"/>
  <Override PartName="/ppt/tags/tag4.xml" ContentType="application/vnd.openxmlformats-officedocument.presentationml.tag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ink/ink1.xml" ContentType="application/inkml+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745" r:id="rId4"/>
    <p:sldMasterId id="2147484767" r:id="rId5"/>
    <p:sldMasterId id="2147484798" r:id="rId6"/>
    <p:sldMasterId id="2147484822" r:id="rId7"/>
    <p:sldMasterId id="2147484846" r:id="rId8"/>
    <p:sldMasterId id="2147484873" r:id="rId9"/>
  </p:sldMasterIdLst>
  <p:notesMasterIdLst>
    <p:notesMasterId r:id="rId46"/>
  </p:notesMasterIdLst>
  <p:handoutMasterIdLst>
    <p:handoutMasterId r:id="rId47"/>
  </p:handoutMasterIdLst>
  <p:sldIdLst>
    <p:sldId id="1861" r:id="rId10"/>
    <p:sldId id="4681" r:id="rId11"/>
    <p:sldId id="4682" r:id="rId12"/>
    <p:sldId id="4509" r:id="rId13"/>
    <p:sldId id="4684" r:id="rId14"/>
    <p:sldId id="4378" r:id="rId15"/>
    <p:sldId id="4695" r:id="rId16"/>
    <p:sldId id="4355" r:id="rId17"/>
    <p:sldId id="4384" r:id="rId18"/>
    <p:sldId id="4360" r:id="rId19"/>
    <p:sldId id="4359" r:id="rId20"/>
    <p:sldId id="4680" r:id="rId21"/>
    <p:sldId id="4685" r:id="rId22"/>
    <p:sldId id="1660" r:id="rId23"/>
    <p:sldId id="4696" r:id="rId24"/>
    <p:sldId id="4687" r:id="rId25"/>
    <p:sldId id="4741" r:id="rId26"/>
    <p:sldId id="1821" r:id="rId27"/>
    <p:sldId id="4742" r:id="rId28"/>
    <p:sldId id="4688" r:id="rId29"/>
    <p:sldId id="4692" r:id="rId30"/>
    <p:sldId id="3489" r:id="rId31"/>
    <p:sldId id="3490" r:id="rId32"/>
    <p:sldId id="3494" r:id="rId33"/>
    <p:sldId id="3495" r:id="rId34"/>
    <p:sldId id="4743" r:id="rId35"/>
    <p:sldId id="10113" r:id="rId36"/>
    <p:sldId id="10112" r:id="rId37"/>
    <p:sldId id="1856" r:id="rId38"/>
    <p:sldId id="1869" r:id="rId39"/>
    <p:sldId id="8269" r:id="rId40"/>
    <p:sldId id="10110" r:id="rId41"/>
    <p:sldId id="10111" r:id="rId42"/>
    <p:sldId id="4693" r:id="rId43"/>
    <p:sldId id="4694" r:id="rId44"/>
    <p:sldId id="4677" r:id="rId45"/>
  </p:sldIdLst>
  <p:sldSz cx="12192000" cy="6858000"/>
  <p:notesSz cx="6858000" cy="25146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EC6FC0CE-0262-4AEB-BC8B-3242091A1070}">
          <p14:sldIdLst>
            <p14:sldId id="1861"/>
            <p14:sldId id="4681"/>
            <p14:sldId id="4682"/>
            <p14:sldId id="4509"/>
          </p14:sldIdLst>
        </p14:section>
        <p14:section name="SQLServerML+Extensiblity" id="{5E010F9E-C77A-49AE-8090-1765903F96F3}">
          <p14:sldIdLst>
            <p14:sldId id="4684"/>
            <p14:sldId id="4378"/>
            <p14:sldId id="4695"/>
            <p14:sldId id="4355"/>
            <p14:sldId id="4384"/>
            <p14:sldId id="4360"/>
            <p14:sldId id="4359"/>
            <p14:sldId id="4680"/>
          </p14:sldIdLst>
        </p14:section>
        <p14:section name="Prebuilt AI" id="{62E215DC-479E-4BF7-B023-DE86829AEB52}">
          <p14:sldIdLst>
            <p14:sldId id="4685"/>
            <p14:sldId id="1660"/>
            <p14:sldId id="4696"/>
          </p14:sldIdLst>
        </p14:section>
        <p14:section name="Cognitive Services" id="{217B7924-9C72-4C2B-A08C-A498D5FB534D}">
          <p14:sldIdLst>
            <p14:sldId id="4687"/>
            <p14:sldId id="4741"/>
            <p14:sldId id="1821"/>
            <p14:sldId id="4742"/>
          </p14:sldIdLst>
        </p14:section>
        <p14:section name="SQLServer + CS" id="{744DA057-07A5-4C9C-BB9C-AA288D0ACB32}">
          <p14:sldIdLst>
            <p14:sldId id="4688"/>
            <p14:sldId id="4692"/>
            <p14:sldId id="3489"/>
            <p14:sldId id="3490"/>
            <p14:sldId id="3494"/>
            <p14:sldId id="3495"/>
            <p14:sldId id="4743"/>
          </p14:sldIdLst>
        </p14:section>
        <p14:section name="+ Containers" id="{31A2CD8E-753E-497B-A9E5-B009FFFB9882}">
          <p14:sldIdLst>
            <p14:sldId id="10113"/>
            <p14:sldId id="10112"/>
            <p14:sldId id="1856"/>
            <p14:sldId id="1869"/>
            <p14:sldId id="8269"/>
            <p14:sldId id="10110"/>
            <p14:sldId id="10111"/>
          </p14:sldIdLst>
        </p14:section>
        <p14:section name="Closing" id="{661C9C37-AE2A-42E1-8C07-D294D4980BDF}">
          <p14:sldIdLst>
            <p14:sldId id="4693"/>
            <p14:sldId id="4694"/>
            <p14:sldId id="4677"/>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7" name="Evan Aeschlimann" initials="EA" lastIdx="2" clrIdx="7">
    <p:extLst>
      <p:ext uri="{19B8F6BF-5375-455C-9EA6-DF929625EA0E}">
        <p15:presenceInfo xmlns:p15="http://schemas.microsoft.com/office/powerpoint/2012/main" userId="Evan Aeschlimann" providerId="None"/>
      </p:ext>
    </p:extLst>
  </p:cmAuthor>
  <p:cmAuthor id="1" name="Mary Feil-Jacobs" initials="MFJ" lastIdx="43" clrIdx="1"/>
  <p:cmAuthor id="8" name="Bob Ward" initials="BW" lastIdx="4" clrIdx="8">
    <p:extLst>
      <p:ext uri="{19B8F6BF-5375-455C-9EA6-DF929625EA0E}">
        <p15:presenceInfo xmlns:p15="http://schemas.microsoft.com/office/powerpoint/2012/main" userId="S::bobward@microsoft.com::6da7c2dd-8e2e-469f-a216-c384312e2a2d" providerId="AD"/>
      </p:ext>
    </p:extLst>
  </p:cmAuthor>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Debbi Lyons" initials="DL" lastIdx="119" clrIdx="4"/>
  <p:cmAuthor id="5" name="Nicole Benjamin" initials="NB" lastIdx="58" clrIdx="5">
    <p:extLst>
      <p:ext uri="{19B8F6BF-5375-455C-9EA6-DF929625EA0E}">
        <p15:presenceInfo xmlns:p15="http://schemas.microsoft.com/office/powerpoint/2012/main" userId="Nicole Benjamin" providerId="None"/>
      </p:ext>
    </p:extLst>
  </p:cmAuthor>
  <p:cmAuthor id="6" name="Nick Dwyer" initials="ND" lastIdx="118" clrIdx="6">
    <p:extLst>
      <p:ext uri="{19B8F6BF-5375-455C-9EA6-DF929625EA0E}">
        <p15:presenceInfo xmlns:p15="http://schemas.microsoft.com/office/powerpoint/2012/main" userId="Nick Dwy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01638"/>
    <a:srgbClr val="107C10"/>
    <a:srgbClr val="0078D7"/>
    <a:srgbClr val="50E6FF"/>
    <a:srgbClr val="757575"/>
    <a:srgbClr val="737373"/>
    <a:srgbClr val="E81123"/>
    <a:srgbClr val="E6E6E6"/>
    <a:srgbClr val="BDBDBD"/>
    <a:srgbClr val="D83B0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980188B-234B-48E9-85D7-655230DB573B}" v="349" dt="2019-02-22T19:42:44.66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3837" autoAdjust="0"/>
    <p:restoredTop sz="72946" autoAdjust="0"/>
  </p:normalViewPr>
  <p:slideViewPr>
    <p:cSldViewPr snapToGrid="0">
      <p:cViewPr varScale="1">
        <p:scale>
          <a:sx n="74" d="100"/>
          <a:sy n="74" d="100"/>
        </p:scale>
        <p:origin x="132" y="44"/>
      </p:cViewPr>
      <p:guideLst/>
    </p:cSldViewPr>
  </p:slideViewPr>
  <p:notesTextViewPr>
    <p:cViewPr>
      <p:scale>
        <a:sx n="1" d="1"/>
        <a:sy n="1" d="1"/>
      </p:scale>
      <p:origin x="0" y="0"/>
    </p:cViewPr>
  </p:notesTextViewPr>
  <p:notesViewPr>
    <p:cSldViewPr snapToGrid="0">
      <p:cViewPr varScale="1">
        <p:scale>
          <a:sx n="66" d="100"/>
          <a:sy n="66" d="100"/>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39" Type="http://schemas.openxmlformats.org/officeDocument/2006/relationships/slide" Target="slides/slide30.xml"/><Relationship Id="rId3" Type="http://schemas.openxmlformats.org/officeDocument/2006/relationships/customXml" Target="../customXml/item3.xml"/><Relationship Id="rId21" Type="http://schemas.openxmlformats.org/officeDocument/2006/relationships/slide" Target="slides/slide12.xml"/><Relationship Id="rId34" Type="http://schemas.openxmlformats.org/officeDocument/2006/relationships/slide" Target="slides/slide25.xml"/><Relationship Id="rId42" Type="http://schemas.openxmlformats.org/officeDocument/2006/relationships/slide" Target="slides/slide33.xml"/><Relationship Id="rId47" Type="http://schemas.openxmlformats.org/officeDocument/2006/relationships/handoutMaster" Target="handoutMasters/handoutMaster1.xml"/><Relationship Id="rId50" Type="http://schemas.openxmlformats.org/officeDocument/2006/relationships/viewProps" Target="viewProps.xml"/><Relationship Id="rId7" Type="http://schemas.openxmlformats.org/officeDocument/2006/relationships/slideMaster" Target="slideMasters/slideMaster4.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7.xml"/><Relationship Id="rId20" Type="http://schemas.openxmlformats.org/officeDocument/2006/relationships/slide" Target="slides/slide11.xml"/><Relationship Id="rId29" Type="http://schemas.openxmlformats.org/officeDocument/2006/relationships/slide" Target="slides/slide20.xml"/><Relationship Id="rId41" Type="http://schemas.openxmlformats.org/officeDocument/2006/relationships/slide" Target="slides/slide32.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slide" Target="slides/slide28.xml"/><Relationship Id="rId40" Type="http://schemas.openxmlformats.org/officeDocument/2006/relationships/slide" Target="slides/slide31.xml"/><Relationship Id="rId45" Type="http://schemas.openxmlformats.org/officeDocument/2006/relationships/slide" Target="slides/slide36.xml"/><Relationship Id="rId53" Type="http://schemas.microsoft.com/office/2015/10/relationships/revisionInfo" Target="revisionInfo.xml"/><Relationship Id="rId5" Type="http://schemas.openxmlformats.org/officeDocument/2006/relationships/slideMaster" Target="slideMasters/slideMaster2.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presProps" Target="presProps.xml"/><Relationship Id="rId10" Type="http://schemas.openxmlformats.org/officeDocument/2006/relationships/slide" Target="slides/slide1.xml"/><Relationship Id="rId19" Type="http://schemas.openxmlformats.org/officeDocument/2006/relationships/slide" Target="slides/slide10.xml"/><Relationship Id="rId31" Type="http://schemas.openxmlformats.org/officeDocument/2006/relationships/slide" Target="slides/slide22.xml"/><Relationship Id="rId44" Type="http://schemas.openxmlformats.org/officeDocument/2006/relationships/slide" Target="slides/slide35.xml"/><Relationship Id="rId52"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slide" Target="slides/slide34.xml"/><Relationship Id="rId48" Type="http://schemas.openxmlformats.org/officeDocument/2006/relationships/commentAuthors" Target="commentAuthors.xml"/><Relationship Id="rId8" Type="http://schemas.openxmlformats.org/officeDocument/2006/relationships/slideMaster" Target="slideMasters/slideMaster5.xml"/><Relationship Id="rId51"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4EFB40E-CC73-4DD4-B2BD-315AD0680E82}" type="doc">
      <dgm:prSet loTypeId="urn:microsoft.com/office/officeart/2017/3/layout/HorizontalPathTimeline" loCatId="process" qsTypeId="urn:microsoft.com/office/officeart/2005/8/quickstyle/simple2" qsCatId="simple" csTypeId="urn:microsoft.com/office/officeart/2005/8/colors/colorful2" csCatId="colorful" phldr="1"/>
      <dgm:spPr/>
      <dgm:t>
        <a:bodyPr/>
        <a:lstStyle/>
        <a:p>
          <a:endParaRPr lang="en-US"/>
        </a:p>
      </dgm:t>
    </dgm:pt>
    <dgm:pt modelId="{98B879B3-62C8-4D63-8B0B-05771EADDBBA}">
      <dgm:prSet/>
      <dgm:spPr>
        <a:xfrm>
          <a:off x="355312" y="2336668"/>
          <a:ext cx="2801421" cy="491701"/>
        </a:xfrm>
        <a:prstGeom prst="rect">
          <a:avLst/>
        </a:prstGeom>
        <a:noFill/>
        <a:ln>
          <a:noFill/>
        </a:ln>
        <a:effectLst/>
      </dgm:spPr>
      <dgm:t>
        <a:bodyPr/>
        <a:lstStyle/>
        <a:p>
          <a:pPr>
            <a:buNone/>
            <a:defRPr b="1"/>
          </a:pPr>
          <a:r>
            <a:rPr lang="en-US" b="1" dirty="0">
              <a:solidFill>
                <a:sysClr val="windowText" lastClr="000000">
                  <a:hueOff val="0"/>
                  <a:satOff val="0"/>
                  <a:lumOff val="0"/>
                  <a:alphaOff val="0"/>
                </a:sysClr>
              </a:solidFill>
              <a:latin typeface="Calibri" panose="020F0502020204030204"/>
              <a:ea typeface="+mn-ea"/>
              <a:cs typeface="+mn-cs"/>
            </a:rPr>
            <a:t>2015</a:t>
          </a:r>
        </a:p>
      </dgm:t>
    </dgm:pt>
    <dgm:pt modelId="{97092D22-D643-4149-B3CA-A1E86A90100D}" type="parTrans" cxnId="{27AF0E1D-FDAA-4BB1-9B45-D7A4D90C0CD5}">
      <dgm:prSet/>
      <dgm:spPr/>
      <dgm:t>
        <a:bodyPr/>
        <a:lstStyle/>
        <a:p>
          <a:endParaRPr lang="en-US"/>
        </a:p>
      </dgm:t>
    </dgm:pt>
    <dgm:pt modelId="{DEFADD98-094A-49F3-A1AB-759CBC414AAB}" type="sibTrans" cxnId="{27AF0E1D-FDAA-4BB1-9B45-D7A4D90C0CD5}">
      <dgm:prSet/>
      <dgm:spPr/>
      <dgm:t>
        <a:bodyPr/>
        <a:lstStyle/>
        <a:p>
          <a:endParaRPr lang="en-US"/>
        </a:p>
      </dgm:t>
    </dgm:pt>
    <dgm:pt modelId="{B1CAD08C-2994-4E8D-A4A3-DE9EAFBC393F}">
      <dgm:prSet custT="1"/>
      <dgm:spPr>
        <a:xfrm>
          <a:off x="215241" y="741903"/>
          <a:ext cx="3081563" cy="607011"/>
        </a:xfrm>
        <a:prstGeom prst="rect">
          <a:avLst/>
        </a:prstGeom>
        <a:solidFill>
          <a:srgbClr val="ED7D31">
            <a:tint val="40000"/>
            <a:alpha val="90000"/>
            <a:hueOff val="0"/>
            <a:satOff val="0"/>
            <a:lumOff val="0"/>
            <a:alphaOff val="0"/>
          </a:srgbClr>
        </a:solidFill>
        <a:ln w="12700" cap="flat" cmpd="sng" algn="ctr">
          <a:solidFill>
            <a:srgbClr val="ED7D31">
              <a:tint val="40000"/>
              <a:alpha val="90000"/>
              <a:hueOff val="0"/>
              <a:satOff val="0"/>
              <a:lumOff val="0"/>
              <a:alphaOff val="0"/>
            </a:srgbClr>
          </a:solidFill>
          <a:prstDash val="solid"/>
          <a:miter lim="800000"/>
        </a:ln>
        <a:effectLst/>
      </dgm:spPr>
      <dgm:t>
        <a:bodyPr/>
        <a:lstStyle/>
        <a:p>
          <a:pPr>
            <a:buNone/>
          </a:pPr>
          <a:r>
            <a:rPr lang="en-US" sz="1800" dirty="0">
              <a:solidFill>
                <a:sysClr val="windowText" lastClr="000000">
                  <a:hueOff val="0"/>
                  <a:satOff val="0"/>
                  <a:lumOff val="0"/>
                  <a:alphaOff val="0"/>
                </a:sysClr>
              </a:solidFill>
              <a:latin typeface="Calibri" panose="020F0502020204030204"/>
              <a:ea typeface="+mn-ea"/>
              <a:cs typeface="+mn-cs"/>
            </a:rPr>
            <a:t>Microsoft acquires Revolution Analytics</a:t>
          </a:r>
        </a:p>
      </dgm:t>
    </dgm:pt>
    <dgm:pt modelId="{C66925EB-011D-4F26-B4EA-C1F83BBBE2CC}" type="parTrans" cxnId="{AD79E773-B856-4A3E-BD53-D3E09D88C6E1}">
      <dgm:prSet/>
      <dgm:spPr/>
      <dgm:t>
        <a:bodyPr/>
        <a:lstStyle/>
        <a:p>
          <a:endParaRPr lang="en-US"/>
        </a:p>
      </dgm:t>
    </dgm:pt>
    <dgm:pt modelId="{C067D427-9A8E-41CE-980B-60D22ECCF14E}" type="sibTrans" cxnId="{AD79E773-B856-4A3E-BD53-D3E09D88C6E1}">
      <dgm:prSet/>
      <dgm:spPr/>
      <dgm:t>
        <a:bodyPr/>
        <a:lstStyle/>
        <a:p>
          <a:endParaRPr lang="en-US"/>
        </a:p>
      </dgm:t>
    </dgm:pt>
    <dgm:pt modelId="{64B91BCB-8592-4DC7-B83A-452021D849E7}">
      <dgm:prSet/>
      <dgm:spPr>
        <a:xfrm>
          <a:off x="2106200" y="1522968"/>
          <a:ext cx="2801421" cy="491701"/>
        </a:xfrm>
        <a:prstGeom prst="rect">
          <a:avLst/>
        </a:prstGeom>
        <a:noFill/>
        <a:ln>
          <a:noFill/>
        </a:ln>
        <a:effectLst/>
      </dgm:spPr>
      <dgm:t>
        <a:bodyPr/>
        <a:lstStyle/>
        <a:p>
          <a:pPr>
            <a:buNone/>
            <a:defRPr b="1"/>
          </a:pPr>
          <a:endParaRPr lang="en-US" b="1" dirty="0">
            <a:solidFill>
              <a:sysClr val="windowText" lastClr="000000">
                <a:hueOff val="0"/>
                <a:satOff val="0"/>
                <a:lumOff val="0"/>
                <a:alphaOff val="0"/>
              </a:sysClr>
            </a:solidFill>
            <a:latin typeface="Calibri" panose="020F0502020204030204"/>
            <a:ea typeface="+mn-ea"/>
            <a:cs typeface="+mn-cs"/>
          </a:endParaRPr>
        </a:p>
      </dgm:t>
    </dgm:pt>
    <dgm:pt modelId="{7B6D483D-A978-4663-BD18-F73DC1CA1AEC}" type="parTrans" cxnId="{5533C054-292F-43AC-8EE2-D88A0BA72DCE}">
      <dgm:prSet/>
      <dgm:spPr/>
      <dgm:t>
        <a:bodyPr/>
        <a:lstStyle/>
        <a:p>
          <a:endParaRPr lang="en-US"/>
        </a:p>
      </dgm:t>
    </dgm:pt>
    <dgm:pt modelId="{6E1E1480-3D7B-4A4E-997D-533E9E1C7B84}" type="sibTrans" cxnId="{5533C054-292F-43AC-8EE2-D88A0BA72DCE}">
      <dgm:prSet/>
      <dgm:spPr/>
      <dgm:t>
        <a:bodyPr/>
        <a:lstStyle/>
        <a:p>
          <a:endParaRPr lang="en-US"/>
        </a:p>
      </dgm:t>
    </dgm:pt>
    <dgm:pt modelId="{DCE65C5A-7EA0-4DF7-8B84-7A90B06E4AD9}">
      <dgm:prSet custT="1"/>
      <dgm:spPr>
        <a:xfrm>
          <a:off x="1966129" y="3002423"/>
          <a:ext cx="3081563" cy="720826"/>
        </a:xfrm>
        <a:prstGeom prst="rect">
          <a:avLst/>
        </a:prstGeom>
        <a:solidFill>
          <a:srgbClr val="ED7D31">
            <a:tint val="40000"/>
            <a:alpha val="90000"/>
            <a:hueOff val="-212306"/>
            <a:satOff val="-18836"/>
            <a:lumOff val="-192"/>
            <a:alphaOff val="0"/>
          </a:srgbClr>
        </a:solidFill>
        <a:ln w="12700" cap="flat" cmpd="sng" algn="ctr">
          <a:solidFill>
            <a:srgbClr val="ED7D31">
              <a:tint val="40000"/>
              <a:alpha val="90000"/>
              <a:hueOff val="-212306"/>
              <a:satOff val="-18836"/>
              <a:lumOff val="-192"/>
              <a:alphaOff val="0"/>
            </a:srgbClr>
          </a:solidFill>
          <a:prstDash val="solid"/>
          <a:miter lim="800000"/>
        </a:ln>
        <a:effectLst/>
      </dgm:spPr>
      <dgm:t>
        <a:bodyPr/>
        <a:lstStyle/>
        <a:p>
          <a:pPr>
            <a:buNone/>
          </a:pPr>
          <a:r>
            <a:rPr lang="en-US" sz="1800" dirty="0">
              <a:solidFill>
                <a:sysClr val="windowText" lastClr="000000">
                  <a:hueOff val="0"/>
                  <a:satOff val="0"/>
                  <a:lumOff val="0"/>
                  <a:alphaOff val="0"/>
                </a:sysClr>
              </a:solidFill>
              <a:latin typeface="Calibri" panose="020F0502020204030204"/>
              <a:ea typeface="+mn-ea"/>
              <a:cs typeface="+mn-cs"/>
            </a:rPr>
            <a:t>R</a:t>
          </a:r>
          <a:r>
            <a:rPr lang="en-US" sz="1800" baseline="0" dirty="0">
              <a:solidFill>
                <a:sysClr val="windowText" lastClr="000000">
                  <a:hueOff val="0"/>
                  <a:satOff val="0"/>
                  <a:lumOff val="0"/>
                  <a:alphaOff val="0"/>
                </a:sysClr>
              </a:solidFill>
              <a:latin typeface="Calibri" panose="020F0502020204030204"/>
              <a:ea typeface="+mn-ea"/>
              <a:cs typeface="+mn-cs"/>
            </a:rPr>
            <a:t> Server </a:t>
          </a:r>
          <a:r>
            <a:rPr lang="en-US" sz="1800" baseline="0" dirty="0">
              <a:solidFill>
                <a:sysClr val="windowText" lastClr="000000">
                  <a:hueOff val="0"/>
                  <a:satOff val="0"/>
                  <a:lumOff val="0"/>
                  <a:alphaOff val="0"/>
                </a:sysClr>
              </a:solidFill>
              <a:latin typeface="Calibri" panose="020F0502020204030204"/>
              <a:ea typeface="+mn-ea"/>
              <a:cs typeface="+mn-cs"/>
              <a:sym typeface="Wingdings" panose="05000000000000000000" pitchFamily="2" charset="2"/>
            </a:rPr>
            <a:t> ML Server</a:t>
          </a:r>
          <a:endParaRPr lang="en-US" sz="1800" dirty="0">
            <a:solidFill>
              <a:sysClr val="windowText" lastClr="000000">
                <a:hueOff val="0"/>
                <a:satOff val="0"/>
                <a:lumOff val="0"/>
                <a:alphaOff val="0"/>
              </a:sysClr>
            </a:solidFill>
            <a:latin typeface="Calibri" panose="020F0502020204030204"/>
            <a:ea typeface="+mn-ea"/>
            <a:cs typeface="+mn-cs"/>
          </a:endParaRPr>
        </a:p>
      </dgm:t>
    </dgm:pt>
    <dgm:pt modelId="{3B1A6F1A-FE93-4305-A2A5-216DB722D375}" type="parTrans" cxnId="{B9C5B7D6-8EA0-43AA-8F35-F9BDF366FCAE}">
      <dgm:prSet/>
      <dgm:spPr/>
      <dgm:t>
        <a:bodyPr/>
        <a:lstStyle/>
        <a:p>
          <a:endParaRPr lang="en-US"/>
        </a:p>
      </dgm:t>
    </dgm:pt>
    <dgm:pt modelId="{99F1E52D-E586-495B-A701-D4FDCA6E9F73}" type="sibTrans" cxnId="{B9C5B7D6-8EA0-43AA-8F35-F9BDF366FCAE}">
      <dgm:prSet/>
      <dgm:spPr/>
      <dgm:t>
        <a:bodyPr/>
        <a:lstStyle/>
        <a:p>
          <a:endParaRPr lang="en-US"/>
        </a:p>
      </dgm:t>
    </dgm:pt>
    <dgm:pt modelId="{9DE49826-8CA7-4FF7-9838-FC998161C366}">
      <dgm:prSet/>
      <dgm:spPr>
        <a:xfrm>
          <a:off x="3857089" y="2336668"/>
          <a:ext cx="2801421" cy="491701"/>
        </a:xfrm>
        <a:prstGeom prst="rect">
          <a:avLst/>
        </a:prstGeom>
        <a:noFill/>
        <a:ln>
          <a:noFill/>
        </a:ln>
        <a:effectLst/>
      </dgm:spPr>
      <dgm:t>
        <a:bodyPr/>
        <a:lstStyle/>
        <a:p>
          <a:pPr>
            <a:buNone/>
            <a:defRPr b="1"/>
          </a:pPr>
          <a:r>
            <a:rPr lang="en-US" b="1">
              <a:solidFill>
                <a:sysClr val="windowText" lastClr="000000">
                  <a:hueOff val="0"/>
                  <a:satOff val="0"/>
                  <a:lumOff val="0"/>
                  <a:alphaOff val="0"/>
                </a:sysClr>
              </a:solidFill>
              <a:latin typeface="Calibri" panose="020F0502020204030204"/>
              <a:ea typeface="+mn-ea"/>
              <a:cs typeface="+mn-cs"/>
            </a:rPr>
            <a:t>2016</a:t>
          </a:r>
        </a:p>
      </dgm:t>
    </dgm:pt>
    <dgm:pt modelId="{6CBD5012-6175-44E4-9188-44B64423271F}" type="parTrans" cxnId="{4B66C157-2812-48BE-808D-E52758DBD548}">
      <dgm:prSet/>
      <dgm:spPr/>
      <dgm:t>
        <a:bodyPr/>
        <a:lstStyle/>
        <a:p>
          <a:endParaRPr lang="en-US"/>
        </a:p>
      </dgm:t>
    </dgm:pt>
    <dgm:pt modelId="{82CA70A7-A49F-4F68-8CFB-486978359EF8}" type="sibTrans" cxnId="{4B66C157-2812-48BE-808D-E52758DBD548}">
      <dgm:prSet/>
      <dgm:spPr/>
      <dgm:t>
        <a:bodyPr/>
        <a:lstStyle/>
        <a:p>
          <a:endParaRPr lang="en-US"/>
        </a:p>
      </dgm:t>
    </dgm:pt>
    <dgm:pt modelId="{E1FEEF11-C7A1-45FB-B9EC-61FE9D11FBED}">
      <dgm:prSet custT="1"/>
      <dgm:spPr>
        <a:xfrm>
          <a:off x="3717018" y="741903"/>
          <a:ext cx="3081563" cy="607011"/>
        </a:xfrm>
        <a:prstGeom prst="rect">
          <a:avLst/>
        </a:prstGeom>
        <a:solidFill>
          <a:srgbClr val="ED7D31">
            <a:tint val="40000"/>
            <a:alpha val="90000"/>
            <a:hueOff val="-424613"/>
            <a:satOff val="-37673"/>
            <a:lumOff val="-385"/>
            <a:alphaOff val="0"/>
          </a:srgbClr>
        </a:solidFill>
        <a:ln w="12700" cap="flat" cmpd="sng" algn="ctr">
          <a:solidFill>
            <a:srgbClr val="ED7D31">
              <a:tint val="40000"/>
              <a:alpha val="90000"/>
              <a:hueOff val="-424613"/>
              <a:satOff val="-37673"/>
              <a:lumOff val="-385"/>
              <a:alphaOff val="0"/>
            </a:srgbClr>
          </a:solidFill>
          <a:prstDash val="solid"/>
          <a:miter lim="800000"/>
        </a:ln>
        <a:effectLst/>
      </dgm:spPr>
      <dgm:t>
        <a:bodyPr/>
        <a:lstStyle/>
        <a:p>
          <a:pPr>
            <a:buNone/>
          </a:pPr>
          <a:r>
            <a:rPr lang="en-US" sz="1800" dirty="0">
              <a:solidFill>
                <a:sysClr val="windowText" lastClr="000000">
                  <a:hueOff val="0"/>
                  <a:satOff val="0"/>
                  <a:lumOff val="0"/>
                  <a:alphaOff val="0"/>
                </a:sysClr>
              </a:solidFill>
              <a:latin typeface="Calibri" panose="020F0502020204030204"/>
              <a:ea typeface="+mn-ea"/>
              <a:cs typeface="+mn-cs"/>
            </a:rPr>
            <a:t>SQL Server ML Services for R</a:t>
          </a:r>
        </a:p>
      </dgm:t>
    </dgm:pt>
    <dgm:pt modelId="{36C912F9-B275-4221-A9AD-EC505D7BFA4D}" type="parTrans" cxnId="{8EA0260C-B7AA-4EE1-9F2A-C4A7F855A6BF}">
      <dgm:prSet/>
      <dgm:spPr/>
      <dgm:t>
        <a:bodyPr/>
        <a:lstStyle/>
        <a:p>
          <a:endParaRPr lang="en-US"/>
        </a:p>
      </dgm:t>
    </dgm:pt>
    <dgm:pt modelId="{17DAEEB3-4B52-44AE-AF79-F0E7A46D5460}" type="sibTrans" cxnId="{8EA0260C-B7AA-4EE1-9F2A-C4A7F855A6BF}">
      <dgm:prSet/>
      <dgm:spPr/>
      <dgm:t>
        <a:bodyPr/>
        <a:lstStyle/>
        <a:p>
          <a:endParaRPr lang="en-US"/>
        </a:p>
      </dgm:t>
    </dgm:pt>
    <dgm:pt modelId="{6C61EE9D-0DF3-4DE3-9ED8-0FD2BBCDF43C}">
      <dgm:prSet/>
      <dgm:spPr>
        <a:xfrm>
          <a:off x="5607977" y="1522968"/>
          <a:ext cx="2801421" cy="491701"/>
        </a:xfrm>
        <a:prstGeom prst="rect">
          <a:avLst/>
        </a:prstGeom>
        <a:noFill/>
        <a:ln>
          <a:noFill/>
        </a:ln>
        <a:effectLst/>
      </dgm:spPr>
      <dgm:t>
        <a:bodyPr/>
        <a:lstStyle/>
        <a:p>
          <a:pPr>
            <a:buNone/>
            <a:defRPr b="1"/>
          </a:pPr>
          <a:r>
            <a:rPr lang="en-US" b="1">
              <a:solidFill>
                <a:sysClr val="windowText" lastClr="000000">
                  <a:hueOff val="0"/>
                  <a:satOff val="0"/>
                  <a:lumOff val="0"/>
                  <a:alphaOff val="0"/>
                </a:sysClr>
              </a:solidFill>
              <a:latin typeface="Calibri" panose="020F0502020204030204"/>
              <a:ea typeface="+mn-ea"/>
              <a:cs typeface="+mn-cs"/>
            </a:rPr>
            <a:t>2017</a:t>
          </a:r>
        </a:p>
      </dgm:t>
    </dgm:pt>
    <dgm:pt modelId="{94598B7F-8839-4603-87AA-FF59AE444DAB}" type="parTrans" cxnId="{A379F0F6-DA1E-411F-93D9-AFBF132F5B7F}">
      <dgm:prSet/>
      <dgm:spPr/>
      <dgm:t>
        <a:bodyPr/>
        <a:lstStyle/>
        <a:p>
          <a:endParaRPr lang="en-US"/>
        </a:p>
      </dgm:t>
    </dgm:pt>
    <dgm:pt modelId="{46A8FD5E-7F7A-45B2-984C-A27E1AE41318}" type="sibTrans" cxnId="{A379F0F6-DA1E-411F-93D9-AFBF132F5B7F}">
      <dgm:prSet/>
      <dgm:spPr/>
      <dgm:t>
        <a:bodyPr/>
        <a:lstStyle/>
        <a:p>
          <a:endParaRPr lang="en-US"/>
        </a:p>
      </dgm:t>
    </dgm:pt>
    <dgm:pt modelId="{6662F67B-0931-4239-873E-6CA6551C5DB5}">
      <dgm:prSet custT="1"/>
      <dgm:spPr>
        <a:xfrm>
          <a:off x="5467906" y="3002423"/>
          <a:ext cx="3081563" cy="607011"/>
        </a:xfrm>
        <a:prstGeom prst="rect">
          <a:avLst/>
        </a:prstGeom>
        <a:solidFill>
          <a:srgbClr val="ED7D31">
            <a:tint val="40000"/>
            <a:alpha val="90000"/>
            <a:hueOff val="-636919"/>
            <a:satOff val="-56510"/>
            <a:lumOff val="-577"/>
            <a:alphaOff val="0"/>
          </a:srgbClr>
        </a:solidFill>
        <a:ln w="12700" cap="flat" cmpd="sng" algn="ctr">
          <a:solidFill>
            <a:srgbClr val="ED7D31">
              <a:tint val="40000"/>
              <a:alpha val="90000"/>
              <a:hueOff val="-636919"/>
              <a:satOff val="-56510"/>
              <a:lumOff val="-577"/>
              <a:alphaOff val="0"/>
            </a:srgbClr>
          </a:solidFill>
          <a:prstDash val="solid"/>
          <a:miter lim="800000"/>
        </a:ln>
        <a:effectLst/>
      </dgm:spPr>
      <dgm:t>
        <a:bodyPr/>
        <a:lstStyle/>
        <a:p>
          <a:pPr>
            <a:buNone/>
          </a:pPr>
          <a:r>
            <a:rPr lang="en-US" sz="1800" dirty="0">
              <a:solidFill>
                <a:sysClr val="windowText" lastClr="000000">
                  <a:hueOff val="0"/>
                  <a:satOff val="0"/>
                  <a:lumOff val="0"/>
                  <a:alphaOff val="0"/>
                </a:sysClr>
              </a:solidFill>
              <a:latin typeface="Calibri" panose="020F0502020204030204"/>
              <a:ea typeface="+mn-ea"/>
              <a:cs typeface="+mn-cs"/>
            </a:rPr>
            <a:t>SQL Server ML Services for Python</a:t>
          </a:r>
        </a:p>
      </dgm:t>
    </dgm:pt>
    <dgm:pt modelId="{5B011618-175A-45D3-A0A8-4C765C067F39}" type="parTrans" cxnId="{8AAAA27B-44EE-4F22-880F-51F1D30E4672}">
      <dgm:prSet/>
      <dgm:spPr/>
      <dgm:t>
        <a:bodyPr/>
        <a:lstStyle/>
        <a:p>
          <a:endParaRPr lang="en-US"/>
        </a:p>
      </dgm:t>
    </dgm:pt>
    <dgm:pt modelId="{745F8CF6-A5E4-4A4A-A8A3-6A8C14C6AA79}" type="sibTrans" cxnId="{8AAAA27B-44EE-4F22-880F-51F1D30E4672}">
      <dgm:prSet/>
      <dgm:spPr/>
      <dgm:t>
        <a:bodyPr/>
        <a:lstStyle/>
        <a:p>
          <a:endParaRPr lang="en-US"/>
        </a:p>
      </dgm:t>
    </dgm:pt>
    <dgm:pt modelId="{CA2D7F66-A602-454E-BAB2-C3AE96F79EC3}">
      <dgm:prSet/>
      <dgm:spPr>
        <a:xfrm>
          <a:off x="7358866" y="2336668"/>
          <a:ext cx="2801421" cy="491701"/>
        </a:xfrm>
        <a:prstGeom prst="rect">
          <a:avLst/>
        </a:prstGeom>
        <a:noFill/>
        <a:ln>
          <a:noFill/>
        </a:ln>
        <a:effectLst/>
      </dgm:spPr>
      <dgm:t>
        <a:bodyPr/>
        <a:lstStyle/>
        <a:p>
          <a:pPr>
            <a:buNone/>
            <a:defRPr b="1"/>
          </a:pPr>
          <a:r>
            <a:rPr lang="en-US" b="1">
              <a:solidFill>
                <a:sysClr val="windowText" lastClr="000000">
                  <a:hueOff val="0"/>
                  <a:satOff val="0"/>
                  <a:lumOff val="0"/>
                  <a:alphaOff val="0"/>
                </a:sysClr>
              </a:solidFill>
              <a:latin typeface="Calibri" panose="020F0502020204030204"/>
              <a:ea typeface="+mn-ea"/>
              <a:cs typeface="+mn-cs"/>
            </a:rPr>
            <a:t>2019</a:t>
          </a:r>
        </a:p>
      </dgm:t>
    </dgm:pt>
    <dgm:pt modelId="{1290EAB0-29D3-4C8A-A863-6D527E17C8B0}" type="parTrans" cxnId="{D1351409-3078-46A4-B907-AF7ECD46A4B5}">
      <dgm:prSet/>
      <dgm:spPr/>
      <dgm:t>
        <a:bodyPr/>
        <a:lstStyle/>
        <a:p>
          <a:endParaRPr lang="en-US"/>
        </a:p>
      </dgm:t>
    </dgm:pt>
    <dgm:pt modelId="{3955CF3D-D548-4EC3-8D60-69F4F7BD4BB6}" type="sibTrans" cxnId="{D1351409-3078-46A4-B907-AF7ECD46A4B5}">
      <dgm:prSet/>
      <dgm:spPr/>
      <dgm:t>
        <a:bodyPr/>
        <a:lstStyle/>
        <a:p>
          <a:endParaRPr lang="en-US"/>
        </a:p>
      </dgm:t>
    </dgm:pt>
    <dgm:pt modelId="{C288F73B-9E98-4D58-84C4-CE7FCF8B261D}">
      <dgm:prSet custT="1"/>
      <dgm:spPr>
        <a:xfrm>
          <a:off x="7218795" y="741903"/>
          <a:ext cx="3081563" cy="607011"/>
        </a:xfrm>
        <a:prstGeom prst="rect">
          <a:avLst/>
        </a:prstGeom>
        <a:solidFill>
          <a:srgbClr val="ED7D31">
            <a:tint val="40000"/>
            <a:alpha val="90000"/>
            <a:hueOff val="-849226"/>
            <a:satOff val="-75346"/>
            <a:lumOff val="-769"/>
            <a:alphaOff val="0"/>
          </a:srgbClr>
        </a:solidFill>
        <a:ln w="12700" cap="flat" cmpd="sng" algn="ctr">
          <a:solidFill>
            <a:srgbClr val="ED7D31">
              <a:tint val="40000"/>
              <a:alpha val="90000"/>
              <a:hueOff val="-849226"/>
              <a:satOff val="-75346"/>
              <a:lumOff val="-769"/>
              <a:alphaOff val="0"/>
            </a:srgbClr>
          </a:solidFill>
          <a:prstDash val="solid"/>
          <a:miter lim="800000"/>
        </a:ln>
        <a:effectLst/>
      </dgm:spPr>
      <dgm:t>
        <a:bodyPr/>
        <a:lstStyle/>
        <a:p>
          <a:pPr>
            <a:buNone/>
          </a:pPr>
          <a:r>
            <a:rPr lang="en-US" sz="1800" dirty="0">
              <a:solidFill>
                <a:sysClr val="windowText" lastClr="000000">
                  <a:hueOff val="0"/>
                  <a:satOff val="0"/>
                  <a:lumOff val="0"/>
                  <a:alphaOff val="0"/>
                </a:sysClr>
              </a:solidFill>
              <a:latin typeface="Calibri" panose="020F0502020204030204"/>
              <a:ea typeface="+mn-ea"/>
              <a:cs typeface="+mn-cs"/>
            </a:rPr>
            <a:t>SQL Server Java Extensibility</a:t>
          </a:r>
        </a:p>
      </dgm:t>
    </dgm:pt>
    <dgm:pt modelId="{4D2FCDFF-73D3-4D56-B3E0-2C753BA33A35}" type="parTrans" cxnId="{A7485F70-0AFC-4D77-9F9C-2A2BA9FDEB29}">
      <dgm:prSet/>
      <dgm:spPr/>
      <dgm:t>
        <a:bodyPr/>
        <a:lstStyle/>
        <a:p>
          <a:endParaRPr lang="en-US"/>
        </a:p>
      </dgm:t>
    </dgm:pt>
    <dgm:pt modelId="{6DC1947D-6730-4FB9-89AA-207E429C9923}" type="sibTrans" cxnId="{A7485F70-0AFC-4D77-9F9C-2A2BA9FDEB29}">
      <dgm:prSet/>
      <dgm:spPr/>
      <dgm:t>
        <a:bodyPr/>
        <a:lstStyle/>
        <a:p>
          <a:endParaRPr lang="en-US"/>
        </a:p>
      </dgm:t>
    </dgm:pt>
    <dgm:pt modelId="{9D02ABB0-3942-4862-BC52-314003FB3744}" type="pres">
      <dgm:prSet presAssocID="{14EFB40E-CC73-4DD4-B2BD-315AD0680E82}" presName="root" presStyleCnt="0">
        <dgm:presLayoutVars>
          <dgm:chMax/>
          <dgm:chPref/>
          <dgm:animLvl val="lvl"/>
        </dgm:presLayoutVars>
      </dgm:prSet>
      <dgm:spPr/>
    </dgm:pt>
    <dgm:pt modelId="{D1A9EDB9-C0CE-43A9-B3B9-540CE5E33D96}" type="pres">
      <dgm:prSet presAssocID="{14EFB40E-CC73-4DD4-B2BD-315AD0680E82}" presName="divider" presStyleLbl="node1" presStyleIdx="0" presStyleCnt="1"/>
      <dgm:spPr>
        <a:xfrm>
          <a:off x="0" y="2088642"/>
          <a:ext cx="10515600" cy="174053"/>
        </a:xfrm>
        <a:prstGeom prst="rect">
          <a:avLst/>
        </a:prstGeom>
        <a:solidFill>
          <a:srgbClr val="ED7D31">
            <a:hueOff val="0"/>
            <a:satOff val="0"/>
            <a:lumOff val="0"/>
            <a:alphaOff val="0"/>
          </a:srgbClr>
        </a:solidFill>
        <a:ln w="19050" cap="flat" cmpd="sng" algn="ctr">
          <a:solidFill>
            <a:sysClr val="window" lastClr="FFFFFF">
              <a:hueOff val="0"/>
              <a:satOff val="0"/>
              <a:lumOff val="0"/>
              <a:alphaOff val="0"/>
            </a:sysClr>
          </a:solidFill>
          <a:prstDash val="solid"/>
          <a:miter lim="800000"/>
        </a:ln>
        <a:effectLst/>
      </dgm:spPr>
    </dgm:pt>
    <dgm:pt modelId="{7B5F32E7-3125-431B-B448-0F2DCE511246}" type="pres">
      <dgm:prSet presAssocID="{14EFB40E-CC73-4DD4-B2BD-315AD0680E82}" presName="nodes" presStyleCnt="0">
        <dgm:presLayoutVars>
          <dgm:chMax/>
          <dgm:chPref/>
          <dgm:animLvl val="lvl"/>
        </dgm:presLayoutVars>
      </dgm:prSet>
      <dgm:spPr/>
    </dgm:pt>
    <dgm:pt modelId="{C435AF1C-5D5E-4B33-89E1-5152A3F4BF08}" type="pres">
      <dgm:prSet presAssocID="{98B879B3-62C8-4D63-8B0B-05771EADDBBA}" presName="composite" presStyleCnt="0"/>
      <dgm:spPr/>
    </dgm:pt>
    <dgm:pt modelId="{26CBBECC-791C-48B6-877A-1A384B74E207}" type="pres">
      <dgm:prSet presAssocID="{98B879B3-62C8-4D63-8B0B-05771EADDBBA}" presName="L1TextContainer" presStyleLbl="revTx" presStyleIdx="0" presStyleCnt="5">
        <dgm:presLayoutVars>
          <dgm:chMax val="1"/>
          <dgm:chPref val="1"/>
          <dgm:bulletEnabled val="1"/>
        </dgm:presLayoutVars>
      </dgm:prSet>
      <dgm:spPr/>
    </dgm:pt>
    <dgm:pt modelId="{8DE75E64-73C0-441C-8EB0-3B10865AFA90}" type="pres">
      <dgm:prSet presAssocID="{98B879B3-62C8-4D63-8B0B-05771EADDBBA}" presName="L2TextContainerWrapper" presStyleCnt="0">
        <dgm:presLayoutVars>
          <dgm:chMax val="0"/>
          <dgm:chPref val="0"/>
          <dgm:bulletEnabled val="1"/>
        </dgm:presLayoutVars>
      </dgm:prSet>
      <dgm:spPr/>
    </dgm:pt>
    <dgm:pt modelId="{CE1BE265-F889-4C3F-B074-45D1A40D9D0C}" type="pres">
      <dgm:prSet presAssocID="{98B879B3-62C8-4D63-8B0B-05771EADDBBA}" presName="L2TextContainer" presStyleLbl="bgAccFollowNode1" presStyleIdx="0" presStyleCnt="5" custScaleX="132879"/>
      <dgm:spPr/>
    </dgm:pt>
    <dgm:pt modelId="{5FA4A6A9-0C90-4F1E-B539-E057F59F3C41}" type="pres">
      <dgm:prSet presAssocID="{98B879B3-62C8-4D63-8B0B-05771EADDBBA}" presName="FlexibleEmptyPlaceHolder" presStyleCnt="0"/>
      <dgm:spPr/>
    </dgm:pt>
    <dgm:pt modelId="{FEF37B70-6A76-4110-B1D6-76306B427494}" type="pres">
      <dgm:prSet presAssocID="{98B879B3-62C8-4D63-8B0B-05771EADDBBA}" presName="ConnectLine" presStyleLbl="alignNode1" presStyleIdx="0" presStyleCnt="5"/>
      <dgm:spPr>
        <a:xfrm>
          <a:off x="1756023" y="1348914"/>
          <a:ext cx="0" cy="739727"/>
        </a:xfrm>
        <a:prstGeom prst="line">
          <a:avLst/>
        </a:prstGeom>
        <a:solidFill>
          <a:srgbClr val="ED7D31">
            <a:hueOff val="0"/>
            <a:satOff val="0"/>
            <a:lumOff val="0"/>
            <a:alphaOff val="0"/>
          </a:srgbClr>
        </a:solidFill>
        <a:ln w="6350" cap="flat" cmpd="sng" algn="ctr">
          <a:solidFill>
            <a:srgbClr val="ED7D31">
              <a:hueOff val="0"/>
              <a:satOff val="0"/>
              <a:lumOff val="0"/>
              <a:alphaOff val="0"/>
            </a:srgbClr>
          </a:solidFill>
          <a:prstDash val="dash"/>
          <a:miter lim="800000"/>
        </a:ln>
        <a:effectLst/>
      </dgm:spPr>
    </dgm:pt>
    <dgm:pt modelId="{CD01B016-AB57-4BC5-AC3E-28C21E1401F4}" type="pres">
      <dgm:prSet presAssocID="{98B879B3-62C8-4D63-8B0B-05771EADDBBA}" presName="ConnectorPoint" presStyleLbl="fgAcc1" presStyleIdx="0" presStyleCnt="5"/>
      <dgm:spPr>
        <a:xfrm>
          <a:off x="1701631" y="2121277"/>
          <a:ext cx="108783" cy="108783"/>
        </a:xfrm>
        <a:prstGeom prst="ellipse">
          <a:avLst/>
        </a:prstGeom>
        <a:solidFill>
          <a:sysClr val="window" lastClr="FFFFFF">
            <a:alpha val="90000"/>
            <a:hueOff val="0"/>
            <a:satOff val="0"/>
            <a:lumOff val="0"/>
            <a:alphaOff val="0"/>
          </a:sysClr>
        </a:solidFill>
        <a:ln w="12700" cap="flat" cmpd="sng" algn="ctr">
          <a:noFill/>
          <a:prstDash val="solid"/>
          <a:miter lim="800000"/>
        </a:ln>
        <a:effectLst/>
      </dgm:spPr>
    </dgm:pt>
    <dgm:pt modelId="{C6E6ED56-9AD5-4A82-91E7-90394D992E33}" type="pres">
      <dgm:prSet presAssocID="{98B879B3-62C8-4D63-8B0B-05771EADDBBA}" presName="EmptyPlaceHolder" presStyleCnt="0"/>
      <dgm:spPr/>
    </dgm:pt>
    <dgm:pt modelId="{8BAE97B9-BA26-49D4-BE43-40177303596E}" type="pres">
      <dgm:prSet presAssocID="{DEFADD98-094A-49F3-A1AB-759CBC414AAB}" presName="spaceBetweenRectangles" presStyleCnt="0"/>
      <dgm:spPr/>
    </dgm:pt>
    <dgm:pt modelId="{AEFA8932-BA7C-433D-9129-248A40B22DBB}" type="pres">
      <dgm:prSet presAssocID="{64B91BCB-8592-4DC7-B83A-452021D849E7}" presName="composite" presStyleCnt="0"/>
      <dgm:spPr/>
    </dgm:pt>
    <dgm:pt modelId="{4AD31959-DF1A-4F38-9336-3102E90CD28C}" type="pres">
      <dgm:prSet presAssocID="{64B91BCB-8592-4DC7-B83A-452021D849E7}" presName="L1TextContainer" presStyleLbl="revTx" presStyleIdx="1" presStyleCnt="5">
        <dgm:presLayoutVars>
          <dgm:chMax val="1"/>
          <dgm:chPref val="1"/>
          <dgm:bulletEnabled val="1"/>
        </dgm:presLayoutVars>
      </dgm:prSet>
      <dgm:spPr/>
    </dgm:pt>
    <dgm:pt modelId="{8B5711DD-632B-4C95-A1C2-F14D0EFAB990}" type="pres">
      <dgm:prSet presAssocID="{64B91BCB-8592-4DC7-B83A-452021D849E7}" presName="L2TextContainerWrapper" presStyleCnt="0">
        <dgm:presLayoutVars>
          <dgm:chMax val="0"/>
          <dgm:chPref val="0"/>
          <dgm:bulletEnabled val="1"/>
        </dgm:presLayoutVars>
      </dgm:prSet>
      <dgm:spPr/>
    </dgm:pt>
    <dgm:pt modelId="{BDCEFC59-0418-4040-9A03-B64D088466EF}" type="pres">
      <dgm:prSet presAssocID="{64B91BCB-8592-4DC7-B83A-452021D849E7}" presName="L2TextContainer" presStyleLbl="bgAccFollowNode1" presStyleIdx="1" presStyleCnt="5" custScaleX="119678" custLinFactNeighborX="-20143"/>
      <dgm:spPr/>
    </dgm:pt>
    <dgm:pt modelId="{2B10B975-CAE9-4834-BB11-1E36A7F33E83}" type="pres">
      <dgm:prSet presAssocID="{64B91BCB-8592-4DC7-B83A-452021D849E7}" presName="FlexibleEmptyPlaceHolder" presStyleCnt="0"/>
      <dgm:spPr/>
    </dgm:pt>
    <dgm:pt modelId="{5961DECC-59AF-4013-8A42-D12FE2B5F87B}" type="pres">
      <dgm:prSet presAssocID="{64B91BCB-8592-4DC7-B83A-452021D849E7}" presName="ConnectLine" presStyleLbl="alignNode1" presStyleIdx="1" presStyleCnt="5"/>
      <dgm:spPr>
        <a:xfrm>
          <a:off x="3506911" y="2262695"/>
          <a:ext cx="0" cy="739727"/>
        </a:xfrm>
        <a:prstGeom prst="line">
          <a:avLst/>
        </a:prstGeom>
        <a:solidFill>
          <a:srgbClr val="ED7D31">
            <a:hueOff val="-363841"/>
            <a:satOff val="-20982"/>
            <a:lumOff val="2157"/>
            <a:alphaOff val="0"/>
          </a:srgbClr>
        </a:solidFill>
        <a:ln w="6350" cap="flat" cmpd="sng" algn="ctr">
          <a:solidFill>
            <a:srgbClr val="ED7D31">
              <a:hueOff val="-363841"/>
              <a:satOff val="-20982"/>
              <a:lumOff val="2157"/>
              <a:alphaOff val="0"/>
            </a:srgbClr>
          </a:solidFill>
          <a:prstDash val="dash"/>
          <a:miter lim="800000"/>
        </a:ln>
        <a:effectLst/>
      </dgm:spPr>
    </dgm:pt>
    <dgm:pt modelId="{A554F198-0F06-4626-8C6B-EF8B0C6C91F5}" type="pres">
      <dgm:prSet presAssocID="{64B91BCB-8592-4DC7-B83A-452021D849E7}" presName="ConnectorPoint" presStyleLbl="fgAcc1" presStyleIdx="1" presStyleCnt="5"/>
      <dgm:spPr>
        <a:xfrm>
          <a:off x="3452519" y="2121277"/>
          <a:ext cx="108783" cy="108783"/>
        </a:xfrm>
        <a:prstGeom prst="ellipse">
          <a:avLst/>
        </a:prstGeom>
        <a:solidFill>
          <a:sysClr val="window" lastClr="FFFFFF">
            <a:alpha val="90000"/>
            <a:hueOff val="0"/>
            <a:satOff val="0"/>
            <a:lumOff val="0"/>
            <a:alphaOff val="0"/>
          </a:sysClr>
        </a:solidFill>
        <a:ln w="12700" cap="flat" cmpd="sng" algn="ctr">
          <a:noFill/>
          <a:prstDash val="solid"/>
          <a:miter lim="800000"/>
        </a:ln>
        <a:effectLst/>
      </dgm:spPr>
    </dgm:pt>
    <dgm:pt modelId="{CC72E269-1BE8-4671-B28C-BC17C9D7A4A4}" type="pres">
      <dgm:prSet presAssocID="{64B91BCB-8592-4DC7-B83A-452021D849E7}" presName="EmptyPlaceHolder" presStyleCnt="0"/>
      <dgm:spPr/>
    </dgm:pt>
    <dgm:pt modelId="{B463F9FC-DEE0-4D44-8810-91596FBE24C6}" type="pres">
      <dgm:prSet presAssocID="{6E1E1480-3D7B-4A4E-997D-533E9E1C7B84}" presName="spaceBetweenRectangles" presStyleCnt="0"/>
      <dgm:spPr/>
    </dgm:pt>
    <dgm:pt modelId="{4EB6E559-50B3-44B0-B20A-02EE2B3227C2}" type="pres">
      <dgm:prSet presAssocID="{9DE49826-8CA7-4FF7-9838-FC998161C366}" presName="composite" presStyleCnt="0"/>
      <dgm:spPr/>
    </dgm:pt>
    <dgm:pt modelId="{1D36587D-791F-40B4-BE13-02B967E4566D}" type="pres">
      <dgm:prSet presAssocID="{9DE49826-8CA7-4FF7-9838-FC998161C366}" presName="L1TextContainer" presStyleLbl="revTx" presStyleIdx="2" presStyleCnt="5">
        <dgm:presLayoutVars>
          <dgm:chMax val="1"/>
          <dgm:chPref val="1"/>
          <dgm:bulletEnabled val="1"/>
        </dgm:presLayoutVars>
      </dgm:prSet>
      <dgm:spPr/>
    </dgm:pt>
    <dgm:pt modelId="{7C1A8F39-BE9D-445F-A044-362DE29344FE}" type="pres">
      <dgm:prSet presAssocID="{9DE49826-8CA7-4FF7-9838-FC998161C366}" presName="L2TextContainerWrapper" presStyleCnt="0">
        <dgm:presLayoutVars>
          <dgm:chMax val="0"/>
          <dgm:chPref val="0"/>
          <dgm:bulletEnabled val="1"/>
        </dgm:presLayoutVars>
      </dgm:prSet>
      <dgm:spPr/>
    </dgm:pt>
    <dgm:pt modelId="{26978F74-6D31-42B9-94E9-E2C337B57A94}" type="pres">
      <dgm:prSet presAssocID="{9DE49826-8CA7-4FF7-9838-FC998161C366}" presName="L2TextContainer" presStyleLbl="bgAccFollowNode1" presStyleIdx="2" presStyleCnt="5"/>
      <dgm:spPr/>
    </dgm:pt>
    <dgm:pt modelId="{BEA49F8D-A0B9-4BF3-96E2-9B57AE4BB0D5}" type="pres">
      <dgm:prSet presAssocID="{9DE49826-8CA7-4FF7-9838-FC998161C366}" presName="FlexibleEmptyPlaceHolder" presStyleCnt="0"/>
      <dgm:spPr/>
    </dgm:pt>
    <dgm:pt modelId="{0FD368CA-B8A9-40A4-BD8D-1BDFB9377464}" type="pres">
      <dgm:prSet presAssocID="{9DE49826-8CA7-4FF7-9838-FC998161C366}" presName="ConnectLine" presStyleLbl="alignNode1" presStyleIdx="2" presStyleCnt="5"/>
      <dgm:spPr>
        <a:xfrm>
          <a:off x="5257800" y="1348914"/>
          <a:ext cx="0" cy="739727"/>
        </a:xfrm>
        <a:prstGeom prst="line">
          <a:avLst/>
        </a:prstGeom>
        <a:solidFill>
          <a:srgbClr val="ED7D31">
            <a:hueOff val="-727682"/>
            <a:satOff val="-41964"/>
            <a:lumOff val="4314"/>
            <a:alphaOff val="0"/>
          </a:srgbClr>
        </a:solidFill>
        <a:ln w="6350" cap="flat" cmpd="sng" algn="ctr">
          <a:solidFill>
            <a:srgbClr val="ED7D31">
              <a:hueOff val="-727682"/>
              <a:satOff val="-41964"/>
              <a:lumOff val="4314"/>
              <a:alphaOff val="0"/>
            </a:srgbClr>
          </a:solidFill>
          <a:prstDash val="dash"/>
          <a:miter lim="800000"/>
        </a:ln>
        <a:effectLst/>
      </dgm:spPr>
    </dgm:pt>
    <dgm:pt modelId="{FA7919F1-4BB9-438F-95C8-22A93F5D6686}" type="pres">
      <dgm:prSet presAssocID="{9DE49826-8CA7-4FF7-9838-FC998161C366}" presName="ConnectorPoint" presStyleLbl="fgAcc1" presStyleIdx="2" presStyleCnt="5"/>
      <dgm:spPr>
        <a:xfrm>
          <a:off x="5203408" y="2121277"/>
          <a:ext cx="108783" cy="108783"/>
        </a:xfrm>
        <a:prstGeom prst="ellipse">
          <a:avLst/>
        </a:prstGeom>
        <a:solidFill>
          <a:sysClr val="window" lastClr="FFFFFF">
            <a:alpha val="90000"/>
            <a:hueOff val="0"/>
            <a:satOff val="0"/>
            <a:lumOff val="0"/>
            <a:alphaOff val="0"/>
          </a:sysClr>
        </a:solidFill>
        <a:ln w="12700" cap="flat" cmpd="sng" algn="ctr">
          <a:noFill/>
          <a:prstDash val="solid"/>
          <a:miter lim="800000"/>
        </a:ln>
        <a:effectLst/>
      </dgm:spPr>
    </dgm:pt>
    <dgm:pt modelId="{EF76B77B-EA52-4BA5-A760-56D3E07F74BF}" type="pres">
      <dgm:prSet presAssocID="{9DE49826-8CA7-4FF7-9838-FC998161C366}" presName="EmptyPlaceHolder" presStyleCnt="0"/>
      <dgm:spPr/>
    </dgm:pt>
    <dgm:pt modelId="{0D168119-A45E-4BAC-889A-1E0CB398DD46}" type="pres">
      <dgm:prSet presAssocID="{82CA70A7-A49F-4F68-8CFB-486978359EF8}" presName="spaceBetweenRectangles" presStyleCnt="0"/>
      <dgm:spPr/>
    </dgm:pt>
    <dgm:pt modelId="{0081B493-8340-495E-891A-6EDED00931BE}" type="pres">
      <dgm:prSet presAssocID="{6C61EE9D-0DF3-4DE3-9ED8-0FD2BBCDF43C}" presName="composite" presStyleCnt="0"/>
      <dgm:spPr/>
    </dgm:pt>
    <dgm:pt modelId="{8D75F343-7B2E-4486-9EEE-EB2F6F6BFA42}" type="pres">
      <dgm:prSet presAssocID="{6C61EE9D-0DF3-4DE3-9ED8-0FD2BBCDF43C}" presName="L1TextContainer" presStyleLbl="revTx" presStyleIdx="3" presStyleCnt="5">
        <dgm:presLayoutVars>
          <dgm:chMax val="1"/>
          <dgm:chPref val="1"/>
          <dgm:bulletEnabled val="1"/>
        </dgm:presLayoutVars>
      </dgm:prSet>
      <dgm:spPr/>
    </dgm:pt>
    <dgm:pt modelId="{CB7F5BCF-D82C-420B-975E-24D35EDB76B9}" type="pres">
      <dgm:prSet presAssocID="{6C61EE9D-0DF3-4DE3-9ED8-0FD2BBCDF43C}" presName="L2TextContainerWrapper" presStyleCnt="0">
        <dgm:presLayoutVars>
          <dgm:chMax val="0"/>
          <dgm:chPref val="0"/>
          <dgm:bulletEnabled val="1"/>
        </dgm:presLayoutVars>
      </dgm:prSet>
      <dgm:spPr/>
    </dgm:pt>
    <dgm:pt modelId="{276733C8-481F-4AFF-82FC-1CB9BC2A02AA}" type="pres">
      <dgm:prSet presAssocID="{6C61EE9D-0DF3-4DE3-9ED8-0FD2BBCDF43C}" presName="L2TextContainer" presStyleLbl="bgAccFollowNode1" presStyleIdx="3" presStyleCnt="5" custScaleX="140883" custLinFactNeighborX="15481" custLinFactNeighborY="4002"/>
      <dgm:spPr/>
    </dgm:pt>
    <dgm:pt modelId="{21A7BC15-D5E3-4302-A8B7-692A9F6BC318}" type="pres">
      <dgm:prSet presAssocID="{6C61EE9D-0DF3-4DE3-9ED8-0FD2BBCDF43C}" presName="FlexibleEmptyPlaceHolder" presStyleCnt="0"/>
      <dgm:spPr/>
    </dgm:pt>
    <dgm:pt modelId="{AD808D42-3919-41B8-A59A-8F109EAD3E89}" type="pres">
      <dgm:prSet presAssocID="{6C61EE9D-0DF3-4DE3-9ED8-0FD2BBCDF43C}" presName="ConnectLine" presStyleLbl="alignNode1" presStyleIdx="3" presStyleCnt="5"/>
      <dgm:spPr>
        <a:xfrm>
          <a:off x="7008688" y="2262695"/>
          <a:ext cx="0" cy="739727"/>
        </a:xfrm>
        <a:prstGeom prst="line">
          <a:avLst/>
        </a:prstGeom>
        <a:solidFill>
          <a:srgbClr val="ED7D31">
            <a:hueOff val="-1091522"/>
            <a:satOff val="-62946"/>
            <a:lumOff val="6471"/>
            <a:alphaOff val="0"/>
          </a:srgbClr>
        </a:solidFill>
        <a:ln w="6350" cap="flat" cmpd="sng" algn="ctr">
          <a:solidFill>
            <a:srgbClr val="ED7D31">
              <a:hueOff val="-1091522"/>
              <a:satOff val="-62946"/>
              <a:lumOff val="6471"/>
              <a:alphaOff val="0"/>
            </a:srgbClr>
          </a:solidFill>
          <a:prstDash val="dash"/>
          <a:miter lim="800000"/>
        </a:ln>
        <a:effectLst/>
      </dgm:spPr>
    </dgm:pt>
    <dgm:pt modelId="{0FFFC868-FCB4-41AB-A3ED-8C1E8E8E3EC5}" type="pres">
      <dgm:prSet presAssocID="{6C61EE9D-0DF3-4DE3-9ED8-0FD2BBCDF43C}" presName="ConnectorPoint" presStyleLbl="fgAcc1" presStyleIdx="3" presStyleCnt="5"/>
      <dgm:spPr>
        <a:xfrm>
          <a:off x="6954296" y="2121277"/>
          <a:ext cx="108783" cy="108783"/>
        </a:xfrm>
        <a:prstGeom prst="ellipse">
          <a:avLst/>
        </a:prstGeom>
        <a:solidFill>
          <a:sysClr val="window" lastClr="FFFFFF">
            <a:alpha val="90000"/>
            <a:hueOff val="0"/>
            <a:satOff val="0"/>
            <a:lumOff val="0"/>
            <a:alphaOff val="0"/>
          </a:sysClr>
        </a:solidFill>
        <a:ln w="12700" cap="flat" cmpd="sng" algn="ctr">
          <a:noFill/>
          <a:prstDash val="solid"/>
          <a:miter lim="800000"/>
        </a:ln>
        <a:effectLst/>
      </dgm:spPr>
    </dgm:pt>
    <dgm:pt modelId="{E347DBB5-10C4-455C-AB1B-93424ACB2DFB}" type="pres">
      <dgm:prSet presAssocID="{6C61EE9D-0DF3-4DE3-9ED8-0FD2BBCDF43C}" presName="EmptyPlaceHolder" presStyleCnt="0"/>
      <dgm:spPr/>
    </dgm:pt>
    <dgm:pt modelId="{E4A53362-1E02-444C-A9EB-3E6BB332E58E}" type="pres">
      <dgm:prSet presAssocID="{46A8FD5E-7F7A-45B2-984C-A27E1AE41318}" presName="spaceBetweenRectangles" presStyleCnt="0"/>
      <dgm:spPr/>
    </dgm:pt>
    <dgm:pt modelId="{A3D3B8A7-6773-408D-A584-039D2D266FDF}" type="pres">
      <dgm:prSet presAssocID="{CA2D7F66-A602-454E-BAB2-C3AE96F79EC3}" presName="composite" presStyleCnt="0"/>
      <dgm:spPr/>
    </dgm:pt>
    <dgm:pt modelId="{03D2DBA0-8A4C-4D1B-89EC-0692A169D68D}" type="pres">
      <dgm:prSet presAssocID="{CA2D7F66-A602-454E-BAB2-C3AE96F79EC3}" presName="L1TextContainer" presStyleLbl="revTx" presStyleIdx="4" presStyleCnt="5">
        <dgm:presLayoutVars>
          <dgm:chMax val="1"/>
          <dgm:chPref val="1"/>
          <dgm:bulletEnabled val="1"/>
        </dgm:presLayoutVars>
      </dgm:prSet>
      <dgm:spPr/>
    </dgm:pt>
    <dgm:pt modelId="{CAB09606-A4FA-489D-A40C-5EF8DDDEC5B2}" type="pres">
      <dgm:prSet presAssocID="{CA2D7F66-A602-454E-BAB2-C3AE96F79EC3}" presName="L2TextContainerWrapper" presStyleCnt="0">
        <dgm:presLayoutVars>
          <dgm:chMax val="0"/>
          <dgm:chPref val="0"/>
          <dgm:bulletEnabled val="1"/>
        </dgm:presLayoutVars>
      </dgm:prSet>
      <dgm:spPr/>
    </dgm:pt>
    <dgm:pt modelId="{B6985423-864E-4C88-87EE-5B8908DF216A}" type="pres">
      <dgm:prSet presAssocID="{CA2D7F66-A602-454E-BAB2-C3AE96F79EC3}" presName="L2TextContainer" presStyleLbl="bgAccFollowNode1" presStyleIdx="4" presStyleCnt="5"/>
      <dgm:spPr/>
    </dgm:pt>
    <dgm:pt modelId="{178FCD7B-59E2-4B8A-B964-D3BDF991A9C3}" type="pres">
      <dgm:prSet presAssocID="{CA2D7F66-A602-454E-BAB2-C3AE96F79EC3}" presName="FlexibleEmptyPlaceHolder" presStyleCnt="0"/>
      <dgm:spPr/>
    </dgm:pt>
    <dgm:pt modelId="{9F0D14D8-2949-44FB-9E1E-144BA0ED53D9}" type="pres">
      <dgm:prSet presAssocID="{CA2D7F66-A602-454E-BAB2-C3AE96F79EC3}" presName="ConnectLine" presStyleLbl="alignNode1" presStyleIdx="4" presStyleCnt="5"/>
      <dgm:spPr>
        <a:xfrm>
          <a:off x="8759576" y="1348914"/>
          <a:ext cx="0" cy="739727"/>
        </a:xfrm>
        <a:prstGeom prst="line">
          <a:avLst/>
        </a:prstGeom>
        <a:solidFill>
          <a:srgbClr val="ED7D31">
            <a:hueOff val="-1455363"/>
            <a:satOff val="-83928"/>
            <a:lumOff val="8628"/>
            <a:alphaOff val="0"/>
          </a:srgbClr>
        </a:solidFill>
        <a:ln w="6350" cap="flat" cmpd="sng" algn="ctr">
          <a:solidFill>
            <a:srgbClr val="ED7D31">
              <a:hueOff val="-1455363"/>
              <a:satOff val="-83928"/>
              <a:lumOff val="8628"/>
              <a:alphaOff val="0"/>
            </a:srgbClr>
          </a:solidFill>
          <a:prstDash val="dash"/>
          <a:miter lim="800000"/>
        </a:ln>
        <a:effectLst/>
      </dgm:spPr>
    </dgm:pt>
    <dgm:pt modelId="{AB9CA10C-735A-4685-BE52-FC196F60F41C}" type="pres">
      <dgm:prSet presAssocID="{CA2D7F66-A602-454E-BAB2-C3AE96F79EC3}" presName="ConnectorPoint" presStyleLbl="fgAcc1" presStyleIdx="4" presStyleCnt="5"/>
      <dgm:spPr>
        <a:xfrm>
          <a:off x="8705185" y="2121277"/>
          <a:ext cx="108783" cy="108783"/>
        </a:xfrm>
        <a:prstGeom prst="ellipse">
          <a:avLst/>
        </a:prstGeom>
        <a:solidFill>
          <a:sysClr val="window" lastClr="FFFFFF">
            <a:alpha val="90000"/>
            <a:hueOff val="0"/>
            <a:satOff val="0"/>
            <a:lumOff val="0"/>
            <a:alphaOff val="0"/>
          </a:sysClr>
        </a:solidFill>
        <a:ln w="12700" cap="flat" cmpd="sng" algn="ctr">
          <a:noFill/>
          <a:prstDash val="solid"/>
          <a:miter lim="800000"/>
        </a:ln>
        <a:effectLst/>
      </dgm:spPr>
    </dgm:pt>
    <dgm:pt modelId="{7B29AD3C-96A4-4A73-9264-9BBB8799043A}" type="pres">
      <dgm:prSet presAssocID="{CA2D7F66-A602-454E-BAB2-C3AE96F79EC3}" presName="EmptyPlaceHolder" presStyleCnt="0"/>
      <dgm:spPr/>
    </dgm:pt>
  </dgm:ptLst>
  <dgm:cxnLst>
    <dgm:cxn modelId="{8CF61005-9F80-42C4-AE1B-88394FD4EF38}" type="presOf" srcId="{C288F73B-9E98-4D58-84C4-CE7FCF8B261D}" destId="{B6985423-864E-4C88-87EE-5B8908DF216A}" srcOrd="0" destOrd="0" presId="urn:microsoft.com/office/officeart/2017/3/layout/HorizontalPathTimeline"/>
    <dgm:cxn modelId="{D1351409-3078-46A4-B907-AF7ECD46A4B5}" srcId="{14EFB40E-CC73-4DD4-B2BD-315AD0680E82}" destId="{CA2D7F66-A602-454E-BAB2-C3AE96F79EC3}" srcOrd="4" destOrd="0" parTransId="{1290EAB0-29D3-4C8A-A863-6D527E17C8B0}" sibTransId="{3955CF3D-D548-4EC3-8D60-69F4F7BD4BB6}"/>
    <dgm:cxn modelId="{8EA0260C-B7AA-4EE1-9F2A-C4A7F855A6BF}" srcId="{9DE49826-8CA7-4FF7-9838-FC998161C366}" destId="{E1FEEF11-C7A1-45FB-B9EC-61FE9D11FBED}" srcOrd="0" destOrd="0" parTransId="{36C912F9-B275-4221-A9AD-EC505D7BFA4D}" sibTransId="{17DAEEB3-4B52-44AE-AF79-F0E7A46D5460}"/>
    <dgm:cxn modelId="{27AF0E1D-FDAA-4BB1-9B45-D7A4D90C0CD5}" srcId="{14EFB40E-CC73-4DD4-B2BD-315AD0680E82}" destId="{98B879B3-62C8-4D63-8B0B-05771EADDBBA}" srcOrd="0" destOrd="0" parTransId="{97092D22-D643-4149-B3CA-A1E86A90100D}" sibTransId="{DEFADD98-094A-49F3-A1AB-759CBC414AAB}"/>
    <dgm:cxn modelId="{E3902E31-5AF7-47F5-80DD-735804A56638}" type="presOf" srcId="{E1FEEF11-C7A1-45FB-B9EC-61FE9D11FBED}" destId="{26978F74-6D31-42B9-94E9-E2C337B57A94}" srcOrd="0" destOrd="0" presId="urn:microsoft.com/office/officeart/2017/3/layout/HorizontalPathTimeline"/>
    <dgm:cxn modelId="{62FF9B3D-8032-4580-AE53-E97EDAEEBF41}" type="presOf" srcId="{6662F67B-0931-4239-873E-6CA6551C5DB5}" destId="{276733C8-481F-4AFF-82FC-1CB9BC2A02AA}" srcOrd="0" destOrd="0" presId="urn:microsoft.com/office/officeart/2017/3/layout/HorizontalPathTimeline"/>
    <dgm:cxn modelId="{A7485F70-0AFC-4D77-9F9C-2A2BA9FDEB29}" srcId="{CA2D7F66-A602-454E-BAB2-C3AE96F79EC3}" destId="{C288F73B-9E98-4D58-84C4-CE7FCF8B261D}" srcOrd="0" destOrd="0" parTransId="{4D2FCDFF-73D3-4D56-B3E0-2C753BA33A35}" sibTransId="{6DC1947D-6730-4FB9-89AA-207E429C9923}"/>
    <dgm:cxn modelId="{AD79E773-B856-4A3E-BD53-D3E09D88C6E1}" srcId="{98B879B3-62C8-4D63-8B0B-05771EADDBBA}" destId="{B1CAD08C-2994-4E8D-A4A3-DE9EAFBC393F}" srcOrd="0" destOrd="0" parTransId="{C66925EB-011D-4F26-B4EA-C1F83BBBE2CC}" sibTransId="{C067D427-9A8E-41CE-980B-60D22ECCF14E}"/>
    <dgm:cxn modelId="{5533C054-292F-43AC-8EE2-D88A0BA72DCE}" srcId="{14EFB40E-CC73-4DD4-B2BD-315AD0680E82}" destId="{64B91BCB-8592-4DC7-B83A-452021D849E7}" srcOrd="1" destOrd="0" parTransId="{7B6D483D-A978-4663-BD18-F73DC1CA1AEC}" sibTransId="{6E1E1480-3D7B-4A4E-997D-533E9E1C7B84}"/>
    <dgm:cxn modelId="{18F3A356-1505-486E-ADD8-BE8E688D6BA6}" type="presOf" srcId="{B1CAD08C-2994-4E8D-A4A3-DE9EAFBC393F}" destId="{CE1BE265-F889-4C3F-B074-45D1A40D9D0C}" srcOrd="0" destOrd="0" presId="urn:microsoft.com/office/officeart/2017/3/layout/HorizontalPathTimeline"/>
    <dgm:cxn modelId="{4B66C157-2812-48BE-808D-E52758DBD548}" srcId="{14EFB40E-CC73-4DD4-B2BD-315AD0680E82}" destId="{9DE49826-8CA7-4FF7-9838-FC998161C366}" srcOrd="2" destOrd="0" parTransId="{6CBD5012-6175-44E4-9188-44B64423271F}" sibTransId="{82CA70A7-A49F-4F68-8CFB-486978359EF8}"/>
    <dgm:cxn modelId="{8AAAA27B-44EE-4F22-880F-51F1D30E4672}" srcId="{6C61EE9D-0DF3-4DE3-9ED8-0FD2BBCDF43C}" destId="{6662F67B-0931-4239-873E-6CA6551C5DB5}" srcOrd="0" destOrd="0" parTransId="{5B011618-175A-45D3-A0A8-4C765C067F39}" sibTransId="{745F8CF6-A5E4-4A4A-A8A3-6A8C14C6AA79}"/>
    <dgm:cxn modelId="{FE33BC81-83F2-4167-9AF7-388376A23FC9}" type="presOf" srcId="{9DE49826-8CA7-4FF7-9838-FC998161C366}" destId="{1D36587D-791F-40B4-BE13-02B967E4566D}" srcOrd="0" destOrd="0" presId="urn:microsoft.com/office/officeart/2017/3/layout/HorizontalPathTimeline"/>
    <dgm:cxn modelId="{8868E392-9D98-4022-A389-ED31C81FDC55}" type="presOf" srcId="{14EFB40E-CC73-4DD4-B2BD-315AD0680E82}" destId="{9D02ABB0-3942-4862-BC52-314003FB3744}" srcOrd="0" destOrd="0" presId="urn:microsoft.com/office/officeart/2017/3/layout/HorizontalPathTimeline"/>
    <dgm:cxn modelId="{CB1ABEA9-CA69-457B-B130-47BFD49AC9A5}" type="presOf" srcId="{6C61EE9D-0DF3-4DE3-9ED8-0FD2BBCDF43C}" destId="{8D75F343-7B2E-4486-9EEE-EB2F6F6BFA42}" srcOrd="0" destOrd="0" presId="urn:microsoft.com/office/officeart/2017/3/layout/HorizontalPathTimeline"/>
    <dgm:cxn modelId="{262B32AE-2AE3-4675-BF11-A221B64AA7DF}" type="presOf" srcId="{DCE65C5A-7EA0-4DF7-8B84-7A90B06E4AD9}" destId="{BDCEFC59-0418-4040-9A03-B64D088466EF}" srcOrd="0" destOrd="0" presId="urn:microsoft.com/office/officeart/2017/3/layout/HorizontalPathTimeline"/>
    <dgm:cxn modelId="{B9C5B7D6-8EA0-43AA-8F35-F9BDF366FCAE}" srcId="{64B91BCB-8592-4DC7-B83A-452021D849E7}" destId="{DCE65C5A-7EA0-4DF7-8B84-7A90B06E4AD9}" srcOrd="0" destOrd="0" parTransId="{3B1A6F1A-FE93-4305-A2A5-216DB722D375}" sibTransId="{99F1E52D-E586-495B-A701-D4FDCA6E9F73}"/>
    <dgm:cxn modelId="{488FE6E8-4963-452F-A51E-D2712CA199DC}" type="presOf" srcId="{64B91BCB-8592-4DC7-B83A-452021D849E7}" destId="{4AD31959-DF1A-4F38-9336-3102E90CD28C}" srcOrd="0" destOrd="0" presId="urn:microsoft.com/office/officeart/2017/3/layout/HorizontalPathTimeline"/>
    <dgm:cxn modelId="{BFB4FEED-8F00-42C3-B2CD-C2D7F9EA40FE}" type="presOf" srcId="{98B879B3-62C8-4D63-8B0B-05771EADDBBA}" destId="{26CBBECC-791C-48B6-877A-1A384B74E207}" srcOrd="0" destOrd="0" presId="urn:microsoft.com/office/officeart/2017/3/layout/HorizontalPathTimeline"/>
    <dgm:cxn modelId="{A379F0F6-DA1E-411F-93D9-AFBF132F5B7F}" srcId="{14EFB40E-CC73-4DD4-B2BD-315AD0680E82}" destId="{6C61EE9D-0DF3-4DE3-9ED8-0FD2BBCDF43C}" srcOrd="3" destOrd="0" parTransId="{94598B7F-8839-4603-87AA-FF59AE444DAB}" sibTransId="{46A8FD5E-7F7A-45B2-984C-A27E1AE41318}"/>
    <dgm:cxn modelId="{9B2412F9-E92D-4915-8137-CDD4625267A2}" type="presOf" srcId="{CA2D7F66-A602-454E-BAB2-C3AE96F79EC3}" destId="{03D2DBA0-8A4C-4D1B-89EC-0692A169D68D}" srcOrd="0" destOrd="0" presId="urn:microsoft.com/office/officeart/2017/3/layout/HorizontalPathTimeline"/>
    <dgm:cxn modelId="{D6198857-708A-48E4-A8CB-87FBDBC392B4}" type="presParOf" srcId="{9D02ABB0-3942-4862-BC52-314003FB3744}" destId="{D1A9EDB9-C0CE-43A9-B3B9-540CE5E33D96}" srcOrd="0" destOrd="0" presId="urn:microsoft.com/office/officeart/2017/3/layout/HorizontalPathTimeline"/>
    <dgm:cxn modelId="{03D2C8EB-4BAD-496E-BEED-882B93A8EAC8}" type="presParOf" srcId="{9D02ABB0-3942-4862-BC52-314003FB3744}" destId="{7B5F32E7-3125-431B-B448-0F2DCE511246}" srcOrd="1" destOrd="0" presId="urn:microsoft.com/office/officeart/2017/3/layout/HorizontalPathTimeline"/>
    <dgm:cxn modelId="{C7FFEF9A-E0F8-451F-A92B-65DBD5D930EF}" type="presParOf" srcId="{7B5F32E7-3125-431B-B448-0F2DCE511246}" destId="{C435AF1C-5D5E-4B33-89E1-5152A3F4BF08}" srcOrd="0" destOrd="0" presId="urn:microsoft.com/office/officeart/2017/3/layout/HorizontalPathTimeline"/>
    <dgm:cxn modelId="{8EEFE44B-045F-4473-983F-881CD3384C14}" type="presParOf" srcId="{C435AF1C-5D5E-4B33-89E1-5152A3F4BF08}" destId="{26CBBECC-791C-48B6-877A-1A384B74E207}" srcOrd="0" destOrd="0" presId="urn:microsoft.com/office/officeart/2017/3/layout/HorizontalPathTimeline"/>
    <dgm:cxn modelId="{39AD7B19-C714-43BA-9A2D-79D0AF9B3D7A}" type="presParOf" srcId="{C435AF1C-5D5E-4B33-89E1-5152A3F4BF08}" destId="{8DE75E64-73C0-441C-8EB0-3B10865AFA90}" srcOrd="1" destOrd="0" presId="urn:microsoft.com/office/officeart/2017/3/layout/HorizontalPathTimeline"/>
    <dgm:cxn modelId="{CE9AFB26-7C07-4601-942D-22E520FEA12E}" type="presParOf" srcId="{8DE75E64-73C0-441C-8EB0-3B10865AFA90}" destId="{CE1BE265-F889-4C3F-B074-45D1A40D9D0C}" srcOrd="0" destOrd="0" presId="urn:microsoft.com/office/officeart/2017/3/layout/HorizontalPathTimeline"/>
    <dgm:cxn modelId="{08B6FF32-C16B-4AE0-8301-F63A52FC5B16}" type="presParOf" srcId="{8DE75E64-73C0-441C-8EB0-3B10865AFA90}" destId="{5FA4A6A9-0C90-4F1E-B539-E057F59F3C41}" srcOrd="1" destOrd="0" presId="urn:microsoft.com/office/officeart/2017/3/layout/HorizontalPathTimeline"/>
    <dgm:cxn modelId="{7807FF07-00E8-4E78-8671-1680822ADF6B}" type="presParOf" srcId="{C435AF1C-5D5E-4B33-89E1-5152A3F4BF08}" destId="{FEF37B70-6A76-4110-B1D6-76306B427494}" srcOrd="2" destOrd="0" presId="urn:microsoft.com/office/officeart/2017/3/layout/HorizontalPathTimeline"/>
    <dgm:cxn modelId="{44663D20-18E5-470C-8811-C4CE6BB75686}" type="presParOf" srcId="{C435AF1C-5D5E-4B33-89E1-5152A3F4BF08}" destId="{CD01B016-AB57-4BC5-AC3E-28C21E1401F4}" srcOrd="3" destOrd="0" presId="urn:microsoft.com/office/officeart/2017/3/layout/HorizontalPathTimeline"/>
    <dgm:cxn modelId="{8FDBF078-32CE-48CC-A6FE-67D4B8078411}" type="presParOf" srcId="{C435AF1C-5D5E-4B33-89E1-5152A3F4BF08}" destId="{C6E6ED56-9AD5-4A82-91E7-90394D992E33}" srcOrd="4" destOrd="0" presId="urn:microsoft.com/office/officeart/2017/3/layout/HorizontalPathTimeline"/>
    <dgm:cxn modelId="{C332D801-4373-4E41-9A1D-5735BDF2EB13}" type="presParOf" srcId="{7B5F32E7-3125-431B-B448-0F2DCE511246}" destId="{8BAE97B9-BA26-49D4-BE43-40177303596E}" srcOrd="1" destOrd="0" presId="urn:microsoft.com/office/officeart/2017/3/layout/HorizontalPathTimeline"/>
    <dgm:cxn modelId="{7A4A205D-C857-45E7-B204-52223D8B0A24}" type="presParOf" srcId="{7B5F32E7-3125-431B-B448-0F2DCE511246}" destId="{AEFA8932-BA7C-433D-9129-248A40B22DBB}" srcOrd="2" destOrd="0" presId="urn:microsoft.com/office/officeart/2017/3/layout/HorizontalPathTimeline"/>
    <dgm:cxn modelId="{96A43CA2-5B8B-4417-8DB1-CDA1411421B4}" type="presParOf" srcId="{AEFA8932-BA7C-433D-9129-248A40B22DBB}" destId="{4AD31959-DF1A-4F38-9336-3102E90CD28C}" srcOrd="0" destOrd="0" presId="urn:microsoft.com/office/officeart/2017/3/layout/HorizontalPathTimeline"/>
    <dgm:cxn modelId="{BF16617C-DF6A-43AF-8EC1-3F0BEB2B119F}" type="presParOf" srcId="{AEFA8932-BA7C-433D-9129-248A40B22DBB}" destId="{8B5711DD-632B-4C95-A1C2-F14D0EFAB990}" srcOrd="1" destOrd="0" presId="urn:microsoft.com/office/officeart/2017/3/layout/HorizontalPathTimeline"/>
    <dgm:cxn modelId="{BC08A760-AAC2-4976-8392-A8C1D0F85209}" type="presParOf" srcId="{8B5711DD-632B-4C95-A1C2-F14D0EFAB990}" destId="{BDCEFC59-0418-4040-9A03-B64D088466EF}" srcOrd="0" destOrd="0" presId="urn:microsoft.com/office/officeart/2017/3/layout/HorizontalPathTimeline"/>
    <dgm:cxn modelId="{1264AA35-A533-4C32-9C7B-FB7A264C38EC}" type="presParOf" srcId="{8B5711DD-632B-4C95-A1C2-F14D0EFAB990}" destId="{2B10B975-CAE9-4834-BB11-1E36A7F33E83}" srcOrd="1" destOrd="0" presId="urn:microsoft.com/office/officeart/2017/3/layout/HorizontalPathTimeline"/>
    <dgm:cxn modelId="{797B93BA-CBE7-4092-8CC1-3DBF611DCE6A}" type="presParOf" srcId="{AEFA8932-BA7C-433D-9129-248A40B22DBB}" destId="{5961DECC-59AF-4013-8A42-D12FE2B5F87B}" srcOrd="2" destOrd="0" presId="urn:microsoft.com/office/officeart/2017/3/layout/HorizontalPathTimeline"/>
    <dgm:cxn modelId="{1F738A1D-EF20-4B2B-AA91-A4A2DFAFC8BB}" type="presParOf" srcId="{AEFA8932-BA7C-433D-9129-248A40B22DBB}" destId="{A554F198-0F06-4626-8C6B-EF8B0C6C91F5}" srcOrd="3" destOrd="0" presId="urn:microsoft.com/office/officeart/2017/3/layout/HorizontalPathTimeline"/>
    <dgm:cxn modelId="{4864EC49-4137-4FD7-A266-89E33455860E}" type="presParOf" srcId="{AEFA8932-BA7C-433D-9129-248A40B22DBB}" destId="{CC72E269-1BE8-4671-B28C-BC17C9D7A4A4}" srcOrd="4" destOrd="0" presId="urn:microsoft.com/office/officeart/2017/3/layout/HorizontalPathTimeline"/>
    <dgm:cxn modelId="{887322D2-B01A-4890-AD2C-65AAA596D7FA}" type="presParOf" srcId="{7B5F32E7-3125-431B-B448-0F2DCE511246}" destId="{B463F9FC-DEE0-4D44-8810-91596FBE24C6}" srcOrd="3" destOrd="0" presId="urn:microsoft.com/office/officeart/2017/3/layout/HorizontalPathTimeline"/>
    <dgm:cxn modelId="{B4B5F486-3799-4CFE-901B-6C4ECCE3198E}" type="presParOf" srcId="{7B5F32E7-3125-431B-B448-0F2DCE511246}" destId="{4EB6E559-50B3-44B0-B20A-02EE2B3227C2}" srcOrd="4" destOrd="0" presId="urn:microsoft.com/office/officeart/2017/3/layout/HorizontalPathTimeline"/>
    <dgm:cxn modelId="{A732E376-4872-4C63-98DE-3363CE48867A}" type="presParOf" srcId="{4EB6E559-50B3-44B0-B20A-02EE2B3227C2}" destId="{1D36587D-791F-40B4-BE13-02B967E4566D}" srcOrd="0" destOrd="0" presId="urn:microsoft.com/office/officeart/2017/3/layout/HorizontalPathTimeline"/>
    <dgm:cxn modelId="{228056F1-01B6-44AD-B896-4702436E4433}" type="presParOf" srcId="{4EB6E559-50B3-44B0-B20A-02EE2B3227C2}" destId="{7C1A8F39-BE9D-445F-A044-362DE29344FE}" srcOrd="1" destOrd="0" presId="urn:microsoft.com/office/officeart/2017/3/layout/HorizontalPathTimeline"/>
    <dgm:cxn modelId="{0661750B-190E-4C65-82C5-99E930E779FF}" type="presParOf" srcId="{7C1A8F39-BE9D-445F-A044-362DE29344FE}" destId="{26978F74-6D31-42B9-94E9-E2C337B57A94}" srcOrd="0" destOrd="0" presId="urn:microsoft.com/office/officeart/2017/3/layout/HorizontalPathTimeline"/>
    <dgm:cxn modelId="{7D60C5F2-AA81-403B-9D9E-01B83990182A}" type="presParOf" srcId="{7C1A8F39-BE9D-445F-A044-362DE29344FE}" destId="{BEA49F8D-A0B9-4BF3-96E2-9B57AE4BB0D5}" srcOrd="1" destOrd="0" presId="urn:microsoft.com/office/officeart/2017/3/layout/HorizontalPathTimeline"/>
    <dgm:cxn modelId="{7632F4F7-3862-4557-AAF1-AE91860117A0}" type="presParOf" srcId="{4EB6E559-50B3-44B0-B20A-02EE2B3227C2}" destId="{0FD368CA-B8A9-40A4-BD8D-1BDFB9377464}" srcOrd="2" destOrd="0" presId="urn:microsoft.com/office/officeart/2017/3/layout/HorizontalPathTimeline"/>
    <dgm:cxn modelId="{67EF1C29-7CC6-46CA-9497-550AA0D0782B}" type="presParOf" srcId="{4EB6E559-50B3-44B0-B20A-02EE2B3227C2}" destId="{FA7919F1-4BB9-438F-95C8-22A93F5D6686}" srcOrd="3" destOrd="0" presId="urn:microsoft.com/office/officeart/2017/3/layout/HorizontalPathTimeline"/>
    <dgm:cxn modelId="{3DF2014D-1182-425D-BFE3-C04A1100C796}" type="presParOf" srcId="{4EB6E559-50B3-44B0-B20A-02EE2B3227C2}" destId="{EF76B77B-EA52-4BA5-A760-56D3E07F74BF}" srcOrd="4" destOrd="0" presId="urn:microsoft.com/office/officeart/2017/3/layout/HorizontalPathTimeline"/>
    <dgm:cxn modelId="{B55393F2-536C-406E-9ECA-E57432B6F5C7}" type="presParOf" srcId="{7B5F32E7-3125-431B-B448-0F2DCE511246}" destId="{0D168119-A45E-4BAC-889A-1E0CB398DD46}" srcOrd="5" destOrd="0" presId="urn:microsoft.com/office/officeart/2017/3/layout/HorizontalPathTimeline"/>
    <dgm:cxn modelId="{B7B46D0D-A8B3-4583-A789-7AD41EAD50BB}" type="presParOf" srcId="{7B5F32E7-3125-431B-B448-0F2DCE511246}" destId="{0081B493-8340-495E-891A-6EDED00931BE}" srcOrd="6" destOrd="0" presId="urn:microsoft.com/office/officeart/2017/3/layout/HorizontalPathTimeline"/>
    <dgm:cxn modelId="{E1FD53BD-72D2-4C5D-A958-68EDD354DEE3}" type="presParOf" srcId="{0081B493-8340-495E-891A-6EDED00931BE}" destId="{8D75F343-7B2E-4486-9EEE-EB2F6F6BFA42}" srcOrd="0" destOrd="0" presId="urn:microsoft.com/office/officeart/2017/3/layout/HorizontalPathTimeline"/>
    <dgm:cxn modelId="{0D636F33-97AE-4839-9F4F-87451775463C}" type="presParOf" srcId="{0081B493-8340-495E-891A-6EDED00931BE}" destId="{CB7F5BCF-D82C-420B-975E-24D35EDB76B9}" srcOrd="1" destOrd="0" presId="urn:microsoft.com/office/officeart/2017/3/layout/HorizontalPathTimeline"/>
    <dgm:cxn modelId="{B7AAE8F1-9EB3-4D11-8D1E-E6687D942D4B}" type="presParOf" srcId="{CB7F5BCF-D82C-420B-975E-24D35EDB76B9}" destId="{276733C8-481F-4AFF-82FC-1CB9BC2A02AA}" srcOrd="0" destOrd="0" presId="urn:microsoft.com/office/officeart/2017/3/layout/HorizontalPathTimeline"/>
    <dgm:cxn modelId="{8955C0E0-26AB-4135-B4E9-A25C2AA595F9}" type="presParOf" srcId="{CB7F5BCF-D82C-420B-975E-24D35EDB76B9}" destId="{21A7BC15-D5E3-4302-A8B7-692A9F6BC318}" srcOrd="1" destOrd="0" presId="urn:microsoft.com/office/officeart/2017/3/layout/HorizontalPathTimeline"/>
    <dgm:cxn modelId="{CD0D0964-529F-4ABC-B30F-3C8E01C599E5}" type="presParOf" srcId="{0081B493-8340-495E-891A-6EDED00931BE}" destId="{AD808D42-3919-41B8-A59A-8F109EAD3E89}" srcOrd="2" destOrd="0" presId="urn:microsoft.com/office/officeart/2017/3/layout/HorizontalPathTimeline"/>
    <dgm:cxn modelId="{106DE780-DAAE-4A5D-A6B5-022EA64957BD}" type="presParOf" srcId="{0081B493-8340-495E-891A-6EDED00931BE}" destId="{0FFFC868-FCB4-41AB-A3ED-8C1E8E8E3EC5}" srcOrd="3" destOrd="0" presId="urn:microsoft.com/office/officeart/2017/3/layout/HorizontalPathTimeline"/>
    <dgm:cxn modelId="{00EB546F-8B4F-4563-A205-DE0F20A118EC}" type="presParOf" srcId="{0081B493-8340-495E-891A-6EDED00931BE}" destId="{E347DBB5-10C4-455C-AB1B-93424ACB2DFB}" srcOrd="4" destOrd="0" presId="urn:microsoft.com/office/officeart/2017/3/layout/HorizontalPathTimeline"/>
    <dgm:cxn modelId="{AB8BC688-6E41-4EDB-A768-4BCE2E6901A7}" type="presParOf" srcId="{7B5F32E7-3125-431B-B448-0F2DCE511246}" destId="{E4A53362-1E02-444C-A9EB-3E6BB332E58E}" srcOrd="7" destOrd="0" presId="urn:microsoft.com/office/officeart/2017/3/layout/HorizontalPathTimeline"/>
    <dgm:cxn modelId="{A7358614-DF07-4CFE-8ADC-4159E937F4A8}" type="presParOf" srcId="{7B5F32E7-3125-431B-B448-0F2DCE511246}" destId="{A3D3B8A7-6773-408D-A584-039D2D266FDF}" srcOrd="8" destOrd="0" presId="urn:microsoft.com/office/officeart/2017/3/layout/HorizontalPathTimeline"/>
    <dgm:cxn modelId="{6DD7158D-D634-407C-BF18-A09BA6617AF5}" type="presParOf" srcId="{A3D3B8A7-6773-408D-A584-039D2D266FDF}" destId="{03D2DBA0-8A4C-4D1B-89EC-0692A169D68D}" srcOrd="0" destOrd="0" presId="urn:microsoft.com/office/officeart/2017/3/layout/HorizontalPathTimeline"/>
    <dgm:cxn modelId="{CBD20AE0-DFF5-4744-A327-3476F20B011D}" type="presParOf" srcId="{A3D3B8A7-6773-408D-A584-039D2D266FDF}" destId="{CAB09606-A4FA-489D-A40C-5EF8DDDEC5B2}" srcOrd="1" destOrd="0" presId="urn:microsoft.com/office/officeart/2017/3/layout/HorizontalPathTimeline"/>
    <dgm:cxn modelId="{D5B82780-9A86-4579-B060-CAE59BB45179}" type="presParOf" srcId="{CAB09606-A4FA-489D-A40C-5EF8DDDEC5B2}" destId="{B6985423-864E-4C88-87EE-5B8908DF216A}" srcOrd="0" destOrd="0" presId="urn:microsoft.com/office/officeart/2017/3/layout/HorizontalPathTimeline"/>
    <dgm:cxn modelId="{2F63525C-B65A-455D-9048-8AD25B7A98B8}" type="presParOf" srcId="{CAB09606-A4FA-489D-A40C-5EF8DDDEC5B2}" destId="{178FCD7B-59E2-4B8A-B964-D3BDF991A9C3}" srcOrd="1" destOrd="0" presId="urn:microsoft.com/office/officeart/2017/3/layout/HorizontalPathTimeline"/>
    <dgm:cxn modelId="{328D829F-0258-4EE4-8E27-E04FF1055F03}" type="presParOf" srcId="{A3D3B8A7-6773-408D-A584-039D2D266FDF}" destId="{9F0D14D8-2949-44FB-9E1E-144BA0ED53D9}" srcOrd="2" destOrd="0" presId="urn:microsoft.com/office/officeart/2017/3/layout/HorizontalPathTimeline"/>
    <dgm:cxn modelId="{1D0E2DD3-4828-4CF6-9C75-93E32141473F}" type="presParOf" srcId="{A3D3B8A7-6773-408D-A584-039D2D266FDF}" destId="{AB9CA10C-735A-4685-BE52-FC196F60F41C}" srcOrd="3" destOrd="0" presId="urn:microsoft.com/office/officeart/2017/3/layout/HorizontalPathTimeline"/>
    <dgm:cxn modelId="{8AFE0CB5-F1D9-4C69-8EBB-05669183C221}" type="presParOf" srcId="{A3D3B8A7-6773-408D-A584-039D2D266FDF}" destId="{7B29AD3C-96A4-4A73-9264-9BBB8799043A}" srcOrd="4" destOrd="0" presId="urn:microsoft.com/office/officeart/2017/3/layout/HorizontalPath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CBBECC-791C-48B6-877A-1A384B74E207}">
      <dsp:nvSpPr>
        <dsp:cNvPr id="0" name=""/>
        <dsp:cNvSpPr/>
      </dsp:nvSpPr>
      <dsp:spPr>
        <a:xfrm>
          <a:off x="564993" y="2336668"/>
          <a:ext cx="2427624" cy="4917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889000">
            <a:lnSpc>
              <a:spcPct val="90000"/>
            </a:lnSpc>
            <a:spcBef>
              <a:spcPct val="0"/>
            </a:spcBef>
            <a:spcAft>
              <a:spcPct val="35000"/>
            </a:spcAft>
            <a:buNone/>
            <a:defRPr b="1"/>
          </a:pPr>
          <a:r>
            <a:rPr lang="en-US" sz="2000" b="1" kern="1200" dirty="0">
              <a:solidFill>
                <a:sysClr val="windowText" lastClr="000000">
                  <a:hueOff val="0"/>
                  <a:satOff val="0"/>
                  <a:lumOff val="0"/>
                  <a:alphaOff val="0"/>
                </a:sysClr>
              </a:solidFill>
              <a:latin typeface="Calibri" panose="020F0502020204030204"/>
              <a:ea typeface="+mn-ea"/>
              <a:cs typeface="+mn-cs"/>
            </a:rPr>
            <a:t>2015</a:t>
          </a:r>
        </a:p>
      </dsp:txBody>
      <dsp:txXfrm>
        <a:off x="564993" y="2336668"/>
        <a:ext cx="2427624" cy="491701"/>
      </dsp:txXfrm>
    </dsp:sp>
    <dsp:sp modelId="{D1A9EDB9-C0CE-43A9-B3B9-540CE5E33D96}">
      <dsp:nvSpPr>
        <dsp:cNvPr id="0" name=""/>
        <dsp:cNvSpPr/>
      </dsp:nvSpPr>
      <dsp:spPr>
        <a:xfrm>
          <a:off x="0" y="2088642"/>
          <a:ext cx="10515600" cy="174053"/>
        </a:xfrm>
        <a:prstGeom prst="rect">
          <a:avLst/>
        </a:prstGeom>
        <a:solidFill>
          <a:srgbClr val="ED7D31">
            <a:hueOff val="0"/>
            <a:satOff val="0"/>
            <a:lumOff val="0"/>
            <a:alphaOff val="0"/>
          </a:srgbClr>
        </a:solidFill>
        <a:ln w="19050" cap="flat" cmpd="sng" algn="ctr">
          <a:solidFill>
            <a:sysClr val="window" lastClr="FFFFFF">
              <a:hueOff val="0"/>
              <a:satOff val="0"/>
              <a:lumOff val="0"/>
              <a:alphaOff val="0"/>
            </a:sys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CE1BE265-F889-4C3F-B074-45D1A40D9D0C}">
      <dsp:nvSpPr>
        <dsp:cNvPr id="0" name=""/>
        <dsp:cNvSpPr/>
      </dsp:nvSpPr>
      <dsp:spPr>
        <a:xfrm>
          <a:off x="4614" y="495304"/>
          <a:ext cx="3548383" cy="853610"/>
        </a:xfrm>
        <a:prstGeom prst="rect">
          <a:avLst/>
        </a:prstGeom>
        <a:solidFill>
          <a:srgbClr val="ED7D31">
            <a:tint val="40000"/>
            <a:alpha val="90000"/>
            <a:hueOff val="0"/>
            <a:satOff val="0"/>
            <a:lumOff val="0"/>
            <a:alphaOff val="0"/>
          </a:srgbClr>
        </a:solidFill>
        <a:ln w="12700" cap="flat" cmpd="sng" algn="ctr">
          <a:solidFill>
            <a:srgbClr val="ED7D31">
              <a:tint val="40000"/>
              <a:alpha val="90000"/>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1450" tIns="171450" rIns="171450" bIns="171450" numCol="1" spcCol="1270" anchor="ctr" anchorCtr="0">
          <a:noAutofit/>
        </a:bodyPr>
        <a:lstStyle/>
        <a:p>
          <a:pPr marL="0" lvl="0" indent="0" algn="l" defTabSz="800100">
            <a:lnSpc>
              <a:spcPct val="90000"/>
            </a:lnSpc>
            <a:spcBef>
              <a:spcPct val="0"/>
            </a:spcBef>
            <a:spcAft>
              <a:spcPct val="35000"/>
            </a:spcAft>
            <a:buNone/>
          </a:pPr>
          <a:r>
            <a:rPr lang="en-US" sz="1800" kern="1200" dirty="0">
              <a:solidFill>
                <a:sysClr val="windowText" lastClr="000000">
                  <a:hueOff val="0"/>
                  <a:satOff val="0"/>
                  <a:lumOff val="0"/>
                  <a:alphaOff val="0"/>
                </a:sysClr>
              </a:solidFill>
              <a:latin typeface="Calibri" panose="020F0502020204030204"/>
              <a:ea typeface="+mn-ea"/>
              <a:cs typeface="+mn-cs"/>
            </a:rPr>
            <a:t>Microsoft acquires Revolution Analytics</a:t>
          </a:r>
        </a:p>
      </dsp:txBody>
      <dsp:txXfrm>
        <a:off x="4614" y="495304"/>
        <a:ext cx="3548383" cy="853610"/>
      </dsp:txXfrm>
    </dsp:sp>
    <dsp:sp modelId="{FEF37B70-6A76-4110-B1D6-76306B427494}">
      <dsp:nvSpPr>
        <dsp:cNvPr id="0" name=""/>
        <dsp:cNvSpPr/>
      </dsp:nvSpPr>
      <dsp:spPr>
        <a:xfrm>
          <a:off x="1778806" y="1348914"/>
          <a:ext cx="0" cy="739727"/>
        </a:xfrm>
        <a:prstGeom prst="line">
          <a:avLst/>
        </a:prstGeom>
        <a:solidFill>
          <a:srgbClr val="ED7D31">
            <a:hueOff val="0"/>
            <a:satOff val="0"/>
            <a:lumOff val="0"/>
            <a:alphaOff val="0"/>
          </a:srgbClr>
        </a:solidFill>
        <a:ln w="6350" cap="flat" cmpd="sng" algn="ctr">
          <a:solidFill>
            <a:srgbClr val="ED7D31">
              <a:hueOff val="0"/>
              <a:satOff val="0"/>
              <a:lumOff val="0"/>
              <a:alphaOff val="0"/>
            </a:srgbClr>
          </a:solidFill>
          <a:prstDash val="dash"/>
          <a:miter lim="800000"/>
        </a:ln>
        <a:effectLst/>
      </dsp:spPr>
      <dsp:style>
        <a:lnRef idx="2">
          <a:scrgbClr r="0" g="0" b="0"/>
        </a:lnRef>
        <a:fillRef idx="1">
          <a:scrgbClr r="0" g="0" b="0"/>
        </a:fillRef>
        <a:effectRef idx="1">
          <a:scrgbClr r="0" g="0" b="0"/>
        </a:effectRef>
        <a:fontRef idx="minor">
          <a:schemeClr val="lt1"/>
        </a:fontRef>
      </dsp:style>
    </dsp:sp>
    <dsp:sp modelId="{4AD31959-DF1A-4F38-9336-3102E90CD28C}">
      <dsp:nvSpPr>
        <dsp:cNvPr id="0" name=""/>
        <dsp:cNvSpPr/>
      </dsp:nvSpPr>
      <dsp:spPr>
        <a:xfrm>
          <a:off x="2419853" y="1522968"/>
          <a:ext cx="2427624" cy="4917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1">
          <a:noAutofit/>
        </a:bodyPr>
        <a:lstStyle/>
        <a:p>
          <a:pPr marL="0" lvl="0" indent="0" algn="ctr" defTabSz="889000">
            <a:lnSpc>
              <a:spcPct val="90000"/>
            </a:lnSpc>
            <a:spcBef>
              <a:spcPct val="0"/>
            </a:spcBef>
            <a:spcAft>
              <a:spcPct val="35000"/>
            </a:spcAft>
            <a:buNone/>
            <a:defRPr b="1"/>
          </a:pPr>
          <a:endParaRPr lang="en-US" sz="2000" b="1" kern="1200" dirty="0">
            <a:solidFill>
              <a:sysClr val="windowText" lastClr="000000">
                <a:hueOff val="0"/>
                <a:satOff val="0"/>
                <a:lumOff val="0"/>
                <a:alphaOff val="0"/>
              </a:sysClr>
            </a:solidFill>
            <a:latin typeface="Calibri" panose="020F0502020204030204"/>
            <a:ea typeface="+mn-ea"/>
            <a:cs typeface="+mn-cs"/>
          </a:endParaRPr>
        </a:p>
      </dsp:txBody>
      <dsp:txXfrm>
        <a:off x="2419853" y="1522968"/>
        <a:ext cx="2427624" cy="491701"/>
      </dsp:txXfrm>
    </dsp:sp>
    <dsp:sp modelId="{BDCEFC59-0418-4040-9A03-B64D088466EF}">
      <dsp:nvSpPr>
        <dsp:cNvPr id="0" name=""/>
        <dsp:cNvSpPr/>
      </dsp:nvSpPr>
      <dsp:spPr>
        <a:xfrm>
          <a:off x="1497836" y="3002423"/>
          <a:ext cx="3195866" cy="607011"/>
        </a:xfrm>
        <a:prstGeom prst="rect">
          <a:avLst/>
        </a:prstGeom>
        <a:solidFill>
          <a:srgbClr val="ED7D31">
            <a:tint val="40000"/>
            <a:alpha val="90000"/>
            <a:hueOff val="-212306"/>
            <a:satOff val="-18836"/>
            <a:lumOff val="-192"/>
            <a:alphaOff val="0"/>
          </a:srgbClr>
        </a:solidFill>
        <a:ln w="12700" cap="flat" cmpd="sng" algn="ctr">
          <a:solidFill>
            <a:srgbClr val="ED7D31">
              <a:tint val="40000"/>
              <a:alpha val="90000"/>
              <a:hueOff val="-212306"/>
              <a:satOff val="-18836"/>
              <a:lumOff val="-192"/>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1450" tIns="171450" rIns="171450" bIns="171450" numCol="1" spcCol="1270" anchor="ctr" anchorCtr="0">
          <a:noAutofit/>
        </a:bodyPr>
        <a:lstStyle/>
        <a:p>
          <a:pPr marL="0" lvl="0" indent="0" algn="l" defTabSz="800100">
            <a:lnSpc>
              <a:spcPct val="90000"/>
            </a:lnSpc>
            <a:spcBef>
              <a:spcPct val="0"/>
            </a:spcBef>
            <a:spcAft>
              <a:spcPct val="35000"/>
            </a:spcAft>
            <a:buNone/>
          </a:pPr>
          <a:r>
            <a:rPr lang="en-US" sz="1800" kern="1200" dirty="0">
              <a:solidFill>
                <a:sysClr val="windowText" lastClr="000000">
                  <a:hueOff val="0"/>
                  <a:satOff val="0"/>
                  <a:lumOff val="0"/>
                  <a:alphaOff val="0"/>
                </a:sysClr>
              </a:solidFill>
              <a:latin typeface="Calibri" panose="020F0502020204030204"/>
              <a:ea typeface="+mn-ea"/>
              <a:cs typeface="+mn-cs"/>
            </a:rPr>
            <a:t>R</a:t>
          </a:r>
          <a:r>
            <a:rPr lang="en-US" sz="1800" kern="1200" baseline="0" dirty="0">
              <a:solidFill>
                <a:sysClr val="windowText" lastClr="000000">
                  <a:hueOff val="0"/>
                  <a:satOff val="0"/>
                  <a:lumOff val="0"/>
                  <a:alphaOff val="0"/>
                </a:sysClr>
              </a:solidFill>
              <a:latin typeface="Calibri" panose="020F0502020204030204"/>
              <a:ea typeface="+mn-ea"/>
              <a:cs typeface="+mn-cs"/>
            </a:rPr>
            <a:t> Server </a:t>
          </a:r>
          <a:r>
            <a:rPr lang="en-US" sz="1800" kern="1200" baseline="0" dirty="0">
              <a:solidFill>
                <a:sysClr val="windowText" lastClr="000000">
                  <a:hueOff val="0"/>
                  <a:satOff val="0"/>
                  <a:lumOff val="0"/>
                  <a:alphaOff val="0"/>
                </a:sysClr>
              </a:solidFill>
              <a:latin typeface="Calibri" panose="020F0502020204030204"/>
              <a:ea typeface="+mn-ea"/>
              <a:cs typeface="+mn-cs"/>
              <a:sym typeface="Wingdings" panose="05000000000000000000" pitchFamily="2" charset="2"/>
            </a:rPr>
            <a:t> ML Server</a:t>
          </a:r>
          <a:endParaRPr lang="en-US" sz="1800" kern="1200" dirty="0">
            <a:solidFill>
              <a:sysClr val="windowText" lastClr="000000">
                <a:hueOff val="0"/>
                <a:satOff val="0"/>
                <a:lumOff val="0"/>
                <a:alphaOff val="0"/>
              </a:sysClr>
            </a:solidFill>
            <a:latin typeface="Calibri" panose="020F0502020204030204"/>
            <a:ea typeface="+mn-ea"/>
            <a:cs typeface="+mn-cs"/>
          </a:endParaRPr>
        </a:p>
      </dsp:txBody>
      <dsp:txXfrm>
        <a:off x="1497836" y="3002423"/>
        <a:ext cx="3195866" cy="607011"/>
      </dsp:txXfrm>
    </dsp:sp>
    <dsp:sp modelId="{5961DECC-59AF-4013-8A42-D12FE2B5F87B}">
      <dsp:nvSpPr>
        <dsp:cNvPr id="0" name=""/>
        <dsp:cNvSpPr/>
      </dsp:nvSpPr>
      <dsp:spPr>
        <a:xfrm>
          <a:off x="3633665" y="2262695"/>
          <a:ext cx="0" cy="739727"/>
        </a:xfrm>
        <a:prstGeom prst="line">
          <a:avLst/>
        </a:prstGeom>
        <a:solidFill>
          <a:srgbClr val="ED7D31">
            <a:hueOff val="-363841"/>
            <a:satOff val="-20982"/>
            <a:lumOff val="2157"/>
            <a:alphaOff val="0"/>
          </a:srgbClr>
        </a:solidFill>
        <a:ln w="6350" cap="flat" cmpd="sng" algn="ctr">
          <a:solidFill>
            <a:srgbClr val="ED7D31">
              <a:hueOff val="-363841"/>
              <a:satOff val="-20982"/>
              <a:lumOff val="2157"/>
              <a:alphaOff val="0"/>
            </a:srgbClr>
          </a:solidFill>
          <a:prstDash val="dash"/>
          <a:miter lim="800000"/>
        </a:ln>
        <a:effectLst/>
      </dsp:spPr>
      <dsp:style>
        <a:lnRef idx="2">
          <a:scrgbClr r="0" g="0" b="0"/>
        </a:lnRef>
        <a:fillRef idx="1">
          <a:scrgbClr r="0" g="0" b="0"/>
        </a:fillRef>
        <a:effectRef idx="1">
          <a:scrgbClr r="0" g="0" b="0"/>
        </a:effectRef>
        <a:fontRef idx="minor">
          <a:schemeClr val="lt1"/>
        </a:fontRef>
      </dsp:style>
    </dsp:sp>
    <dsp:sp modelId="{CD01B016-AB57-4BC5-AC3E-28C21E1401F4}">
      <dsp:nvSpPr>
        <dsp:cNvPr id="0" name=""/>
        <dsp:cNvSpPr/>
      </dsp:nvSpPr>
      <dsp:spPr>
        <a:xfrm>
          <a:off x="1724414" y="2121277"/>
          <a:ext cx="108783" cy="108783"/>
        </a:xfrm>
        <a:prstGeom prst="ellipse">
          <a:avLst/>
        </a:prstGeom>
        <a:solidFill>
          <a:sysClr val="window" lastClr="FFFFFF">
            <a:alpha val="90000"/>
            <a:hueOff val="0"/>
            <a:satOff val="0"/>
            <a:lumOff val="0"/>
            <a:alphaOff val="0"/>
          </a:sys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A554F198-0F06-4626-8C6B-EF8B0C6C91F5}">
      <dsp:nvSpPr>
        <dsp:cNvPr id="0" name=""/>
        <dsp:cNvSpPr/>
      </dsp:nvSpPr>
      <dsp:spPr>
        <a:xfrm>
          <a:off x="3579273" y="2121277"/>
          <a:ext cx="108783" cy="108783"/>
        </a:xfrm>
        <a:prstGeom prst="ellipse">
          <a:avLst/>
        </a:prstGeom>
        <a:solidFill>
          <a:sysClr val="window" lastClr="FFFFFF">
            <a:alpha val="90000"/>
            <a:hueOff val="0"/>
            <a:satOff val="0"/>
            <a:lumOff val="0"/>
            <a:alphaOff val="0"/>
          </a:sys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1D36587D-791F-40B4-BE13-02B967E4566D}">
      <dsp:nvSpPr>
        <dsp:cNvPr id="0" name=""/>
        <dsp:cNvSpPr/>
      </dsp:nvSpPr>
      <dsp:spPr>
        <a:xfrm>
          <a:off x="4017786" y="2336668"/>
          <a:ext cx="2427624" cy="4917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889000">
            <a:lnSpc>
              <a:spcPct val="90000"/>
            </a:lnSpc>
            <a:spcBef>
              <a:spcPct val="0"/>
            </a:spcBef>
            <a:spcAft>
              <a:spcPct val="35000"/>
            </a:spcAft>
            <a:buNone/>
            <a:defRPr b="1"/>
          </a:pPr>
          <a:r>
            <a:rPr lang="en-US" sz="2000" b="1" kern="1200">
              <a:solidFill>
                <a:sysClr val="windowText" lastClr="000000">
                  <a:hueOff val="0"/>
                  <a:satOff val="0"/>
                  <a:lumOff val="0"/>
                  <a:alphaOff val="0"/>
                </a:sysClr>
              </a:solidFill>
              <a:latin typeface="Calibri" panose="020F0502020204030204"/>
              <a:ea typeface="+mn-ea"/>
              <a:cs typeface="+mn-cs"/>
            </a:rPr>
            <a:t>2016</a:t>
          </a:r>
        </a:p>
      </dsp:txBody>
      <dsp:txXfrm>
        <a:off x="4017786" y="2336668"/>
        <a:ext cx="2427624" cy="491701"/>
      </dsp:txXfrm>
    </dsp:sp>
    <dsp:sp modelId="{26978F74-6D31-42B9-94E9-E2C337B57A94}">
      <dsp:nvSpPr>
        <dsp:cNvPr id="0" name=""/>
        <dsp:cNvSpPr/>
      </dsp:nvSpPr>
      <dsp:spPr>
        <a:xfrm>
          <a:off x="3896404" y="495304"/>
          <a:ext cx="2670387" cy="853610"/>
        </a:xfrm>
        <a:prstGeom prst="rect">
          <a:avLst/>
        </a:prstGeom>
        <a:solidFill>
          <a:srgbClr val="ED7D31">
            <a:tint val="40000"/>
            <a:alpha val="90000"/>
            <a:hueOff val="-424613"/>
            <a:satOff val="-37673"/>
            <a:lumOff val="-385"/>
            <a:alphaOff val="0"/>
          </a:srgbClr>
        </a:solidFill>
        <a:ln w="12700" cap="flat" cmpd="sng" algn="ctr">
          <a:solidFill>
            <a:srgbClr val="ED7D31">
              <a:tint val="40000"/>
              <a:alpha val="90000"/>
              <a:hueOff val="-424613"/>
              <a:satOff val="-37673"/>
              <a:lumOff val="-385"/>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1450" tIns="171450" rIns="171450" bIns="171450" numCol="1" spcCol="1270" anchor="ctr" anchorCtr="0">
          <a:noAutofit/>
        </a:bodyPr>
        <a:lstStyle/>
        <a:p>
          <a:pPr marL="0" lvl="0" indent="0" algn="l" defTabSz="800100">
            <a:lnSpc>
              <a:spcPct val="90000"/>
            </a:lnSpc>
            <a:spcBef>
              <a:spcPct val="0"/>
            </a:spcBef>
            <a:spcAft>
              <a:spcPct val="35000"/>
            </a:spcAft>
            <a:buNone/>
          </a:pPr>
          <a:r>
            <a:rPr lang="en-US" sz="1800" kern="1200" dirty="0">
              <a:solidFill>
                <a:sysClr val="windowText" lastClr="000000">
                  <a:hueOff val="0"/>
                  <a:satOff val="0"/>
                  <a:lumOff val="0"/>
                  <a:alphaOff val="0"/>
                </a:sysClr>
              </a:solidFill>
              <a:latin typeface="Calibri" panose="020F0502020204030204"/>
              <a:ea typeface="+mn-ea"/>
              <a:cs typeface="+mn-cs"/>
            </a:rPr>
            <a:t>SQL Server ML Services for R</a:t>
          </a:r>
        </a:p>
      </dsp:txBody>
      <dsp:txXfrm>
        <a:off x="3896404" y="495304"/>
        <a:ext cx="2670387" cy="853610"/>
      </dsp:txXfrm>
    </dsp:sp>
    <dsp:sp modelId="{0FD368CA-B8A9-40A4-BD8D-1BDFB9377464}">
      <dsp:nvSpPr>
        <dsp:cNvPr id="0" name=""/>
        <dsp:cNvSpPr/>
      </dsp:nvSpPr>
      <dsp:spPr>
        <a:xfrm>
          <a:off x="5231598" y="1348914"/>
          <a:ext cx="0" cy="739727"/>
        </a:xfrm>
        <a:prstGeom prst="line">
          <a:avLst/>
        </a:prstGeom>
        <a:solidFill>
          <a:srgbClr val="ED7D31">
            <a:hueOff val="-727682"/>
            <a:satOff val="-41964"/>
            <a:lumOff val="4314"/>
            <a:alphaOff val="0"/>
          </a:srgbClr>
        </a:solidFill>
        <a:ln w="6350" cap="flat" cmpd="sng" algn="ctr">
          <a:solidFill>
            <a:srgbClr val="ED7D31">
              <a:hueOff val="-727682"/>
              <a:satOff val="-41964"/>
              <a:lumOff val="4314"/>
              <a:alphaOff val="0"/>
            </a:srgbClr>
          </a:solidFill>
          <a:prstDash val="dash"/>
          <a:miter lim="800000"/>
        </a:ln>
        <a:effectLst/>
      </dsp:spPr>
      <dsp:style>
        <a:lnRef idx="2">
          <a:scrgbClr r="0" g="0" b="0"/>
        </a:lnRef>
        <a:fillRef idx="1">
          <a:scrgbClr r="0" g="0" b="0"/>
        </a:fillRef>
        <a:effectRef idx="1">
          <a:scrgbClr r="0" g="0" b="0"/>
        </a:effectRef>
        <a:fontRef idx="minor">
          <a:schemeClr val="lt1"/>
        </a:fontRef>
      </dsp:style>
    </dsp:sp>
    <dsp:sp modelId="{8D75F343-7B2E-4486-9EEE-EB2F6F6BFA42}">
      <dsp:nvSpPr>
        <dsp:cNvPr id="0" name=""/>
        <dsp:cNvSpPr/>
      </dsp:nvSpPr>
      <dsp:spPr>
        <a:xfrm>
          <a:off x="5898847" y="1522968"/>
          <a:ext cx="2427624" cy="4917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1">
          <a:noAutofit/>
        </a:bodyPr>
        <a:lstStyle/>
        <a:p>
          <a:pPr marL="0" lvl="0" indent="0" algn="ctr" defTabSz="889000">
            <a:lnSpc>
              <a:spcPct val="90000"/>
            </a:lnSpc>
            <a:spcBef>
              <a:spcPct val="0"/>
            </a:spcBef>
            <a:spcAft>
              <a:spcPct val="35000"/>
            </a:spcAft>
            <a:buNone/>
            <a:defRPr b="1"/>
          </a:pPr>
          <a:r>
            <a:rPr lang="en-US" sz="2000" b="1" kern="1200">
              <a:solidFill>
                <a:sysClr val="windowText" lastClr="000000">
                  <a:hueOff val="0"/>
                  <a:satOff val="0"/>
                  <a:lumOff val="0"/>
                  <a:alphaOff val="0"/>
                </a:sysClr>
              </a:solidFill>
              <a:latin typeface="Calibri" panose="020F0502020204030204"/>
              <a:ea typeface="+mn-ea"/>
              <a:cs typeface="+mn-cs"/>
            </a:rPr>
            <a:t>2017</a:t>
          </a:r>
        </a:p>
      </dsp:txBody>
      <dsp:txXfrm>
        <a:off x="5898847" y="1522968"/>
        <a:ext cx="2427624" cy="491701"/>
      </dsp:txXfrm>
    </dsp:sp>
    <dsp:sp modelId="{276733C8-481F-4AFF-82FC-1CB9BC2A02AA}">
      <dsp:nvSpPr>
        <dsp:cNvPr id="0" name=""/>
        <dsp:cNvSpPr/>
      </dsp:nvSpPr>
      <dsp:spPr>
        <a:xfrm>
          <a:off x="5645001" y="3027474"/>
          <a:ext cx="3762121" cy="625980"/>
        </a:xfrm>
        <a:prstGeom prst="rect">
          <a:avLst/>
        </a:prstGeom>
        <a:solidFill>
          <a:srgbClr val="ED7D31">
            <a:tint val="40000"/>
            <a:alpha val="90000"/>
            <a:hueOff val="-636919"/>
            <a:satOff val="-56510"/>
            <a:lumOff val="-577"/>
            <a:alphaOff val="0"/>
          </a:srgbClr>
        </a:solidFill>
        <a:ln w="12700" cap="flat" cmpd="sng" algn="ctr">
          <a:solidFill>
            <a:srgbClr val="ED7D31">
              <a:tint val="40000"/>
              <a:alpha val="90000"/>
              <a:hueOff val="-636919"/>
              <a:satOff val="-56510"/>
              <a:lumOff val="-577"/>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1450" tIns="171450" rIns="171450" bIns="171450" numCol="1" spcCol="1270" anchor="ctr" anchorCtr="0">
          <a:noAutofit/>
        </a:bodyPr>
        <a:lstStyle/>
        <a:p>
          <a:pPr marL="0" lvl="0" indent="0" algn="l" defTabSz="800100">
            <a:lnSpc>
              <a:spcPct val="90000"/>
            </a:lnSpc>
            <a:spcBef>
              <a:spcPct val="0"/>
            </a:spcBef>
            <a:spcAft>
              <a:spcPct val="35000"/>
            </a:spcAft>
            <a:buNone/>
          </a:pPr>
          <a:r>
            <a:rPr lang="en-US" sz="1800" kern="1200" dirty="0">
              <a:solidFill>
                <a:sysClr val="windowText" lastClr="000000">
                  <a:hueOff val="0"/>
                  <a:satOff val="0"/>
                  <a:lumOff val="0"/>
                  <a:alphaOff val="0"/>
                </a:sysClr>
              </a:solidFill>
              <a:latin typeface="Calibri" panose="020F0502020204030204"/>
              <a:ea typeface="+mn-ea"/>
              <a:cs typeface="+mn-cs"/>
            </a:rPr>
            <a:t>SQL Server ML Services for Python</a:t>
          </a:r>
        </a:p>
      </dsp:txBody>
      <dsp:txXfrm>
        <a:off x="5645001" y="3027474"/>
        <a:ext cx="3762121" cy="625980"/>
      </dsp:txXfrm>
    </dsp:sp>
    <dsp:sp modelId="{AD808D42-3919-41B8-A59A-8F109EAD3E89}">
      <dsp:nvSpPr>
        <dsp:cNvPr id="0" name=""/>
        <dsp:cNvSpPr/>
      </dsp:nvSpPr>
      <dsp:spPr>
        <a:xfrm>
          <a:off x="7112659" y="2262695"/>
          <a:ext cx="0" cy="739727"/>
        </a:xfrm>
        <a:prstGeom prst="line">
          <a:avLst/>
        </a:prstGeom>
        <a:solidFill>
          <a:srgbClr val="ED7D31">
            <a:hueOff val="-1091522"/>
            <a:satOff val="-62946"/>
            <a:lumOff val="6471"/>
            <a:alphaOff val="0"/>
          </a:srgbClr>
        </a:solidFill>
        <a:ln w="6350" cap="flat" cmpd="sng" algn="ctr">
          <a:solidFill>
            <a:srgbClr val="ED7D31">
              <a:hueOff val="-1091522"/>
              <a:satOff val="-62946"/>
              <a:lumOff val="6471"/>
              <a:alphaOff val="0"/>
            </a:srgbClr>
          </a:solidFill>
          <a:prstDash val="dash"/>
          <a:miter lim="800000"/>
        </a:ln>
        <a:effectLst/>
      </dsp:spPr>
      <dsp:style>
        <a:lnRef idx="2">
          <a:scrgbClr r="0" g="0" b="0"/>
        </a:lnRef>
        <a:fillRef idx="1">
          <a:scrgbClr r="0" g="0" b="0"/>
        </a:fillRef>
        <a:effectRef idx="1">
          <a:scrgbClr r="0" g="0" b="0"/>
        </a:effectRef>
        <a:fontRef idx="minor">
          <a:schemeClr val="lt1"/>
        </a:fontRef>
      </dsp:style>
    </dsp:sp>
    <dsp:sp modelId="{FA7919F1-4BB9-438F-95C8-22A93F5D6686}">
      <dsp:nvSpPr>
        <dsp:cNvPr id="0" name=""/>
        <dsp:cNvSpPr/>
      </dsp:nvSpPr>
      <dsp:spPr>
        <a:xfrm>
          <a:off x="5177206" y="2121277"/>
          <a:ext cx="108783" cy="108783"/>
        </a:xfrm>
        <a:prstGeom prst="ellipse">
          <a:avLst/>
        </a:prstGeom>
        <a:solidFill>
          <a:sysClr val="window" lastClr="FFFFFF">
            <a:alpha val="90000"/>
            <a:hueOff val="0"/>
            <a:satOff val="0"/>
            <a:lumOff val="0"/>
            <a:alphaOff val="0"/>
          </a:sys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0FFFC868-FCB4-41AB-A3ED-8C1E8E8E3EC5}">
      <dsp:nvSpPr>
        <dsp:cNvPr id="0" name=""/>
        <dsp:cNvSpPr/>
      </dsp:nvSpPr>
      <dsp:spPr>
        <a:xfrm>
          <a:off x="7058267" y="2121277"/>
          <a:ext cx="108783" cy="108783"/>
        </a:xfrm>
        <a:prstGeom prst="ellipse">
          <a:avLst/>
        </a:prstGeom>
        <a:solidFill>
          <a:sysClr val="window" lastClr="FFFFFF">
            <a:alpha val="90000"/>
            <a:hueOff val="0"/>
            <a:satOff val="0"/>
            <a:lumOff val="0"/>
            <a:alphaOff val="0"/>
          </a:sys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03D2DBA0-8A4C-4D1B-89EC-0692A169D68D}">
      <dsp:nvSpPr>
        <dsp:cNvPr id="0" name=""/>
        <dsp:cNvSpPr/>
      </dsp:nvSpPr>
      <dsp:spPr>
        <a:xfrm>
          <a:off x="7779908" y="2336668"/>
          <a:ext cx="2427624" cy="4917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889000">
            <a:lnSpc>
              <a:spcPct val="90000"/>
            </a:lnSpc>
            <a:spcBef>
              <a:spcPct val="0"/>
            </a:spcBef>
            <a:spcAft>
              <a:spcPct val="35000"/>
            </a:spcAft>
            <a:buNone/>
            <a:defRPr b="1"/>
          </a:pPr>
          <a:r>
            <a:rPr lang="en-US" sz="2000" b="1" kern="1200">
              <a:solidFill>
                <a:sysClr val="windowText" lastClr="000000">
                  <a:hueOff val="0"/>
                  <a:satOff val="0"/>
                  <a:lumOff val="0"/>
                  <a:alphaOff val="0"/>
                </a:sysClr>
              </a:solidFill>
              <a:latin typeface="Calibri" panose="020F0502020204030204"/>
              <a:ea typeface="+mn-ea"/>
              <a:cs typeface="+mn-cs"/>
            </a:rPr>
            <a:t>2019</a:t>
          </a:r>
        </a:p>
      </dsp:txBody>
      <dsp:txXfrm>
        <a:off x="7779908" y="2336668"/>
        <a:ext cx="2427624" cy="491701"/>
      </dsp:txXfrm>
    </dsp:sp>
    <dsp:sp modelId="{B6985423-864E-4C88-87EE-5B8908DF216A}">
      <dsp:nvSpPr>
        <dsp:cNvPr id="0" name=""/>
        <dsp:cNvSpPr/>
      </dsp:nvSpPr>
      <dsp:spPr>
        <a:xfrm>
          <a:off x="7658526" y="495304"/>
          <a:ext cx="2670387" cy="853610"/>
        </a:xfrm>
        <a:prstGeom prst="rect">
          <a:avLst/>
        </a:prstGeom>
        <a:solidFill>
          <a:srgbClr val="ED7D31">
            <a:tint val="40000"/>
            <a:alpha val="90000"/>
            <a:hueOff val="-849226"/>
            <a:satOff val="-75346"/>
            <a:lumOff val="-769"/>
            <a:alphaOff val="0"/>
          </a:srgbClr>
        </a:solidFill>
        <a:ln w="12700" cap="flat" cmpd="sng" algn="ctr">
          <a:solidFill>
            <a:srgbClr val="ED7D31">
              <a:tint val="40000"/>
              <a:alpha val="90000"/>
              <a:hueOff val="-849226"/>
              <a:satOff val="-75346"/>
              <a:lumOff val="-769"/>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1450" tIns="171450" rIns="171450" bIns="171450" numCol="1" spcCol="1270" anchor="ctr" anchorCtr="0">
          <a:noAutofit/>
        </a:bodyPr>
        <a:lstStyle/>
        <a:p>
          <a:pPr marL="0" lvl="0" indent="0" algn="l" defTabSz="800100">
            <a:lnSpc>
              <a:spcPct val="90000"/>
            </a:lnSpc>
            <a:spcBef>
              <a:spcPct val="0"/>
            </a:spcBef>
            <a:spcAft>
              <a:spcPct val="35000"/>
            </a:spcAft>
            <a:buNone/>
          </a:pPr>
          <a:r>
            <a:rPr lang="en-US" sz="1800" kern="1200" dirty="0">
              <a:solidFill>
                <a:sysClr val="windowText" lastClr="000000">
                  <a:hueOff val="0"/>
                  <a:satOff val="0"/>
                  <a:lumOff val="0"/>
                  <a:alphaOff val="0"/>
                </a:sysClr>
              </a:solidFill>
              <a:latin typeface="Calibri" panose="020F0502020204030204"/>
              <a:ea typeface="+mn-ea"/>
              <a:cs typeface="+mn-cs"/>
            </a:rPr>
            <a:t>SQL Server Java Extensibility</a:t>
          </a:r>
        </a:p>
      </dsp:txBody>
      <dsp:txXfrm>
        <a:off x="7658526" y="495304"/>
        <a:ext cx="2670387" cy="853610"/>
      </dsp:txXfrm>
    </dsp:sp>
    <dsp:sp modelId="{9F0D14D8-2949-44FB-9E1E-144BA0ED53D9}">
      <dsp:nvSpPr>
        <dsp:cNvPr id="0" name=""/>
        <dsp:cNvSpPr/>
      </dsp:nvSpPr>
      <dsp:spPr>
        <a:xfrm>
          <a:off x="8993720" y="1348914"/>
          <a:ext cx="0" cy="739727"/>
        </a:xfrm>
        <a:prstGeom prst="line">
          <a:avLst/>
        </a:prstGeom>
        <a:solidFill>
          <a:srgbClr val="ED7D31">
            <a:hueOff val="-1455363"/>
            <a:satOff val="-83928"/>
            <a:lumOff val="8628"/>
            <a:alphaOff val="0"/>
          </a:srgbClr>
        </a:solidFill>
        <a:ln w="6350" cap="flat" cmpd="sng" algn="ctr">
          <a:solidFill>
            <a:srgbClr val="ED7D31">
              <a:hueOff val="-1455363"/>
              <a:satOff val="-83928"/>
              <a:lumOff val="8628"/>
              <a:alphaOff val="0"/>
            </a:srgbClr>
          </a:solidFill>
          <a:prstDash val="dash"/>
          <a:miter lim="800000"/>
        </a:ln>
        <a:effectLst/>
      </dsp:spPr>
      <dsp:style>
        <a:lnRef idx="2">
          <a:scrgbClr r="0" g="0" b="0"/>
        </a:lnRef>
        <a:fillRef idx="1">
          <a:scrgbClr r="0" g="0" b="0"/>
        </a:fillRef>
        <a:effectRef idx="1">
          <a:scrgbClr r="0" g="0" b="0"/>
        </a:effectRef>
        <a:fontRef idx="minor">
          <a:schemeClr val="lt1"/>
        </a:fontRef>
      </dsp:style>
    </dsp:sp>
    <dsp:sp modelId="{AB9CA10C-735A-4685-BE52-FC196F60F41C}">
      <dsp:nvSpPr>
        <dsp:cNvPr id="0" name=""/>
        <dsp:cNvSpPr/>
      </dsp:nvSpPr>
      <dsp:spPr>
        <a:xfrm>
          <a:off x="8939328" y="2121277"/>
          <a:ext cx="108783" cy="108783"/>
        </a:xfrm>
        <a:prstGeom prst="ellipse">
          <a:avLst/>
        </a:prstGeom>
        <a:solidFill>
          <a:sysClr val="window" lastClr="FFFFFF">
            <a:alpha val="90000"/>
            <a:hueOff val="0"/>
            <a:satOff val="0"/>
            <a:lumOff val="0"/>
            <a:alphaOff val="0"/>
          </a:sys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17/3/layout/HorizontalPathTimeline">
  <dgm:title val="Horizontal Path Timeline"/>
  <dgm:desc val="Use to show a list of events in chronological order. The rectangular shape contains the description while the date is shown near the circular dot along the time line. It's the perfect SmartArt for displaying large amount of text with a short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refType="h" fact="0.04"/>
      <dgm:constr type="ctrY" for="ch" forName="divider" refType="h" fact="0.5"/>
      <dgm:constr type="l" for="ch" forName="divider"/>
      <dgm:constr type="w" for="ch" forName="nodes" refType="w"/>
      <dgm:constr type="h" for="ch" forName="nodes" refType="h"/>
    </dgm:constrLst>
    <dgm:layoutNode name="divider" styleLbl="node1">
      <dgm:alg type="sp"/>
      <dgm:shape xmlns:r="http://schemas.openxmlformats.org/officeDocument/2006/relationships" type="rect" r:blip="" zOrderOff="2">
        <dgm:adjLst/>
      </dgm:shap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hoose name="constrBasedOnChildrenCount">
        <dgm:if name="constrForTwoChildren" axis="ch" ptType="node" func="cnt" op="lte" val="2">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
            <dgm:constr type="w" for="ch" ptType="sibTrans" op="equ"/>
            <dgm:constr type="primFontSz" for="des" forName="L1TextContainer" op="equ"/>
            <dgm:constr type="primFontSz" for="des" forName="L2TextContainer" op="equ"/>
          </dgm:constrLst>
        </dgm:if>
        <dgm:else name="constrForRest">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Lst>
        </dgm:else>
      </dgm:choose>
      <dgm:forEach name="nodesForEach" axis="ch" ptType="node">
        <dgm:layoutNode name="composite">
          <dgm:alg type="composite"/>
          <dgm:shape xmlns:r="http://schemas.openxmlformats.org/officeDocument/2006/relationships" r:blip="">
            <dgm:adjLst/>
          </dgm:shape>
          <dgm:choose name="CaseForPlacingNodesAboveAndBelowDivider">
            <dgm:if name="CaseForPlacingNodeAboveDivider" axis="self" ptType="node" func="posOdd" op="equ" val="1">
              <dgm:constrLst>
                <dgm:constr type="w" for="ch" forName="L1TextContainer" refType="w" fact="0.8"/>
                <dgm:constr type="l" for="ch" forName="L1TextContainer" refType="w" fact="0.1"/>
                <dgm:constr type="t" for="ch" forName="L1TextContainer" refType="h" fact="0.537"/>
                <dgm:constr type="h" for="ch" forName="L1TextContainer" refType="h" fact="0.113"/>
                <dgm:constr type="w" for="ch" forName="L2TextContainerWrapper" refType="w" fact="0.88"/>
                <dgm:constr type="h" for="ch" forName="L2TextContainerWrapper" refType="h" fact="0.31"/>
                <dgm:constr type="b" for="ch" forName="L2TextContainerWrapper" refType="h" fact="0.31"/>
                <dgm:constr type="l" for="ch" forName="L2TextContainerWrapper" refType="w" fact="0.06"/>
                <dgm:constr type="w" for="ch" forName="ConnectLine"/>
                <dgm:constr type="l" for="ch" forName="ConnectLine" refType="w" fact="0.5"/>
                <dgm:constr type="h" for="ch" forName="ConnectLine" refType="h" fact="0.17"/>
                <dgm:constr type="t" for="ch" forName="ConnectLine" refType="h" fact="0.31"/>
                <dgm:constr type="w" for="ch" forName="ConnectorPoint" refType="h" fact="0.025"/>
                <dgm:constr type="h" for="ch" forName="ConnectorPoint" refType="h" fact="0.025"/>
                <dgm:constr type="ctrX" for="ch" forName="ConnectorPoint" refType="w" fact="0.5"/>
                <dgm:constr type="ctrY" for="ch" forName="ConnectorPoint" refType="h" fact="0.5"/>
                <dgm:constr type="w" for="ch" forName="EmptyPlaceHolder" refType="w"/>
                <dgm:constr type="t" for="ch" forName="EmptyPlaceHolder" refType="h" fact="0.65"/>
                <dgm:constr type="h" for="ch" forName="EmptyPlaceHolder" refType="h" fact="0.35"/>
              </dgm:constrLst>
            </dgm:if>
            <dgm:else name="CaseForPlacingNodeBelowDivider">
              <dgm:constrLst>
                <dgm:constr type="w" for="ch" forName="L1TextContainer" refType="w" fact="0.8"/>
                <dgm:constr type="l" for="ch" forName="L1TextContainer" refType="w" fact="0.1"/>
                <dgm:constr type="t" for="ch" forName="L1TextContainer" refType="h" fact="0.35"/>
                <dgm:constr type="h" for="ch" forName="L1TextContainer" refType="h" fact="0.113"/>
                <dgm:constr type="w" for="ch" forName="L2TextContainerWrapper" refType="w" fact="0.88"/>
                <dgm:constr type="h" for="ch" forName="L2TextContainerWrapper" refType="h" fact="0.31"/>
                <dgm:constr type="t" for="ch" forName="L2TextContainerWrapper" refType="h" fact="0.69"/>
                <dgm:constr type="l" for="ch" forName="L2TextContainerWrapper" refType="w" fact="0.06"/>
                <dgm:constr type="w" for="ch" forName="ConnectLine"/>
                <dgm:constr type="l" for="ch" forName="ConnectLine" refType="w" fact="0.5"/>
                <dgm:constr type="h" for="ch" forName="ConnectLine" refType="h" fact="0.17"/>
                <dgm:constr type="t" for="ch" forName="ConnectLine" refType="h" fact="0.52"/>
                <dgm:constr type="w" for="ch" forName="ConnectorPoint" refType="h" fact="0.025"/>
                <dgm:constr type="h" for="ch" forName="ConnectorPoint" refType="h" fact="0.025"/>
                <dgm:constr type="ctrX" for="ch" forName="ConnectorPoint" refType="w" fact="0.5"/>
                <dgm:constr type="ctrY" for="ch" forName="ConnectorPoint" refType="h" fact="0.5"/>
                <dgm:constr type="w" for="ch" forName="EmptyPlaceHolder" refType="w"/>
                <dgm:constr type="h" for="ch" forName="EmptyPlaceHolder" refType="h" fact="0.35"/>
                <dgm:constr type="t" for="ch" forName="EmptyPlaceHolder" refType="h" fact="0"/>
              </dgm:constrLst>
            </dgm:else>
          </dgm:choose>
          <dgm:layoutNode name="L1TextContainer" styleLbl="revTx">
            <dgm:varLst>
              <dgm:chMax val="1"/>
              <dgm:chPref val="1"/>
              <dgm:bulletEnabled val="1"/>
            </dgm:varLst>
            <dgm:choose name="casesForTxtDirLogic">
              <dgm:if name="Name78" axis="self" ptType="node" func="posOdd" op="equ" val="1">
                <dgm:alg type="tx">
                  <dgm:param type="txAnchorHorz" val="ctr"/>
                  <dgm:param type="txAnchorVert" val="t"/>
                  <dgm:param type="parTxLTRAlign" val="ctr"/>
                  <dgm:param type="parTxRTLAlign" val="ctr"/>
                </dgm:alg>
              </dgm:if>
              <dgm:else name="Name89">
                <dgm:alg type="tx">
                  <dgm:param type="txAnchorHorz" val="ctr"/>
                  <dgm:param type="txAnchorVert" val="b"/>
                  <dgm:param type="parTxLTRAlign" val="ctr"/>
                  <dgm:param type="parTxRTLAlign" val="ctr"/>
                </dgm:alg>
              </dgm:else>
            </dgm:choose>
            <dgm:shape xmlns:r="http://schemas.openxmlformats.org/officeDocument/2006/relationships" type="rect" r:blip="">
              <dgm:adjLst/>
            </dgm:shape>
            <dgm:presOf axis="self"/>
            <dgm:constrLst>
              <dgm:constr type="lMarg"/>
              <dgm:constr type="rMarg"/>
              <dgm:constr type="tMarg"/>
              <dgm:constr type="bMarg"/>
            </dgm:constrLst>
            <dgm:ruleLst>
              <dgm:rule type="primFontSz" val="14" fact="NaN" max="NaN"/>
            </dgm:ruleLst>
          </dgm:layoutNode>
          <dgm:layoutNode name="L2TextContainerWrapper" styleLbl="bgAccFollowNode1">
            <dgm:varLst>
              <dgm:chMax val="0"/>
              <dgm:chPref val="0"/>
              <dgm:bulletEnabled val="1"/>
            </dgm:varLst>
            <dgm:alg type="composite"/>
            <dgm:choose name="L2TextContainerConstr">
              <dgm:if name="CaseForPlacingL2TextContaineAboveDivider" axis="self" ptType="node" func="posOdd" op="equ" val="1">
                <dgm:constrLst>
                  <dgm:constr type="h" for="ch" forName="L2TextContainer" refType="h" fact="0.45"/>
                  <dgm:constr type="b" for="ch" forName="L2TextContainer" refType="h"/>
                  <dgm:constr type="h" for="ch" forName="FlexibleEmptyPlaceHolder" refType="h" fact="0.55"/>
                </dgm:constrLst>
              </dgm:if>
              <dgm:else name="CaseForPlacingL2TextContaineBelowDivider">
                <dgm:constrLst>
                  <dgm:constr type="h" for="ch" forName="L2TextContainer" refType="h" fact="0.45"/>
                  <dgm:constr type="h" for="ch" forName="FlexibleEmptyPlaceHolder" refType="h" fact="0.55"/>
                  <dgm:constr type="b" for="ch" forName="FlexibleEmptyPlaceHolder" refType="h"/>
                </dgm:constrLst>
              </dgm:else>
            </dgm:choose>
            <dgm:layoutNode name="L2TextContainer" styleLbl="bgAccFollowNode1">
              <dgm:choose name="L2TextContainerAlgo">
                <dgm:if name="L2TextContainerAlgoLTR" func="var" arg="dir" op="equ" val="norm">
                  <dgm:alg type="tx">
                    <dgm:param type="txAnchorVert" val="mid"/>
                    <dgm:param type="parTxRTLAlign" val="l"/>
                    <dgm:param type="parTxLTRAlign" val="l"/>
                    <dgm:param type="txAnchorVertCh" val="mid"/>
                    <dgm:param type="shpTxRTLAlignCh" val="l"/>
                    <dgm:param type="shpTxLTRAlignCh" val="l"/>
                  </dgm:alg>
                </dgm:if>
                <dgm:else name="L2TextContainerAlgoRTL">
                  <dgm:alg type="tx">
                    <dgm:param type="txAnchorVert" val="mid"/>
                    <dgm:param type="parTxRTLAlign" val="r"/>
                    <dgm:param type="parTxLTRAlign" val="r"/>
                    <dgm:param type="txAnchorVertCh" val="mid"/>
                    <dgm:param type="shpTxRTLAlignCh" val="r"/>
                    <dgm:param type="shpTxLTRAlignCh" val="r"/>
                  </dgm:alg>
                </dgm:else>
              </dgm:choose>
              <dgm:shape xmlns:r="http://schemas.openxmlformats.org/officeDocument/2006/relationships" type="rect" r:blip="">
                <dgm:adjLst/>
              </dgm:shape>
              <dgm:presOf axis="des" ptType="node"/>
              <dgm:constrLst>
                <dgm:constr type="lMarg" refType="primFontSz" fact="0.75"/>
                <dgm:constr type="rMarg" refType="primFontSz" fact="0.75"/>
                <dgm:constr type="tMarg" refType="primFontSz" fact="0.75"/>
                <dgm:constr type="bMarg" refType="primFontSz" fact="0.75"/>
              </dgm:constrLst>
              <dgm:ruleLst>
                <dgm:rule type="h" val="INF" fact="NaN" max="NaN"/>
                <dgm:rule type="primFontSz" val="11" fact="NaN" max="NaN"/>
                <dgm:rule type="secFontSz" val="9" fact="NaN" max="NaN"/>
              </dgm:ruleLst>
            </dgm:layoutNode>
            <dgm:layoutNode name="FlexibleEmptyPlaceHolder">
              <dgm:alg type="sp"/>
              <dgm:shape xmlns:r="http://schemas.openxmlformats.org/officeDocument/2006/relationships" r:blip="">
                <dgm:adjLst/>
              </dgm:shape>
              <dgm:presOf/>
              <dgm:constrLst/>
            </dgm:layoutNode>
          </dgm:layoutNode>
          <dgm:layoutNode name="ConnectLine" styleLbl="alignNode1" moveWith="L2TextContainer">
            <dgm:alg type="sp"/>
            <dgm:shape xmlns:r="http://schemas.openxmlformats.org/officeDocument/2006/relationships" type="line" r:blip="" zOrderOff="-1">
              <dgm:adjLst/>
              <dgm:extLst>
                <a:ext uri="{B698B0E9-8C71-41B9-8309-B3DCBF30829C}">
                  <dgm1612:spPr xmlns:dgm1612="http://schemas.microsoft.com/office/drawing/2016/12/diagram">
                    <a:ln w="6350">
                      <a:prstDash val="dash"/>
                    </a:ln>
                  </dgm1612:spPr>
                </a:ext>
              </dgm:extLst>
            </dgm:shape>
            <dgm:presOf/>
            <dgm:constrLst/>
          </dgm:layoutNode>
          <dgm:layoutNode name="ConnectorPoint" styleLbl="fgAcc1" moveWith="L2TextContainer">
            <dgm:alg type="sp"/>
            <dgm:shape xmlns:r="http://schemas.openxmlformats.org/officeDocument/2006/relationships" type="ellipse" r:blip="" zOrderOff="10">
              <dgm:adjLst/>
              <dgm:extLst>
                <a:ext uri="{B698B0E9-8C71-41B9-8309-B3DCBF30829C}">
                  <dgm1612:spPr xmlns:dgm1612="http://schemas.microsoft.com/office/drawing/2016/12/diagram">
                    <a:ln>
                      <a:noFill/>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Node>
  <dgm:extLst>
    <a:ext uri="{68A01E43-0DF5-4B5B-8FA6-DAF915123BFB}">
      <dgm1612:lstStyle xmlns:dgm1612="http://schemas.microsoft.com/office/drawing/2016/12/diagram">
        <a:lvl1pPr>
          <a:defRPr b="1"/>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2/22/2019 2:24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13T21:05:59.755"/>
    </inkml:context>
    <inkml:brush xml:id="br0">
      <inkml:brushProperty name="width" value="0.05" units="cm"/>
      <inkml:brushProperty name="height" value="0.05" units="cm"/>
      <inkml:brushProperty name="color" value="#E71224"/>
    </inkml:brush>
  </inkml:definitions>
  <inkml:trace contextRef="#ctx0" brushRef="#br0">7 3 9856,'-5'-2'-6,"4"4"-20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2/22/2019 2:08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 everyone, my name is Anna Thomas. I’m a data and applied scientist slash PM on the engineering team for SQL Server</a:t>
            </a:r>
          </a:p>
          <a:p>
            <a:r>
              <a:rPr lang="en-US" dirty="0"/>
              <a:t>How many people were in my other session on SQL ML end-to-end?</a:t>
            </a:r>
          </a:p>
          <a:p>
            <a:r>
              <a:rPr lang="en-US" dirty="0"/>
              <a:t>So, just a little background on me, about 3 months ago, I moved over from AI Engineering, where I was developing models, but more often than not I was in the space over Conversational AI. So, bots, natural language processing, and really just enhancing applications with AI or ML.</a:t>
            </a:r>
          </a:p>
          <a:p>
            <a:r>
              <a:rPr lang="en-US" dirty="0"/>
              <a:t>So anyway, I came over from AI Engineering, I’m now in the SQL Server engineering team. So I am very new to SQL. And I don’t want to front like I’m not, because I know all of you in the room are probably experts. Can I actually do a poll? How many of you have been working with SQL for 5 years? 10? 15? 20? More than that??</a:t>
            </a:r>
          </a:p>
          <a:p>
            <a:r>
              <a:rPr lang="en-US" dirty="0"/>
              <a:t>OK so I will not pretend to be the SQL expert here. What I will promise you though, is if I do not know the answer to your question, I should be able to find it – right, someone in SQL Server engineering should hopefully have the answer, so if you email me, I will get you to the answer.</a:t>
            </a:r>
          </a:p>
          <a:p>
            <a:endParaRPr lang="en-US" dirty="0"/>
          </a:p>
          <a:p>
            <a:r>
              <a:rPr lang="en-US" dirty="0"/>
              <a:t>https://onedublin.files.wordpress.com/2014/06/meme-i-have-no-idea-what-i-am-doing.png</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2/22/2019 2:08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20810085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top of this, with SQL 2019, you can also run this wherever you want. You’ll see in a bit that I run SQL in Linux, SSMS in Windows, Azure Data Studio on my mac and windows…. I have lots of options to develop how and where I want.</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2/22/2019 2:22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10</a:t>
            </a:fld>
            <a:endParaRPr lang="en-US"/>
          </a:p>
        </p:txBody>
      </p:sp>
    </p:spTree>
    <p:extLst>
      <p:ext uri="{BB962C8B-B14F-4D97-AF65-F5344CB8AC3E}">
        <p14:creationId xmlns:p14="http://schemas.microsoft.com/office/powerpoint/2010/main" val="763130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 just want to start by showing you some of the capabilities that the tools team is working on. And, if you saw Vicky’s session, they are moving so fast and doing so much, it’s been so exciting to request a feature on GitHub and see it in the next build!</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2/22/2019 2:22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31757374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Poll for how many people were in Vicky or Nellie’s sessions on ADS or Java</a:t>
            </a:r>
          </a:p>
          <a:p>
            <a:r>
              <a:rPr lang="en-US" dirty="0"/>
              <a:t>Explain the notebooks</a:t>
            </a:r>
          </a:p>
          <a:p>
            <a:r>
              <a:rPr lang="en-US" dirty="0"/>
              <a:t>Explain the scenario</a:t>
            </a:r>
          </a:p>
          <a:p>
            <a:r>
              <a:rPr lang="en-US" dirty="0"/>
              <a:t>Poll for experience with Notebooks</a:t>
            </a:r>
          </a:p>
          <a:p>
            <a:r>
              <a:rPr lang="en-US" dirty="0"/>
              <a:t>Show basic Java demo in notebook</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2/22/2019 2:22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12</a:t>
            </a:fld>
            <a:endParaRPr lang="en-US"/>
          </a:p>
        </p:txBody>
      </p:sp>
    </p:spTree>
    <p:extLst>
      <p:ext uri="{BB962C8B-B14F-4D97-AF65-F5344CB8AC3E}">
        <p14:creationId xmlns:p14="http://schemas.microsoft.com/office/powerpoint/2010/main" val="39695724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2/22/2019 2:22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3" name="Notes Placeholder 2">
            <a:extLst>
              <a:ext uri="{FF2B5EF4-FFF2-40B4-BE49-F238E27FC236}">
                <a16:creationId xmlns:a16="http://schemas.microsoft.com/office/drawing/2014/main" id="{95C9D943-432A-4B92-B046-BC25EB340E29}"/>
              </a:ext>
            </a:extLst>
          </p:cNvPr>
          <p:cNvSpPr>
            <a:spLocks noGrp="1"/>
          </p:cNvSpPr>
          <p:nvPr>
            <p:ph type="body" idx="1"/>
          </p:nvPr>
        </p:nvSpPr>
        <p:spPr/>
        <p:txBody>
          <a:bodyPr/>
          <a:lstStyle/>
          <a:p>
            <a:r>
              <a:rPr lang="en-US" dirty="0"/>
              <a:t>So let’s start by talking about AI. I want to keep this simple and focused.</a:t>
            </a:r>
          </a:p>
          <a:p>
            <a:r>
              <a:rPr lang="en-US" dirty="0"/>
              <a:t>AI is adding human-like intelligence to your applications</a:t>
            </a:r>
          </a:p>
          <a:p>
            <a:endParaRPr lang="en-US" dirty="0"/>
          </a:p>
        </p:txBody>
      </p:sp>
    </p:spTree>
    <p:extLst>
      <p:ext uri="{BB962C8B-B14F-4D97-AF65-F5344CB8AC3E}">
        <p14:creationId xmlns:p14="http://schemas.microsoft.com/office/powerpoint/2010/main" val="16010896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525D1A-9CA5-4E94-B922-48D4C7E4CB4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363933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2/22/2019 2:22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16</a:t>
            </a:fld>
            <a:endParaRPr lang="en-US"/>
          </a:p>
        </p:txBody>
      </p:sp>
    </p:spTree>
    <p:extLst>
      <p:ext uri="{BB962C8B-B14F-4D97-AF65-F5344CB8AC3E}">
        <p14:creationId xmlns:p14="http://schemas.microsoft.com/office/powerpoint/2010/main" val="235466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dirty="0"/>
              <a:t>Microsoft research has been working on some of these algorithms for 20 years</a:t>
            </a:r>
          </a:p>
          <a:p>
            <a:pPr lvl="0"/>
            <a:r>
              <a:rPr lang="en-US" sz="1200" dirty="0"/>
              <a:t>Has anyone heard of these? Anyone used them in applications before?</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2/22/2019 2:22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47808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So there’s a good number of them now, I think there are around 20… I’ve been working with them for a few years and it’s been really cool to see them turn into products and be put into production application</a:t>
            </a:r>
          </a:p>
          <a:p>
            <a:endParaRPr lang="en-US" sz="1200" b="1"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Vision: </a:t>
            </a:r>
            <a:r>
              <a:rPr lang="en-US" sz="1200" kern="1200" dirty="0">
                <a:solidFill>
                  <a:schemeClr val="tx1"/>
                </a:solidFill>
                <a:effectLst/>
                <a:latin typeface="+mn-lt"/>
                <a:ea typeface="+mn-ea"/>
                <a:cs typeface="+mn-cs"/>
              </a:rPr>
              <a:t>Image-processing algorithms to smartly identify, caption and moderate your pictures</a:t>
            </a:r>
          </a:p>
          <a:p>
            <a:pPr marL="171450" lvl="0" indent="-171450">
              <a:buFont typeface="Arial" panose="020B0604020202020204" pitchFamily="34" charset="0"/>
              <a:buChar char="•"/>
            </a:pPr>
            <a:r>
              <a:rPr lang="en-US" sz="1200" b="1" kern="1200" dirty="0">
                <a:solidFill>
                  <a:schemeClr val="tx1"/>
                </a:solidFill>
                <a:effectLst/>
                <a:latin typeface="+mn-lt"/>
                <a:ea typeface="+mn-ea"/>
                <a:cs typeface="+mn-cs"/>
              </a:rPr>
              <a:t>Computer vision: </a:t>
            </a:r>
            <a:r>
              <a:rPr lang="en-US" sz="1200" kern="1200" dirty="0">
                <a:solidFill>
                  <a:schemeClr val="tx1"/>
                </a:solidFill>
                <a:effectLst/>
                <a:latin typeface="+mn-lt"/>
                <a:ea typeface="+mn-ea"/>
                <a:cs typeface="+mn-cs"/>
              </a:rPr>
              <a:t>Distill actionable information from images</a:t>
            </a:r>
          </a:p>
          <a:p>
            <a:pPr marL="171450" lvl="0" indent="-171450">
              <a:buFont typeface="Arial" panose="020B0604020202020204" pitchFamily="34" charset="0"/>
              <a:buChar char="•"/>
            </a:pPr>
            <a:r>
              <a:rPr lang="en-US" sz="1200" b="1" kern="1200" dirty="0">
                <a:solidFill>
                  <a:schemeClr val="tx1"/>
                </a:solidFill>
                <a:effectLst/>
                <a:latin typeface="+mn-lt"/>
                <a:ea typeface="+mn-ea"/>
                <a:cs typeface="+mn-cs"/>
              </a:rPr>
              <a:t>Content Moderator: </a:t>
            </a:r>
            <a:r>
              <a:rPr lang="en-US" sz="1200" kern="1200" dirty="0">
                <a:solidFill>
                  <a:schemeClr val="tx1"/>
                </a:solidFill>
                <a:effectLst/>
                <a:latin typeface="+mn-lt"/>
                <a:ea typeface="+mn-ea"/>
                <a:cs typeface="+mn-cs"/>
              </a:rPr>
              <a:t>Automatically moderate potentially offensive images, text and videos</a:t>
            </a:r>
          </a:p>
          <a:p>
            <a:pPr marL="171450" lvl="0" indent="-171450">
              <a:buFont typeface="Arial" panose="020B0604020202020204" pitchFamily="34" charset="0"/>
              <a:buChar char="•"/>
            </a:pPr>
            <a:r>
              <a:rPr lang="en-US" sz="1200" b="1" kern="1200" dirty="0">
                <a:solidFill>
                  <a:schemeClr val="tx1"/>
                </a:solidFill>
                <a:effectLst/>
                <a:latin typeface="+mn-lt"/>
                <a:ea typeface="+mn-ea"/>
                <a:cs typeface="+mn-cs"/>
              </a:rPr>
              <a:t>Customer Vision Service: </a:t>
            </a:r>
            <a:r>
              <a:rPr lang="en-US" sz="1200" kern="1200" dirty="0">
                <a:solidFill>
                  <a:schemeClr val="tx1"/>
                </a:solidFill>
                <a:effectLst/>
                <a:latin typeface="+mn-lt"/>
                <a:ea typeface="+mn-ea"/>
                <a:cs typeface="+mn-cs"/>
              </a:rPr>
              <a:t>Train a web service to recognize specific content in images</a:t>
            </a:r>
          </a:p>
          <a:p>
            <a:pPr marL="171450" lvl="0" indent="-171450">
              <a:buFont typeface="Arial" panose="020B0604020202020204" pitchFamily="34" charset="0"/>
              <a:buChar char="•"/>
            </a:pPr>
            <a:r>
              <a:rPr lang="en-US" sz="1200" b="1" kern="1200" dirty="0">
                <a:solidFill>
                  <a:schemeClr val="tx1"/>
                </a:solidFill>
                <a:effectLst/>
                <a:latin typeface="+mn-lt"/>
                <a:ea typeface="+mn-ea"/>
                <a:cs typeface="+mn-cs"/>
              </a:rPr>
              <a:t>Face</a:t>
            </a:r>
            <a:r>
              <a:rPr lang="en-US" sz="1200" kern="1200" dirty="0">
                <a:solidFill>
                  <a:schemeClr val="tx1"/>
                </a:solidFill>
                <a:effectLst/>
                <a:latin typeface="+mn-lt"/>
                <a:ea typeface="+mn-ea"/>
                <a:cs typeface="+mn-cs"/>
              </a:rPr>
              <a:t>: Identify human faces and emotions in images </a:t>
            </a:r>
          </a:p>
          <a:p>
            <a:pPr marL="171450" lvl="0" indent="-171450">
              <a:buFont typeface="Arial" panose="020B0604020202020204" pitchFamily="34" charset="0"/>
              <a:buChar char="•"/>
            </a:pPr>
            <a:r>
              <a:rPr lang="en-US" sz="1200" b="1" kern="1200" dirty="0">
                <a:solidFill>
                  <a:schemeClr val="tx1"/>
                </a:solidFill>
                <a:effectLst/>
                <a:latin typeface="+mn-lt"/>
                <a:ea typeface="+mn-ea"/>
                <a:cs typeface="+mn-cs"/>
              </a:rPr>
              <a:t>Video indexer: </a:t>
            </a:r>
            <a:r>
              <a:rPr lang="en-US" sz="1200" kern="1200" dirty="0">
                <a:solidFill>
                  <a:schemeClr val="tx1"/>
                </a:solidFill>
                <a:effectLst/>
                <a:latin typeface="+mn-lt"/>
                <a:ea typeface="+mn-ea"/>
                <a:cs typeface="+mn-cs"/>
              </a:rPr>
              <a:t>Easily extract insights from your videos to enrich your applications</a:t>
            </a:r>
          </a:p>
          <a:p>
            <a:r>
              <a:rPr lang="en-US" sz="1200" b="1" kern="1200" dirty="0">
                <a:solidFill>
                  <a:schemeClr val="tx1"/>
                </a:solidFill>
                <a:effectLst/>
                <a:latin typeface="+mn-lt"/>
                <a:ea typeface="+mn-ea"/>
                <a:cs typeface="+mn-cs"/>
              </a:rPr>
              <a:t>Speech:</a:t>
            </a:r>
            <a:r>
              <a:rPr lang="en-US" sz="1200" kern="1200" dirty="0">
                <a:solidFill>
                  <a:schemeClr val="tx1"/>
                </a:solidFill>
                <a:effectLst/>
                <a:latin typeface="+mn-lt"/>
                <a:ea typeface="+mn-ea"/>
                <a:cs typeface="+mn-cs"/>
              </a:rPr>
              <a:t> Convert spoken audio into text, use voice for verification, or add speaker recognition to your app</a:t>
            </a:r>
          </a:p>
          <a:p>
            <a:pPr marL="171450" lvl="0" indent="-171450">
              <a:buFont typeface="Arial" panose="020B0604020202020204" pitchFamily="34" charset="0"/>
              <a:buChar char="•"/>
            </a:pPr>
            <a:r>
              <a:rPr lang="en-US" sz="1200" b="1" kern="1200" dirty="0">
                <a:solidFill>
                  <a:schemeClr val="tx1"/>
                </a:solidFill>
                <a:effectLst/>
                <a:latin typeface="+mn-lt"/>
                <a:ea typeface="+mn-ea"/>
                <a:cs typeface="+mn-cs"/>
              </a:rPr>
              <a:t>Bing Speech: </a:t>
            </a:r>
            <a:r>
              <a:rPr lang="en-US" sz="1200" kern="1200" dirty="0">
                <a:solidFill>
                  <a:schemeClr val="tx1"/>
                </a:solidFill>
                <a:effectLst/>
                <a:latin typeface="+mn-lt"/>
                <a:ea typeface="+mn-ea"/>
                <a:cs typeface="+mn-cs"/>
              </a:rPr>
              <a:t>Convert speech to text and text to speech</a:t>
            </a:r>
          </a:p>
          <a:p>
            <a:pPr marL="171450" lvl="0" indent="-171450">
              <a:buFont typeface="Arial" panose="020B0604020202020204" pitchFamily="34" charset="0"/>
              <a:buChar char="•"/>
            </a:pPr>
            <a:r>
              <a:rPr lang="en-US" sz="1200" b="1" kern="1200" dirty="0">
                <a:solidFill>
                  <a:schemeClr val="tx1"/>
                </a:solidFill>
                <a:effectLst/>
                <a:latin typeface="+mn-lt"/>
                <a:ea typeface="+mn-ea"/>
                <a:cs typeface="+mn-cs"/>
              </a:rPr>
              <a:t>Speaker Recognition:</a:t>
            </a:r>
            <a:r>
              <a:rPr lang="en-US" sz="1200" kern="1200" dirty="0">
                <a:solidFill>
                  <a:schemeClr val="tx1"/>
                </a:solidFill>
                <a:effectLst/>
                <a:latin typeface="+mn-lt"/>
                <a:ea typeface="+mn-ea"/>
                <a:cs typeface="+mn-cs"/>
              </a:rPr>
              <a:t> Use speech to identify and authenticate individual speakers</a:t>
            </a:r>
          </a:p>
          <a:p>
            <a:pPr marL="171450" lvl="0" indent="-171450">
              <a:buFont typeface="Arial" panose="020B0604020202020204" pitchFamily="34" charset="0"/>
              <a:buChar char="•"/>
            </a:pPr>
            <a:r>
              <a:rPr lang="en-US" sz="1200" b="1" kern="1200" dirty="0">
                <a:solidFill>
                  <a:schemeClr val="tx1"/>
                </a:solidFill>
                <a:effectLst/>
                <a:latin typeface="+mn-lt"/>
                <a:ea typeface="+mn-ea"/>
                <a:cs typeface="+mn-cs"/>
              </a:rPr>
              <a:t>Custom Speech Service: </a:t>
            </a:r>
            <a:r>
              <a:rPr lang="en-US" sz="1200" kern="1200" dirty="0">
                <a:solidFill>
                  <a:schemeClr val="tx1"/>
                </a:solidFill>
                <a:effectLst/>
                <a:latin typeface="+mn-lt"/>
                <a:ea typeface="+mn-ea"/>
                <a:cs typeface="+mn-cs"/>
              </a:rPr>
              <a:t>Overcome speech recognition barriers like speaking style, background noise, and vocabulary</a:t>
            </a:r>
          </a:p>
          <a:p>
            <a:pPr marL="171450" lvl="0" indent="-171450">
              <a:buFont typeface="Arial" panose="020B0604020202020204" pitchFamily="34" charset="0"/>
              <a:buChar char="•"/>
            </a:pPr>
            <a:r>
              <a:rPr lang="en-US" sz="1200" b="1" kern="1200" dirty="0">
                <a:solidFill>
                  <a:schemeClr val="tx1"/>
                </a:solidFill>
                <a:effectLst/>
                <a:latin typeface="+mn-lt"/>
                <a:ea typeface="+mn-ea"/>
                <a:cs typeface="+mn-cs"/>
              </a:rPr>
              <a:t>Translator Speech:</a:t>
            </a:r>
            <a:r>
              <a:rPr lang="en-US" sz="1200" kern="1200" dirty="0">
                <a:solidFill>
                  <a:schemeClr val="tx1"/>
                </a:solidFill>
                <a:effectLst/>
                <a:latin typeface="+mn-lt"/>
                <a:ea typeface="+mn-ea"/>
                <a:cs typeface="+mn-cs"/>
              </a:rPr>
              <a:t> Easily conduct real-time speech translation on your app</a:t>
            </a:r>
          </a:p>
          <a:p>
            <a:r>
              <a:rPr lang="en-US" sz="1200" b="1" kern="1200" dirty="0">
                <a:solidFill>
                  <a:schemeClr val="tx1"/>
                </a:solidFill>
                <a:effectLst/>
                <a:latin typeface="+mn-lt"/>
                <a:ea typeface="+mn-ea"/>
                <a:cs typeface="+mn-cs"/>
              </a:rPr>
              <a:t>Language: </a:t>
            </a:r>
            <a:r>
              <a:rPr lang="en-US" sz="1200" kern="1200" dirty="0">
                <a:solidFill>
                  <a:schemeClr val="tx1"/>
                </a:solidFill>
                <a:effectLst/>
                <a:latin typeface="+mn-lt"/>
                <a:ea typeface="+mn-ea"/>
                <a:cs typeface="+mn-cs"/>
              </a:rPr>
              <a:t>Enable your apps to process natural language with pre-built scripts, evaluate sentiment and learn how to recognize what users want</a:t>
            </a:r>
          </a:p>
          <a:p>
            <a:pPr marL="171450" lvl="0" indent="-171450">
              <a:buFont typeface="Arial" panose="020B0604020202020204" pitchFamily="34" charset="0"/>
              <a:buChar char="•"/>
            </a:pPr>
            <a:r>
              <a:rPr lang="en-US" sz="1200" b="1" kern="1200" dirty="0">
                <a:solidFill>
                  <a:schemeClr val="tx1"/>
                </a:solidFill>
                <a:effectLst/>
                <a:latin typeface="+mn-lt"/>
                <a:ea typeface="+mn-ea"/>
                <a:cs typeface="+mn-cs"/>
              </a:rPr>
              <a:t>Bing Spell Check: </a:t>
            </a:r>
            <a:r>
              <a:rPr lang="en-US" sz="1200" kern="1200" dirty="0">
                <a:solidFill>
                  <a:schemeClr val="tx1"/>
                </a:solidFill>
                <a:effectLst/>
                <a:latin typeface="+mn-lt"/>
                <a:ea typeface="+mn-ea"/>
                <a:cs typeface="+mn-cs"/>
              </a:rPr>
              <a:t>Add spell checking functionality to your app</a:t>
            </a:r>
          </a:p>
          <a:p>
            <a:pPr marL="171450" lvl="0" indent="-171450">
              <a:buFont typeface="Arial" panose="020B0604020202020204" pitchFamily="34" charset="0"/>
              <a:buChar char="•"/>
            </a:pPr>
            <a:r>
              <a:rPr lang="en-US" sz="1200" b="1" kern="1200" dirty="0">
                <a:solidFill>
                  <a:schemeClr val="tx1"/>
                </a:solidFill>
                <a:effectLst/>
                <a:latin typeface="+mn-lt"/>
                <a:ea typeface="+mn-ea"/>
                <a:cs typeface="+mn-cs"/>
              </a:rPr>
              <a:t>Language Understanding (LUIS): </a:t>
            </a:r>
            <a:r>
              <a:rPr lang="en-US" sz="1200" kern="1200" dirty="0">
                <a:solidFill>
                  <a:schemeClr val="tx1"/>
                </a:solidFill>
                <a:effectLst/>
                <a:latin typeface="+mn-lt"/>
                <a:ea typeface="+mn-ea"/>
                <a:cs typeface="+mn-cs"/>
              </a:rPr>
              <a:t>Add language understanding intelligence to your apps with minimal effort</a:t>
            </a:r>
          </a:p>
          <a:p>
            <a:pPr marL="171450" lvl="0" indent="-171450">
              <a:buFont typeface="Arial" panose="020B0604020202020204" pitchFamily="34" charset="0"/>
              <a:buChar char="•"/>
            </a:pPr>
            <a:r>
              <a:rPr lang="en-US" sz="1200" b="1" kern="1200" dirty="0">
                <a:solidFill>
                  <a:schemeClr val="tx1"/>
                </a:solidFill>
                <a:effectLst/>
                <a:latin typeface="+mn-lt"/>
                <a:ea typeface="+mn-ea"/>
                <a:cs typeface="+mn-cs"/>
              </a:rPr>
              <a:t>Linguistic Analysis: </a:t>
            </a:r>
            <a:r>
              <a:rPr lang="en-US" sz="1200" kern="1200" dirty="0">
                <a:solidFill>
                  <a:schemeClr val="tx1"/>
                </a:solidFill>
                <a:effectLst/>
                <a:latin typeface="+mn-lt"/>
                <a:ea typeface="+mn-ea"/>
                <a:cs typeface="+mn-cs"/>
              </a:rPr>
              <a:t>Easily parse complex text with language analysis</a:t>
            </a:r>
          </a:p>
          <a:p>
            <a:pPr marL="171450" lvl="0" indent="-171450">
              <a:buFont typeface="Arial" panose="020B0604020202020204" pitchFamily="34" charset="0"/>
              <a:buChar char="•"/>
            </a:pPr>
            <a:r>
              <a:rPr lang="en-US" sz="1200" b="1" kern="1200" dirty="0">
                <a:solidFill>
                  <a:schemeClr val="tx1"/>
                </a:solidFill>
                <a:effectLst/>
                <a:latin typeface="+mn-lt"/>
                <a:ea typeface="+mn-ea"/>
                <a:cs typeface="+mn-cs"/>
              </a:rPr>
              <a:t>Text Analytics: </a:t>
            </a:r>
            <a:r>
              <a:rPr lang="en-US" sz="1200" kern="1200" dirty="0">
                <a:solidFill>
                  <a:schemeClr val="tx1"/>
                </a:solidFill>
                <a:effectLst/>
                <a:latin typeface="+mn-lt"/>
                <a:ea typeface="+mn-ea"/>
                <a:cs typeface="+mn-cs"/>
              </a:rPr>
              <a:t>Easily evaluate sentiment, language, and key phrases to understand what users want</a:t>
            </a:r>
          </a:p>
          <a:p>
            <a:pPr marL="171450" lvl="0" indent="-171450">
              <a:buFont typeface="Arial" panose="020B0604020202020204" pitchFamily="34" charset="0"/>
              <a:buChar char="•"/>
            </a:pPr>
            <a:r>
              <a:rPr lang="en-US" sz="1200" b="1" kern="1200" dirty="0">
                <a:solidFill>
                  <a:schemeClr val="tx1"/>
                </a:solidFill>
                <a:effectLst/>
                <a:latin typeface="+mn-lt"/>
                <a:ea typeface="+mn-ea"/>
                <a:cs typeface="+mn-cs"/>
              </a:rPr>
              <a:t>Translator Text:</a:t>
            </a:r>
            <a:r>
              <a:rPr lang="en-US" sz="1200" kern="1200" dirty="0">
                <a:solidFill>
                  <a:schemeClr val="tx1"/>
                </a:solidFill>
                <a:effectLst/>
                <a:latin typeface="+mn-lt"/>
                <a:ea typeface="+mn-ea"/>
                <a:cs typeface="+mn-cs"/>
              </a:rPr>
              <a:t> Easily conduct machine translation for 60+ languages</a:t>
            </a:r>
          </a:p>
          <a:p>
            <a:r>
              <a:rPr lang="en-US" sz="1200" b="1" kern="1200" dirty="0">
                <a:solidFill>
                  <a:schemeClr val="tx1"/>
                </a:solidFill>
                <a:effectLst/>
                <a:latin typeface="+mn-lt"/>
                <a:ea typeface="+mn-ea"/>
                <a:cs typeface="+mn-cs"/>
              </a:rPr>
              <a:t>Knowledge: </a:t>
            </a:r>
            <a:r>
              <a:rPr lang="en-US" sz="1200" kern="1200" dirty="0">
                <a:solidFill>
                  <a:schemeClr val="tx1"/>
                </a:solidFill>
                <a:effectLst/>
                <a:latin typeface="+mn-lt"/>
                <a:ea typeface="+mn-ea"/>
                <a:cs typeface="+mn-cs"/>
              </a:rPr>
              <a:t>Map complex information and data in order to solve tasks such as intelligent recommendations and semantic search</a:t>
            </a:r>
          </a:p>
          <a:p>
            <a:pPr marL="171450" lvl="0" indent="-171450">
              <a:buFont typeface="Arial" panose="020B0604020202020204" pitchFamily="34" charset="0"/>
              <a:buChar char="•"/>
            </a:pPr>
            <a:r>
              <a:rPr lang="en-US" sz="1200" b="1" kern="1200" dirty="0">
                <a:solidFill>
                  <a:schemeClr val="tx1"/>
                </a:solidFill>
                <a:effectLst/>
                <a:latin typeface="+mn-lt"/>
                <a:ea typeface="+mn-ea"/>
                <a:cs typeface="+mn-cs"/>
              </a:rPr>
              <a:t>Knowledge Exploration Service: </a:t>
            </a:r>
            <a:r>
              <a:rPr lang="en-US" sz="1200" kern="1200" dirty="0">
                <a:solidFill>
                  <a:schemeClr val="tx1"/>
                </a:solidFill>
                <a:effectLst/>
                <a:latin typeface="+mn-lt"/>
                <a:ea typeface="+mn-ea"/>
                <a:cs typeface="+mn-cs"/>
              </a:rPr>
              <a:t>Enable interactive search experiences over structured data via natural language inputs</a:t>
            </a:r>
          </a:p>
          <a:p>
            <a:pPr marL="171450" lvl="0" indent="-171450">
              <a:buFont typeface="Arial" panose="020B0604020202020204" pitchFamily="34" charset="0"/>
              <a:buChar char="•"/>
            </a:pPr>
            <a:r>
              <a:rPr lang="en-US" sz="1200" b="1" kern="1200" dirty="0">
                <a:solidFill>
                  <a:schemeClr val="tx1"/>
                </a:solidFill>
                <a:effectLst/>
                <a:latin typeface="+mn-lt"/>
                <a:ea typeface="+mn-ea"/>
                <a:cs typeface="+mn-cs"/>
              </a:rPr>
              <a:t>Entity Linking Service: </a:t>
            </a:r>
            <a:r>
              <a:rPr lang="en-US" sz="1200" kern="1200" dirty="0">
                <a:solidFill>
                  <a:schemeClr val="tx1"/>
                </a:solidFill>
                <a:effectLst/>
                <a:latin typeface="+mn-lt"/>
                <a:ea typeface="+mn-ea"/>
                <a:cs typeface="+mn-cs"/>
              </a:rPr>
              <a:t>Power your app's data links with named entity recognition and disambiguation</a:t>
            </a:r>
          </a:p>
          <a:p>
            <a:pPr marL="171450" lvl="0" indent="-171450">
              <a:buFont typeface="Arial" panose="020B0604020202020204" pitchFamily="34" charset="0"/>
              <a:buChar char="•"/>
            </a:pPr>
            <a:r>
              <a:rPr lang="en-US" sz="1200" b="1" kern="1200" dirty="0">
                <a:solidFill>
                  <a:schemeClr val="tx1"/>
                </a:solidFill>
                <a:effectLst/>
                <a:latin typeface="+mn-lt"/>
                <a:ea typeface="+mn-ea"/>
                <a:cs typeface="+mn-cs"/>
              </a:rPr>
              <a:t>Academic Knowledge:</a:t>
            </a:r>
            <a:r>
              <a:rPr lang="en-US" sz="1200" kern="1200" dirty="0">
                <a:solidFill>
                  <a:schemeClr val="tx1"/>
                </a:solidFill>
                <a:effectLst/>
                <a:latin typeface="+mn-lt"/>
                <a:ea typeface="+mn-ea"/>
                <a:cs typeface="+mn-cs"/>
              </a:rPr>
              <a:t> Tap into the wealth of academic content in the Microsoft Academic Graph using the Academic Knowledge API</a:t>
            </a:r>
          </a:p>
          <a:p>
            <a:pPr marL="171450" lvl="0" indent="-171450">
              <a:buFont typeface="Arial" panose="020B0604020202020204" pitchFamily="34" charset="0"/>
              <a:buChar char="•"/>
            </a:pPr>
            <a:r>
              <a:rPr lang="en-US" sz="1200" b="1" kern="1200" dirty="0">
                <a:solidFill>
                  <a:schemeClr val="tx1"/>
                </a:solidFill>
                <a:effectLst/>
                <a:latin typeface="+mn-lt"/>
                <a:ea typeface="+mn-ea"/>
                <a:cs typeface="+mn-cs"/>
              </a:rPr>
              <a:t>QnA Maker:</a:t>
            </a:r>
            <a:r>
              <a:rPr lang="en-US" sz="1200" kern="1200" dirty="0">
                <a:solidFill>
                  <a:schemeClr val="tx1"/>
                </a:solidFill>
                <a:effectLst/>
                <a:latin typeface="+mn-lt"/>
                <a:ea typeface="+mn-ea"/>
                <a:cs typeface="+mn-cs"/>
              </a:rPr>
              <a:t> Distill information into an easy-to-navigate FAQ for bot services</a:t>
            </a:r>
          </a:p>
          <a:p>
            <a:pPr marL="171450" lvl="0" indent="-171450">
              <a:buFont typeface="Arial" panose="020B0604020202020204" pitchFamily="34" charset="0"/>
              <a:buChar char="•"/>
            </a:pPr>
            <a:r>
              <a:rPr lang="en-US" sz="1200" b="1" kern="1200" dirty="0">
                <a:solidFill>
                  <a:schemeClr val="tx1"/>
                </a:solidFill>
                <a:effectLst/>
                <a:latin typeface="+mn-lt"/>
                <a:ea typeface="+mn-ea"/>
                <a:cs typeface="+mn-cs"/>
              </a:rPr>
              <a:t>Customer Decision Service:</a:t>
            </a:r>
            <a:r>
              <a:rPr lang="en-US" sz="1200" kern="1200" dirty="0">
                <a:solidFill>
                  <a:schemeClr val="tx1"/>
                </a:solidFill>
                <a:effectLst/>
                <a:latin typeface="+mn-lt"/>
                <a:ea typeface="+mn-ea"/>
                <a:cs typeface="+mn-cs"/>
              </a:rPr>
              <a:t> Create custom experiences with adaptive, contextual decision-making</a:t>
            </a:r>
          </a:p>
          <a:p>
            <a:r>
              <a:rPr lang="en-US" sz="1200" b="1" kern="1200" dirty="0">
                <a:solidFill>
                  <a:schemeClr val="tx1"/>
                </a:solidFill>
                <a:effectLst/>
                <a:latin typeface="+mn-lt"/>
                <a:ea typeface="+mn-ea"/>
                <a:cs typeface="+mn-cs"/>
              </a:rPr>
              <a:t>Search: </a:t>
            </a:r>
            <a:r>
              <a:rPr lang="en-US" sz="1200" kern="1200" dirty="0">
                <a:solidFill>
                  <a:schemeClr val="tx1"/>
                </a:solidFill>
                <a:effectLst/>
                <a:latin typeface="+mn-lt"/>
                <a:ea typeface="+mn-ea"/>
                <a:cs typeface="+mn-cs"/>
              </a:rPr>
              <a:t>Add Bing Search APIs to your apps and harness the ability to comb billions of webpages, images, videos, and news with a single API call</a:t>
            </a:r>
          </a:p>
          <a:p>
            <a:pPr marL="171450" lvl="0" indent="-171450">
              <a:buFont typeface="Arial" panose="020B0604020202020204" pitchFamily="34" charset="0"/>
              <a:buChar char="•"/>
            </a:pPr>
            <a:r>
              <a:rPr lang="en-US" sz="1200" b="1" kern="1200" dirty="0">
                <a:solidFill>
                  <a:schemeClr val="tx1"/>
                </a:solidFill>
                <a:effectLst/>
                <a:latin typeface="+mn-lt"/>
                <a:ea typeface="+mn-ea"/>
                <a:cs typeface="+mn-cs"/>
              </a:rPr>
              <a:t>Bing Autosuggest: </a:t>
            </a:r>
            <a:r>
              <a:rPr lang="en-US" sz="1200" kern="1200" dirty="0">
                <a:solidFill>
                  <a:schemeClr val="tx1"/>
                </a:solidFill>
                <a:effectLst/>
                <a:latin typeface="+mn-lt"/>
                <a:ea typeface="+mn-ea"/>
                <a:cs typeface="+mn-cs"/>
              </a:rPr>
              <a:t>Give your app intelligent autosuggest options for searches</a:t>
            </a:r>
          </a:p>
          <a:p>
            <a:pPr marL="171450" lvl="0" indent="-171450">
              <a:buFont typeface="Arial" panose="020B0604020202020204" pitchFamily="34" charset="0"/>
              <a:buChar char="•"/>
            </a:pPr>
            <a:r>
              <a:rPr lang="en-US" sz="1200" b="1" kern="1200" dirty="0">
                <a:solidFill>
                  <a:schemeClr val="tx1"/>
                </a:solidFill>
                <a:effectLst/>
                <a:latin typeface="+mn-lt"/>
                <a:ea typeface="+mn-ea"/>
                <a:cs typeface="+mn-cs"/>
              </a:rPr>
              <a:t>Bing News Search: </a:t>
            </a:r>
            <a:r>
              <a:rPr lang="en-US" sz="1200" kern="1200" dirty="0">
                <a:solidFill>
                  <a:schemeClr val="tx1"/>
                </a:solidFill>
                <a:effectLst/>
                <a:latin typeface="+mn-lt"/>
                <a:ea typeface="+mn-ea"/>
                <a:cs typeface="+mn-cs"/>
              </a:rPr>
              <a:t>Search for news and get comprehensive results</a:t>
            </a:r>
          </a:p>
          <a:p>
            <a:pPr marL="171450" lvl="0" indent="-171450">
              <a:buFont typeface="Arial" panose="020B0604020202020204" pitchFamily="34" charset="0"/>
              <a:buChar char="•"/>
            </a:pPr>
            <a:r>
              <a:rPr lang="en-US" sz="1200" b="1" kern="1200" dirty="0">
                <a:solidFill>
                  <a:schemeClr val="tx1"/>
                </a:solidFill>
                <a:effectLst/>
                <a:latin typeface="+mn-lt"/>
                <a:ea typeface="+mn-ea"/>
                <a:cs typeface="+mn-cs"/>
              </a:rPr>
              <a:t>Bing Web Search: </a:t>
            </a:r>
            <a:r>
              <a:rPr lang="en-US" sz="1200" kern="1200" dirty="0">
                <a:solidFill>
                  <a:schemeClr val="tx1"/>
                </a:solidFill>
                <a:effectLst/>
                <a:latin typeface="+mn-lt"/>
                <a:ea typeface="+mn-ea"/>
                <a:cs typeface="+mn-cs"/>
              </a:rPr>
              <a:t>Get enhanced search details from billions of web documents</a:t>
            </a:r>
          </a:p>
          <a:p>
            <a:pPr marL="171450" lvl="0" indent="-171450">
              <a:buFont typeface="Arial" panose="020B0604020202020204" pitchFamily="34" charset="0"/>
              <a:buChar char="•"/>
            </a:pPr>
            <a:r>
              <a:rPr lang="en-US" sz="1200" b="1" kern="1200" dirty="0">
                <a:solidFill>
                  <a:schemeClr val="tx1"/>
                </a:solidFill>
                <a:effectLst/>
                <a:latin typeface="+mn-lt"/>
                <a:ea typeface="+mn-ea"/>
                <a:cs typeface="+mn-cs"/>
              </a:rPr>
              <a:t>Bing Entity Search: </a:t>
            </a:r>
            <a:r>
              <a:rPr lang="en-US" sz="1200" kern="1200" dirty="0">
                <a:solidFill>
                  <a:schemeClr val="tx1"/>
                </a:solidFill>
                <a:effectLst/>
                <a:latin typeface="+mn-lt"/>
                <a:ea typeface="+mn-ea"/>
                <a:cs typeface="+mn-cs"/>
              </a:rPr>
              <a:t>Enrich your experiences by identifying and augmenting entity information from the web</a:t>
            </a:r>
          </a:p>
          <a:p>
            <a:pPr marL="171450" lvl="0" indent="-171450">
              <a:buFont typeface="Arial" panose="020B0604020202020204" pitchFamily="34" charset="0"/>
              <a:buChar char="•"/>
            </a:pPr>
            <a:r>
              <a:rPr lang="en-US" sz="1200" b="1" kern="1200" dirty="0">
                <a:solidFill>
                  <a:schemeClr val="tx1"/>
                </a:solidFill>
                <a:effectLst/>
                <a:latin typeface="+mn-lt"/>
                <a:ea typeface="+mn-ea"/>
                <a:cs typeface="+mn-cs"/>
              </a:rPr>
              <a:t>Bing Image Search: </a:t>
            </a:r>
            <a:r>
              <a:rPr lang="en-US" sz="1200" kern="1200" dirty="0">
                <a:solidFill>
                  <a:schemeClr val="tx1"/>
                </a:solidFill>
                <a:effectLst/>
                <a:latin typeface="+mn-lt"/>
                <a:ea typeface="+mn-ea"/>
                <a:cs typeface="+mn-cs"/>
              </a:rPr>
              <a:t>Search for images and get comprehensive results</a:t>
            </a:r>
          </a:p>
          <a:p>
            <a:pPr marL="171450" lvl="0" indent="-171450">
              <a:buFont typeface="Arial" panose="020B0604020202020204" pitchFamily="34" charset="0"/>
              <a:buChar char="•"/>
            </a:pPr>
            <a:r>
              <a:rPr lang="en-US" sz="1200" b="1" kern="1200" dirty="0">
                <a:solidFill>
                  <a:schemeClr val="tx1"/>
                </a:solidFill>
                <a:effectLst/>
                <a:latin typeface="+mn-lt"/>
                <a:ea typeface="+mn-ea"/>
                <a:cs typeface="+mn-cs"/>
              </a:rPr>
              <a:t>Bing Video Search: </a:t>
            </a:r>
            <a:r>
              <a:rPr lang="en-US" sz="1200" kern="1200" dirty="0">
                <a:solidFill>
                  <a:schemeClr val="tx1"/>
                </a:solidFill>
                <a:effectLst/>
                <a:latin typeface="+mn-lt"/>
                <a:ea typeface="+mn-ea"/>
                <a:cs typeface="+mn-cs"/>
              </a:rPr>
              <a:t>Search for videos and get comprehensive results</a:t>
            </a:r>
          </a:p>
          <a:p>
            <a:pPr marL="171450" lvl="0" indent="-171450">
              <a:buFont typeface="Arial" panose="020B0604020202020204" pitchFamily="34" charset="0"/>
              <a:buChar char="•"/>
            </a:pPr>
            <a:r>
              <a:rPr lang="en-US" sz="1200" b="1" kern="1200" dirty="0">
                <a:solidFill>
                  <a:schemeClr val="tx1"/>
                </a:solidFill>
                <a:effectLst/>
                <a:latin typeface="+mn-lt"/>
                <a:ea typeface="+mn-ea"/>
                <a:cs typeface="+mn-cs"/>
              </a:rPr>
              <a:t>Bing Custom Search: </a:t>
            </a:r>
            <a:r>
              <a:rPr lang="en-US" sz="1200" kern="1200" dirty="0">
                <a:solidFill>
                  <a:schemeClr val="tx1"/>
                </a:solidFill>
                <a:effectLst/>
                <a:latin typeface="+mn-lt"/>
                <a:ea typeface="+mn-ea"/>
                <a:cs typeface="+mn-cs"/>
              </a:rPr>
              <a:t>Create tailored site search or vertical search experiences for topics you care about</a:t>
            </a:r>
          </a:p>
          <a:p>
            <a:r>
              <a:rPr lang="en-US" sz="1200" b="1" kern="1200" dirty="0">
                <a:solidFill>
                  <a:schemeClr val="tx1"/>
                </a:solidFill>
                <a:effectLst/>
                <a:latin typeface="+mn-lt"/>
                <a:ea typeface="+mn-ea"/>
                <a:cs typeface="+mn-cs"/>
              </a:rPr>
              <a:t>Labs: </a:t>
            </a:r>
            <a:r>
              <a:rPr lang="en-US" sz="1200" kern="1200" dirty="0">
                <a:solidFill>
                  <a:schemeClr val="tx1"/>
                </a:solidFill>
                <a:effectLst/>
                <a:latin typeface="+mn-lt"/>
                <a:ea typeface="+mn-ea"/>
                <a:cs typeface="+mn-cs"/>
              </a:rPr>
              <a:t>Cognitive Services Labs are early preview limited availability leading innovation APIs and SDKs that allow developers to start experimenting with Microsoft’s latest and greatest Cognitive Services.</a:t>
            </a:r>
          </a:p>
          <a:p>
            <a:pPr lvl="0"/>
            <a:r>
              <a:rPr lang="en-US" sz="1200" b="1" kern="1200" dirty="0">
                <a:solidFill>
                  <a:schemeClr val="tx1"/>
                </a:solidFill>
                <a:effectLst/>
                <a:latin typeface="+mn-lt"/>
                <a:ea typeface="+mn-ea"/>
                <a:cs typeface="+mn-cs"/>
              </a:rPr>
              <a:t>Project Prague: </a:t>
            </a:r>
            <a:r>
              <a:rPr lang="en-US" sz="1200" kern="1200" dirty="0">
                <a:solidFill>
                  <a:schemeClr val="tx1"/>
                </a:solidFill>
                <a:effectLst/>
                <a:latin typeface="+mn-lt"/>
                <a:ea typeface="+mn-ea"/>
                <a:cs typeface="+mn-cs"/>
              </a:rPr>
              <a:t>SDK to incorporate gesture-based controls into your apps. Quickly define and implement customized hand gestures, creating a more natural user experience. Limited private preview availability at launch.</a:t>
            </a:r>
          </a:p>
          <a:p>
            <a:pPr lvl="0"/>
            <a:r>
              <a:rPr lang="en-US" sz="1200" b="1" kern="1200" dirty="0">
                <a:solidFill>
                  <a:schemeClr val="tx1"/>
                </a:solidFill>
                <a:effectLst/>
                <a:latin typeface="+mn-lt"/>
                <a:ea typeface="+mn-ea"/>
                <a:cs typeface="+mn-cs"/>
              </a:rPr>
              <a:t>Project Cuzco: </a:t>
            </a:r>
            <a:r>
              <a:rPr lang="en-US" sz="1200" kern="1200" dirty="0">
                <a:solidFill>
                  <a:schemeClr val="tx1"/>
                </a:solidFill>
                <a:effectLst/>
                <a:latin typeface="+mn-lt"/>
                <a:ea typeface="+mn-ea"/>
                <a:cs typeface="+mn-cs"/>
              </a:rPr>
              <a:t>API to help developers find events associated with Wikipedia entities. Begin with a Wikipedia entity, and receive a list of related events organized by time.</a:t>
            </a:r>
          </a:p>
          <a:p>
            <a:pPr lvl="0"/>
            <a:r>
              <a:rPr lang="en-US" sz="1200" b="1" kern="1200" dirty="0">
                <a:solidFill>
                  <a:schemeClr val="tx1"/>
                </a:solidFill>
                <a:effectLst/>
                <a:latin typeface="+mn-lt"/>
                <a:ea typeface="+mn-ea"/>
                <a:cs typeface="+mn-cs"/>
              </a:rPr>
              <a:t>Project Johannesburg: </a:t>
            </a:r>
            <a:r>
              <a:rPr lang="en-US" sz="1200" kern="1200" dirty="0">
                <a:solidFill>
                  <a:schemeClr val="tx1"/>
                </a:solidFill>
                <a:effectLst/>
                <a:latin typeface="+mn-lt"/>
                <a:ea typeface="+mn-ea"/>
                <a:cs typeface="+mn-cs"/>
              </a:rPr>
              <a:t>API to calculate route logistics for with deeper location intelligence to account for specific enterprise requirements. IE: weight, height length, hazardous materials, etc.</a:t>
            </a:r>
          </a:p>
          <a:p>
            <a:pPr lvl="0"/>
            <a:r>
              <a:rPr lang="en-US" sz="1200" b="1" kern="1200" dirty="0">
                <a:solidFill>
                  <a:schemeClr val="tx1"/>
                </a:solidFill>
                <a:effectLst/>
                <a:latin typeface="+mn-lt"/>
                <a:ea typeface="+mn-ea"/>
                <a:cs typeface="+mn-cs"/>
              </a:rPr>
              <a:t>Project Nanjing: </a:t>
            </a:r>
            <a:r>
              <a:rPr lang="en-US" sz="1200" kern="1200" dirty="0">
                <a:solidFill>
                  <a:schemeClr val="tx1"/>
                </a:solidFill>
                <a:effectLst/>
                <a:latin typeface="+mn-lt"/>
                <a:ea typeface="+mn-ea"/>
                <a:cs typeface="+mn-cs"/>
              </a:rPr>
              <a:t>API to calculate isochrones - time and distance-based recommendations for enterprise route optimization.</a:t>
            </a:r>
          </a:p>
          <a:p>
            <a:pPr lvl="0"/>
            <a:r>
              <a:rPr lang="en-US" sz="1200" b="1" kern="1200" dirty="0">
                <a:solidFill>
                  <a:schemeClr val="tx1"/>
                </a:solidFill>
                <a:effectLst/>
                <a:latin typeface="+mn-lt"/>
                <a:ea typeface="+mn-ea"/>
                <a:cs typeface="+mn-cs"/>
              </a:rPr>
              <a:t>Project Abu Dhabi: </a:t>
            </a:r>
            <a:r>
              <a:rPr lang="en-US" sz="1200" kern="1200" dirty="0">
                <a:solidFill>
                  <a:schemeClr val="tx1"/>
                </a:solidFill>
                <a:effectLst/>
                <a:latin typeface="+mn-lt"/>
                <a:ea typeface="+mn-ea"/>
                <a:cs typeface="+mn-cs"/>
              </a:rPr>
              <a:t>API to create distance matrices, enabling you to calculate a histogram of travel times, and serve as stepping stone for enterprise route optimization.</a:t>
            </a:r>
          </a:p>
          <a:p>
            <a:r>
              <a:rPr lang="en-US" sz="1200" b="1" kern="1200" dirty="0">
                <a:solidFill>
                  <a:schemeClr val="tx1"/>
                </a:solidFill>
                <a:effectLst/>
                <a:latin typeface="+mn-lt"/>
                <a:ea typeface="+mn-ea"/>
                <a:cs typeface="+mn-cs"/>
              </a:rPr>
              <a:t>Project Wollongong: </a:t>
            </a:r>
            <a:r>
              <a:rPr lang="en-US" sz="1200" kern="1200" dirty="0">
                <a:solidFill>
                  <a:schemeClr val="tx1"/>
                </a:solidFill>
                <a:effectLst/>
                <a:latin typeface="+mn-lt"/>
                <a:ea typeface="+mn-ea"/>
                <a:cs typeface="+mn-cs"/>
              </a:rPr>
              <a:t>API to help ‘score’ the attractiveness of a location, based on how many of a particular amenity are within a specific distance. Ex: restaurants, parks, transit stops.</a:t>
            </a:r>
            <a:r>
              <a:rPr lang="en-US" sz="1200" kern="1200" dirty="0">
                <a:solidFill>
                  <a:schemeClr val="tx1"/>
                </a:solidFill>
                <a:effectLst/>
                <a:latin typeface="Segoe UI Light" pitchFamily="34" charset="0"/>
                <a:ea typeface="+mn-ea"/>
                <a:cs typeface="+mn-cs"/>
              </a:rPr>
              <a:t> </a:t>
            </a:r>
            <a:endParaRPr lang="en-US" dirty="0">
              <a:effectLst/>
            </a:endParaRPr>
          </a:p>
          <a:p>
            <a:r>
              <a:rPr lang="en-US" dirty="0">
                <a:effectLst/>
              </a:rPr>
              <a:t>With Cognitive Services, developers can easily</a:t>
            </a:r>
            <a:r>
              <a:rPr lang="en-US" sz="1200" kern="1200" dirty="0">
                <a:solidFill>
                  <a:schemeClr val="tx1"/>
                </a:solidFill>
                <a:effectLst/>
                <a:latin typeface="Segoe UI Light" pitchFamily="34" charset="0"/>
                <a:ea typeface="+mn-ea"/>
                <a:cs typeface="+mn-cs"/>
              </a:rPr>
              <a:t> add intelligent features – such as emotion and sentiment </a:t>
            </a:r>
            <a:r>
              <a:rPr lang="en-US" dirty="0">
                <a:effectLst/>
              </a:rPr>
              <a:t>detection, vision and speech recognition, knowledge, search and language understanding – into their applications. The collection will continuously improve, adding new APIs and updating existing ones.</a:t>
            </a:r>
          </a:p>
          <a:p>
            <a:endParaRPr lang="en-US" b="1" dirty="0">
              <a:effectLst/>
            </a:endParaRPr>
          </a:p>
          <a:p>
            <a:r>
              <a:rPr lang="en-US" b="1" dirty="0">
                <a:effectLst/>
              </a:rPr>
              <a:t>Cognitive Services includes:</a:t>
            </a:r>
          </a:p>
          <a:p>
            <a:r>
              <a:rPr lang="en-US" dirty="0">
                <a:effectLst/>
              </a:rPr>
              <a:t>&lt;click&gt;</a:t>
            </a:r>
          </a:p>
          <a:p>
            <a:endParaRPr lang="en-US" b="1" dirty="0">
              <a:effectLst/>
            </a:endParaRPr>
          </a:p>
          <a:p>
            <a:pPr lvl="0"/>
            <a:r>
              <a:rPr lang="en-US" dirty="0">
                <a:effectLst/>
              </a:rPr>
              <a:t>Vision: From faces to feelings, allow apps to understand images and video</a:t>
            </a:r>
          </a:p>
          <a:p>
            <a:pPr lvl="0"/>
            <a:r>
              <a:rPr lang="en-US" dirty="0">
                <a:effectLst/>
              </a:rPr>
              <a:t>&lt;click&gt;</a:t>
            </a:r>
          </a:p>
          <a:p>
            <a:pPr lvl="0"/>
            <a:endParaRPr lang="en-US" dirty="0">
              <a:effectLst/>
            </a:endParaRPr>
          </a:p>
          <a:p>
            <a:pPr lvl="0"/>
            <a:r>
              <a:rPr lang="en-US" dirty="0">
                <a:effectLst/>
              </a:rPr>
              <a:t>Speech: Hear and speak to users by filtering noise, identifying speakers, and understanding intent</a:t>
            </a:r>
          </a:p>
          <a:p>
            <a:pPr lvl="0"/>
            <a:r>
              <a:rPr lang="en-US" dirty="0">
                <a:effectLst/>
              </a:rPr>
              <a:t>&lt;click&gt;</a:t>
            </a:r>
          </a:p>
          <a:p>
            <a:pPr lvl="0"/>
            <a:endParaRPr lang="en-US" dirty="0">
              <a:effectLst/>
            </a:endParaRPr>
          </a:p>
          <a:p>
            <a:pPr lvl="0"/>
            <a:r>
              <a:rPr lang="en-US" dirty="0">
                <a:effectLst/>
              </a:rPr>
              <a:t>Language: Process text and learn how to recognize what users want</a:t>
            </a:r>
          </a:p>
          <a:p>
            <a:pPr lvl="0"/>
            <a:r>
              <a:rPr lang="en-US" dirty="0">
                <a:effectLst/>
              </a:rPr>
              <a:t>&lt;click&gt;</a:t>
            </a:r>
          </a:p>
          <a:p>
            <a:pPr lvl="0"/>
            <a:endParaRPr lang="en-US" dirty="0">
              <a:effectLst/>
            </a:endParaRPr>
          </a:p>
          <a:p>
            <a:pPr lvl="0"/>
            <a:r>
              <a:rPr lang="en-US" dirty="0">
                <a:effectLst/>
              </a:rPr>
              <a:t>Knowledge: Tap into rich knowledge amassed from the web, academia, or your own data</a:t>
            </a:r>
          </a:p>
          <a:p>
            <a:pPr lvl="0"/>
            <a:r>
              <a:rPr lang="en-US" dirty="0">
                <a:effectLst/>
              </a:rPr>
              <a:t>&lt;click&gt;</a:t>
            </a:r>
          </a:p>
          <a:p>
            <a:pPr lvl="0"/>
            <a:endParaRPr lang="en-US" dirty="0">
              <a:effectLst/>
            </a:endParaRPr>
          </a:p>
          <a:p>
            <a:pPr lvl="0"/>
            <a:r>
              <a:rPr lang="en-US" dirty="0">
                <a:effectLst/>
              </a:rPr>
              <a:t>Search: Access billions of web pages, images, videos, and news with the power of Bing APIs</a:t>
            </a:r>
          </a:p>
          <a:p>
            <a:endParaRPr lang="en-US" dirty="0">
              <a:effectLst/>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a:t>Why choose these APIs?</a:t>
            </a:r>
            <a:r>
              <a:rPr lang="en-US" sz="1200" b="1" baseline="0" dirty="0"/>
              <a:t> </a:t>
            </a:r>
            <a:r>
              <a:rPr lang="en-US" sz="1200" baseline="0" dirty="0"/>
              <a:t>They </a:t>
            </a:r>
            <a:r>
              <a:rPr lang="en-US" sz="1200" dirty="0"/>
              <a:t>work, and it’s easy.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rPr>
              <a:t>&lt;click&gt;</a:t>
            </a:r>
          </a:p>
          <a:p>
            <a:endParaRPr lang="en-US" sz="1200" dirty="0"/>
          </a:p>
          <a:p>
            <a:r>
              <a:rPr lang="en-US" sz="1200" b="1" dirty="0"/>
              <a:t>Easy:</a:t>
            </a:r>
            <a:r>
              <a:rPr lang="en-US" sz="1200" b="0" dirty="0"/>
              <a:t> T</a:t>
            </a:r>
            <a:r>
              <a:rPr lang="en-US" sz="1200" dirty="0"/>
              <a:t>he APIs are easy to implement because of the simple REST calls. There’s a common way to implement, and you can get started with all of them for free simply by going to one place, one website, www.microsoft.com/cognitive. </a:t>
            </a:r>
          </a:p>
          <a:p>
            <a:endParaRPr lang="en-US" sz="1200" dirty="0"/>
          </a:p>
          <a:p>
            <a:r>
              <a:rPr lang="en-US" sz="1200" b="1" dirty="0"/>
              <a:t>Flexible:</a:t>
            </a:r>
            <a:r>
              <a:rPr lang="en-US" sz="1200" b="0" dirty="0"/>
              <a:t> </a:t>
            </a:r>
            <a:r>
              <a:rPr lang="en-US" sz="1200" dirty="0"/>
              <a:t>We’ve got a breadth of intelligence and knowledge APIs so developers will be able to find what intelligence feature they need.</a:t>
            </a:r>
            <a:r>
              <a:rPr lang="en-US" sz="1200" baseline="0" dirty="0"/>
              <a:t> A</a:t>
            </a:r>
            <a:r>
              <a:rPr lang="en-US" sz="1200" dirty="0"/>
              <a:t>nd, importantly, they all work on whatever language, framework, or platform developers choose. So, developers can integrate into their apps—iOS, Android, Windows—using their own tools they know and love.</a:t>
            </a:r>
          </a:p>
          <a:p>
            <a:endParaRPr lang="en-US" sz="120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a:t>Tested:</a:t>
            </a:r>
            <a:r>
              <a:rPr lang="en-US" sz="1200" b="1" baseline="0" dirty="0"/>
              <a:t> </a:t>
            </a:r>
            <a:r>
              <a:rPr lang="en-US" sz="1200" b="0" dirty="0"/>
              <a:t>Tap into </a:t>
            </a:r>
            <a:r>
              <a:rPr lang="en-US" sz="1200" dirty="0"/>
              <a:t>an ever-growing collection of powerful AI algorithms developed by experts. Developers can trust the quality and expertise build into each API by experts in their field from Microsoft’s Research organization, Bing, and Azure machine learning and these capabilities are used across many Microsoft first party products such as Cortana, Bing</a:t>
            </a:r>
            <a:r>
              <a:rPr lang="en-US" sz="1200" baseline="0" dirty="0"/>
              <a:t> and Skype</a:t>
            </a:r>
            <a:r>
              <a:rPr lang="en-US" sz="1200" dirty="0"/>
              <a: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a:p>
          <a:p>
            <a:pPr lvl="0"/>
            <a:endParaRPr lang="en-US" dirty="0">
              <a:effectLst/>
            </a:endParaRPr>
          </a:p>
          <a:p>
            <a:pPr lvl="0"/>
            <a:endParaRPr lang="en-US" dirty="0">
              <a:effectLst/>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a:p>
          <a:p>
            <a:r>
              <a:rPr lang="en-US" b="1" baseline="0" dirty="0"/>
              <a:t>Transition:</a:t>
            </a:r>
            <a:r>
              <a:rPr lang="en-US" baseline="0" dirty="0"/>
              <a:t> </a:t>
            </a:r>
            <a:r>
              <a:rPr lang="en-US" b="1" baseline="0" dirty="0"/>
              <a:t>When it comes to real-world applications for Cognitive Services, the sky is the limit! Let’s look at some examples. </a:t>
            </a:r>
          </a:p>
          <a:p>
            <a:r>
              <a:rPr lang="en-US" b="1" baseline="0" dirty="0"/>
              <a:t>&lt;click&gt;</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800" b="0" i="0" u="none" strike="noStrike" kern="0" cap="none" spc="0" normalizeH="0" baseline="0" noProof="0" smtClean="0">
                <a:ln>
                  <a:noFill/>
                </a:ln>
                <a:solidFill>
                  <a:sysClr val="windowText" lastClr="000000"/>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800" b="0" i="0" u="none" strike="noStrike" kern="0" cap="none" spc="0" normalizeH="0" baseline="0" noProof="0">
              <a:ln>
                <a:noFill/>
              </a:ln>
              <a:solidFill>
                <a:sysClr val="windowText" lastClr="000000"/>
              </a:solidFill>
              <a:effectLst/>
              <a:uLnTx/>
              <a:uFillTx/>
              <a:latin typeface="Calibri"/>
              <a:ea typeface="+mn-ea"/>
              <a:cs typeface="+mn-cs"/>
            </a:endParaRPr>
          </a:p>
        </p:txBody>
      </p:sp>
    </p:spTree>
    <p:extLst>
      <p:ext uri="{BB962C8B-B14F-4D97-AF65-F5344CB8AC3E}">
        <p14:creationId xmlns:p14="http://schemas.microsoft.com/office/powerpoint/2010/main" val="8950746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to be honest this demo isn’t related to the Wide World Importers scenario specifically, but I think it’s kind of cool to see one of them in action. Has anyone seen this before?</a:t>
            </a:r>
          </a:p>
          <a:p>
            <a:r>
              <a:rPr lang="en-US" dirty="0"/>
              <a:t>Show off the face api in the intelligent kiosk app, just to show a cool thing around cognitive services, doesn’t need to be long</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2/22/2019 2:22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738481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we’ve talked about SQL Server. We talked about extensibility and Java. We talked about Cognitive Services. But how does it fit together? </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2/22/2019 2:22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20</a:t>
            </a:fld>
            <a:endParaRPr lang="en-US"/>
          </a:p>
        </p:txBody>
      </p:sp>
    </p:spTree>
    <p:extLst>
      <p:ext uri="{BB962C8B-B14F-4D97-AF65-F5344CB8AC3E}">
        <p14:creationId xmlns:p14="http://schemas.microsoft.com/office/powerpoint/2010/main" val="11206834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2/22/2019 2:08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2209271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t>SQL Server 2019 builds on the strength of previous releases.  SQL Server has evolved from a departmental database in 2008R2 and before to a mission-critical, industry-leading database.  In recent releases, we’ve added in-memory performance, innovative security features, end-to-end mobile intelligence, built-in AI, and support of OS, including Linux.  With SQL Server 2019, we’ve invested heavily in big data…</a:t>
            </a:r>
          </a:p>
          <a:p>
            <a:endParaRPr lang="en-US" sz="90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525D1A-9CA5-4E94-B922-48D4C7E4CB4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900383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altLang="zh-CN" dirty="0"/>
              <a:t>Does anyone store images in file tables? My understanding is you don’t really do that but I could be wrong so I left this slide..</a:t>
            </a:r>
          </a:p>
          <a:p>
            <a:endParaRPr lang="en-US" altLang="zh-CN" dirty="0"/>
          </a:p>
          <a:p>
            <a:endParaRPr lang="zh-CN" altLang="en-US" dirty="0"/>
          </a:p>
        </p:txBody>
      </p:sp>
    </p:spTree>
    <p:extLst>
      <p:ext uri="{BB962C8B-B14F-4D97-AF65-F5344CB8AC3E}">
        <p14:creationId xmlns:p14="http://schemas.microsoft.com/office/powerpoint/2010/main" val="274517417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Same thing here. Now the OCR thing is super cool because they’re actually working on advancing this to actually read and analyze forms, but I’m not exactly sure where we’re at with that.</a:t>
            </a:r>
          </a:p>
        </p:txBody>
      </p:sp>
    </p:spTree>
    <p:extLst>
      <p:ext uri="{BB962C8B-B14F-4D97-AF65-F5344CB8AC3E}">
        <p14:creationId xmlns:p14="http://schemas.microsoft.com/office/powerpoint/2010/main" val="82977709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This is one I think could be used today in SQL, on any of your free form columns. This could be review data, comments from sales, delivery notes, failures in manufacturing…I think there are lots of ways you could incorporate these three aspects of the Text Analytics API into your SQL workflows and applications</a:t>
            </a:r>
          </a:p>
        </p:txBody>
      </p:sp>
    </p:spTree>
    <p:extLst>
      <p:ext uri="{BB962C8B-B14F-4D97-AF65-F5344CB8AC3E}">
        <p14:creationId xmlns:p14="http://schemas.microsoft.com/office/powerpoint/2010/main" val="328054092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effectLst/>
              </a:rPr>
              <a:t>Finally there’s LUIS, which is used primarily for Conversational AI types of application. However, if those transcripts are being recorded in SQL, you have options to extract the actions users are trying to perform</a:t>
            </a:r>
          </a:p>
          <a:p>
            <a:endParaRPr lang="en-US" dirty="0">
              <a:effectLst/>
            </a:endParaRPr>
          </a:p>
          <a:p>
            <a:endParaRPr lang="en-US" dirty="0">
              <a:effectLst/>
            </a:endParaRPr>
          </a:p>
          <a:p>
            <a:r>
              <a:rPr lang="en-US" dirty="0">
                <a:effectLst/>
              </a:rPr>
              <a:t>Understand language contextually, so your app communicates with people in the way they speak. </a:t>
            </a:r>
          </a:p>
          <a:p>
            <a:r>
              <a:rPr lang="en-US" sz="1200" kern="1200" dirty="0">
                <a:solidFill>
                  <a:schemeClr val="tx1"/>
                </a:solidFill>
                <a:effectLst/>
                <a:latin typeface="+mn-lt"/>
                <a:ea typeface="+mn-ea"/>
                <a:cs typeface="+mn-cs"/>
              </a:rPr>
              <a:t>Do your apps understand language in the way people speak it—contextually? With the Language Understanding Intelligent Service (LUIS) API, you can integrate language models that understand your users quickly and easily. And if one of our preexisting models won't work, it will guide you through building your own. </a:t>
            </a:r>
          </a:p>
          <a:p>
            <a:r>
              <a:rPr lang="en-US" sz="1200" kern="1200" dirty="0">
                <a:solidFill>
                  <a:schemeClr val="tx1"/>
                </a:solidFill>
                <a:effectLst/>
                <a:latin typeface="+mn-lt"/>
                <a:ea typeface="+mn-ea"/>
                <a:cs typeface="+mn-cs"/>
              </a:rPr>
              <a:t>Prebuilt models will recognize places, times, numbers, and temperatures, and handle common requests like "set an alarm for 8 AM." LUIS supports dialogue and action fulfillment, so your users can carry on a conversation with your app. For example, the input "schedule a meeting with Allison" results in the question "when?," allowing the user to respond "3 PM," and the meeting gets scheduled. </a:t>
            </a:r>
          </a:p>
        </p:txBody>
      </p:sp>
    </p:spTree>
    <p:extLst>
      <p:ext uri="{BB962C8B-B14F-4D97-AF65-F5344CB8AC3E}">
        <p14:creationId xmlns:p14="http://schemas.microsoft.com/office/powerpoint/2010/main" val="337638030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how we created the java program and got it running. Spend a good chunk of time here </a:t>
            </a:r>
          </a:p>
          <a:p>
            <a:r>
              <a:rPr lang="en-US" dirty="0"/>
              <a:t>First show the Java program in </a:t>
            </a:r>
            <a:r>
              <a:rPr lang="en-US" dirty="0" err="1"/>
              <a:t>Elipse</a:t>
            </a:r>
            <a:r>
              <a:rPr lang="en-US" dirty="0"/>
              <a:t>, talking about how easy it was to create.</a:t>
            </a:r>
          </a:p>
          <a:p>
            <a:r>
              <a:rPr lang="en-US" dirty="0"/>
              <a:t>Took the sample from Cognitive Services docs, which has lots of basic samples for different languages, including Java</a:t>
            </a:r>
          </a:p>
          <a:p>
            <a:r>
              <a:rPr lang="en-US" dirty="0"/>
              <a:t>And I took the sample from the Java extensibility docs, and basically combined them.</a:t>
            </a:r>
          </a:p>
          <a:p>
            <a:endParaRPr lang="en-US" dirty="0"/>
          </a:p>
          <a:p>
            <a:r>
              <a:rPr lang="en-US" dirty="0"/>
              <a:t>Show how I load it up into Linux</a:t>
            </a:r>
          </a:p>
          <a:p>
            <a:endParaRPr lang="en-US" dirty="0"/>
          </a:p>
          <a:p>
            <a:r>
              <a:rPr lang="en-US" dirty="0"/>
              <a:t>Show how </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2/22/2019 2:22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4624732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t>Get back to sending data to the api</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t>Latency</a:t>
            </a:r>
          </a:p>
          <a:p>
            <a:endParaRPr lang="en-US" sz="90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525D1A-9CA5-4E94-B922-48D4C7E4CB4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6653172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dirty="0"/>
              <a:t>There are many reasons why you might not want to send every request out to the internet. Maybe you’re unable to load data into the cloud. Maybe you have intermittent connections.</a:t>
            </a:r>
          </a:p>
          <a:p>
            <a:endParaRPr lang="en-US" sz="900" dirty="0"/>
          </a:p>
          <a:p>
            <a:endParaRPr lang="en-US" sz="900" dirty="0"/>
          </a:p>
          <a:p>
            <a:endParaRPr lang="en-US" sz="90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525D1A-9CA5-4E94-B922-48D4C7E4CB4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9389269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r>
              <a:rPr lang="en-US" sz="882" b="0" i="0" u="none" strike="noStrike" kern="1200" dirty="0">
                <a:solidFill>
                  <a:schemeClr val="tx1"/>
                </a:solidFill>
                <a:effectLst/>
                <a:latin typeface="Segoe UI Light" pitchFamily="34" charset="0"/>
                <a:ea typeface="+mn-ea"/>
                <a:cs typeface="+mn-cs"/>
              </a:rPr>
              <a:t>I know most of you are probably familiar with containers, but does anyone want me to briefly explain containers vs VMs?</a:t>
            </a:r>
          </a:p>
          <a:p>
            <a:endParaRPr lang="en-US" sz="882" b="0" i="0" u="none" strike="noStrike" kern="1200" dirty="0">
              <a:solidFill>
                <a:schemeClr val="tx1"/>
              </a:solidFill>
              <a:effectLst/>
              <a:latin typeface="Segoe UI Light" pitchFamily="34" charset="0"/>
              <a:ea typeface="+mn-ea"/>
              <a:cs typeface="+mn-cs"/>
            </a:endParaRPr>
          </a:p>
          <a:p>
            <a:r>
              <a:rPr lang="en-US" sz="882" b="0" i="0" u="none" strike="noStrike" kern="1200" dirty="0">
                <a:solidFill>
                  <a:schemeClr val="tx1"/>
                </a:solidFill>
                <a:effectLst/>
                <a:latin typeface="Segoe UI Light" pitchFamily="34" charset="0"/>
                <a:ea typeface="+mn-ea"/>
                <a:cs typeface="+mn-cs"/>
              </a:rPr>
              <a:t>One abstraction layer above installing software directly on hardware is using a </a:t>
            </a:r>
            <a:r>
              <a:rPr lang="en-US" sz="882" b="0" i="1" u="none" strike="noStrike" kern="1200" dirty="0">
                <a:solidFill>
                  <a:schemeClr val="tx1"/>
                </a:solidFill>
                <a:effectLst/>
                <a:latin typeface="Segoe UI Light" pitchFamily="34" charset="0"/>
                <a:ea typeface="+mn-ea"/>
                <a:cs typeface="+mn-cs"/>
              </a:rPr>
              <a:t>Hypervisor</a:t>
            </a:r>
            <a:r>
              <a:rPr lang="en-US" sz="882" b="0" i="0" u="none" strike="noStrike" kern="1200" dirty="0">
                <a:solidFill>
                  <a:schemeClr val="tx1"/>
                </a:solidFill>
                <a:effectLst/>
                <a:latin typeface="Segoe UI Light" pitchFamily="34" charset="0"/>
                <a:ea typeface="+mn-ea"/>
                <a:cs typeface="+mn-cs"/>
              </a:rPr>
              <a:t>. In essence, this layer uses the base operating system to emulate hardware. You install an operating system (called a </a:t>
            </a:r>
            <a:r>
              <a:rPr lang="en-US" sz="882" b="0" i="1" u="none" strike="noStrike" kern="1200" dirty="0">
                <a:solidFill>
                  <a:schemeClr val="tx1"/>
                </a:solidFill>
                <a:effectLst/>
                <a:latin typeface="Segoe UI Light" pitchFamily="34" charset="0"/>
                <a:ea typeface="+mn-ea"/>
                <a:cs typeface="+mn-cs"/>
              </a:rPr>
              <a:t>Guest</a:t>
            </a:r>
            <a:r>
              <a:rPr lang="en-US" sz="882" b="0" i="0" u="none" strike="noStrike" kern="1200" dirty="0">
                <a:solidFill>
                  <a:schemeClr val="tx1"/>
                </a:solidFill>
                <a:effectLst/>
                <a:latin typeface="Segoe UI Light" pitchFamily="34" charset="0"/>
                <a:ea typeface="+mn-ea"/>
                <a:cs typeface="+mn-cs"/>
              </a:rPr>
              <a:t> OS) on the Hypervisor (called the </a:t>
            </a:r>
            <a:r>
              <a:rPr lang="en-US" sz="882" b="0" i="1" u="none" strike="noStrike" kern="1200" dirty="0">
                <a:solidFill>
                  <a:schemeClr val="tx1"/>
                </a:solidFill>
                <a:effectLst/>
                <a:latin typeface="Segoe UI Light" pitchFamily="34" charset="0"/>
                <a:ea typeface="+mn-ea"/>
                <a:cs typeface="+mn-cs"/>
              </a:rPr>
              <a:t>Host</a:t>
            </a:r>
            <a:r>
              <a:rPr lang="en-US" sz="882" b="0" i="0" u="none" strike="noStrike" kern="1200" dirty="0">
                <a:solidFill>
                  <a:schemeClr val="tx1"/>
                </a:solidFill>
                <a:effectLst/>
                <a:latin typeface="Segoe UI Light" pitchFamily="34" charset="0"/>
                <a:ea typeface="+mn-ea"/>
                <a:cs typeface="+mn-cs"/>
              </a:rPr>
              <a:t>), and the Guest OS acts as if it is on bare-metal.</a:t>
            </a:r>
          </a:p>
          <a:p>
            <a:endParaRPr lang="en-US" sz="882" b="0" i="0" u="none" strike="noStrike" kern="1200" dirty="0">
              <a:solidFill>
                <a:schemeClr val="tx1"/>
              </a:solidFill>
              <a:effectLst/>
              <a:latin typeface="Segoe UI Light" pitchFamily="34" charset="0"/>
              <a:ea typeface="+mn-ea"/>
              <a:cs typeface="+mn-cs"/>
            </a:endParaRPr>
          </a:p>
          <a:p>
            <a:r>
              <a:rPr lang="en-US" sz="882" b="0" i="0" u="none" strike="noStrike" kern="1200" dirty="0">
                <a:solidFill>
                  <a:schemeClr val="tx1"/>
                </a:solidFill>
                <a:effectLst/>
                <a:latin typeface="Segoe UI Light" pitchFamily="34" charset="0"/>
                <a:ea typeface="+mn-ea"/>
                <a:cs typeface="+mn-cs"/>
              </a:rPr>
              <a:t>In this abstraction level, you have full control (and responsibility) for the entire operating system, but not the hardware. This isolates all process space and provides an entire "Virtual Machine" to applications. For scale-out systems, a Virtual Machine allows for a distribution and control of complete computer environments using only software.</a:t>
            </a:r>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06C18626-F474-479E-937A-543AA55347B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2/22/2019 2:22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3"/>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4905452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r>
              <a:rPr lang="en-US" sz="882" b="0" i="0" u="none" strike="noStrike" kern="1200" dirty="0">
                <a:solidFill>
                  <a:schemeClr val="tx1"/>
                </a:solidFill>
                <a:effectLst/>
                <a:latin typeface="Segoe UI Light" pitchFamily="34" charset="0"/>
                <a:ea typeface="+mn-ea"/>
                <a:cs typeface="+mn-cs"/>
              </a:rPr>
              <a:t>The next level of Abstraction is a </a:t>
            </a:r>
            <a:r>
              <a:rPr lang="en-US" sz="882" b="0" i="1" u="none" strike="noStrike" kern="1200" dirty="0">
                <a:solidFill>
                  <a:schemeClr val="tx1"/>
                </a:solidFill>
                <a:effectLst/>
                <a:latin typeface="Segoe UI Light" pitchFamily="34" charset="0"/>
                <a:ea typeface="+mn-ea"/>
                <a:cs typeface="+mn-cs"/>
              </a:rPr>
              <a:t>Container</a:t>
            </a:r>
            <a:r>
              <a:rPr lang="en-US" sz="882" b="0" i="0" u="none" strike="noStrike" kern="1200" dirty="0">
                <a:solidFill>
                  <a:schemeClr val="tx1"/>
                </a:solidFill>
                <a:effectLst/>
                <a:latin typeface="Segoe UI Light" pitchFamily="34" charset="0"/>
                <a:ea typeface="+mn-ea"/>
                <a:cs typeface="+mn-cs"/>
              </a:rPr>
              <a:t>. There are various types of Container technologies, but let’s talk about Docker.</a:t>
            </a:r>
          </a:p>
          <a:p>
            <a:r>
              <a:rPr lang="en-US" sz="882" b="0" i="0" u="none" strike="noStrike" kern="1200" dirty="0">
                <a:solidFill>
                  <a:schemeClr val="tx1"/>
                </a:solidFill>
                <a:effectLst/>
                <a:latin typeface="Segoe UI Light" pitchFamily="34" charset="0"/>
                <a:ea typeface="+mn-ea"/>
                <a:cs typeface="+mn-cs"/>
              </a:rPr>
              <a:t>A Docker Container is provided by the Docker runtime engine, which sits above the operating system (Windows or Linux). In this abstraction, you do not control the hardware </a:t>
            </a:r>
            <a:r>
              <a:rPr lang="en-US" sz="882" b="0" i="1" u="none" strike="noStrike" kern="1200" dirty="0">
                <a:solidFill>
                  <a:schemeClr val="tx1"/>
                </a:solidFill>
                <a:effectLst/>
                <a:latin typeface="Segoe UI Light" pitchFamily="34" charset="0"/>
                <a:ea typeface="+mn-ea"/>
                <a:cs typeface="+mn-cs"/>
              </a:rPr>
              <a:t>or</a:t>
            </a:r>
            <a:r>
              <a:rPr lang="en-US" sz="882" b="0" i="0" u="none" strike="noStrike" kern="1200" dirty="0">
                <a:solidFill>
                  <a:schemeClr val="tx1"/>
                </a:solidFill>
                <a:effectLst/>
                <a:latin typeface="Segoe UI Light" pitchFamily="34" charset="0"/>
                <a:ea typeface="+mn-ea"/>
                <a:cs typeface="+mn-cs"/>
              </a:rPr>
              <a:t> the operating system. The Container has a very small Kernel in it, and can contain binaries such as Python, R, SQL Server, Cognitive Services, or other binaries. A Container with all its binaries is called an </a:t>
            </a:r>
            <a:r>
              <a:rPr lang="en-US" sz="882" b="0" i="1" u="none" strike="noStrike" kern="1200" dirty="0">
                <a:solidFill>
                  <a:schemeClr val="tx1"/>
                </a:solidFill>
                <a:effectLst/>
                <a:latin typeface="Segoe UI Light" pitchFamily="34" charset="0"/>
                <a:ea typeface="+mn-ea"/>
                <a:cs typeface="+mn-cs"/>
              </a:rPr>
              <a:t>Image</a:t>
            </a:r>
            <a:r>
              <a:rPr lang="en-US" sz="882" b="0" i="0" u="none" strike="noStrike" kern="1200" dirty="0">
                <a:solidFill>
                  <a:schemeClr val="tx1"/>
                </a:solidFill>
                <a:effectLst/>
                <a:latin typeface="Segoe UI Light" pitchFamily="34" charset="0"/>
                <a:ea typeface="+mn-ea"/>
                <a:cs typeface="+mn-cs"/>
              </a:rPr>
              <a:t>.</a:t>
            </a:r>
          </a:p>
          <a:p>
            <a:br>
              <a:rPr lang="en-US" dirty="0"/>
            </a:br>
            <a:r>
              <a:rPr lang="en-US" sz="882" b="0" i="0" u="none" strike="noStrike" kern="1200" dirty="0">
                <a:solidFill>
                  <a:schemeClr val="tx1"/>
                </a:solidFill>
                <a:effectLst/>
                <a:latin typeface="Segoe UI Light" pitchFamily="34" charset="0"/>
                <a:ea typeface="+mn-ea"/>
                <a:cs typeface="+mn-cs"/>
              </a:rPr>
              <a:t>This abstraction holds everything for an application to isolate it from other running processes. It is also completely portable - you can create an image on one system, and another system can run it so long as the Docker Runtime is installed. Containers also start very quickly, are easy to create </a:t>
            </a:r>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06C18626-F474-479E-937A-543AA55347B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2/22/2019 2:22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3"/>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864017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t>So let me start by polling the room. How many DBAs do we have? Devs? Data engineer? Data Scientists? Other??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t>Today I want to show you how you can APPLY AI in your workflows and applications WITHOUT doing data science! Microsoft Research has spent years developing algorithms for you to use, so why reinvent the wheel?</a:t>
            </a:r>
          </a:p>
          <a:p>
            <a:endParaRPr lang="en-US" sz="90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525D1A-9CA5-4E94-B922-48D4C7E4CB4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0079035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you deploy a cognitive service in a container, you get access to the model locally. </a:t>
            </a:r>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354E07FF-E5F8-47F9-88D3-C8006BA547D9}"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4646482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what’s available today. </a:t>
            </a:r>
          </a:p>
          <a:p>
            <a:r>
              <a:rPr lang="en-US" dirty="0"/>
              <a:t>It does connect to the internet, once every 15 minutes, and the team is working on how billing would work for scenarios with very little or no connectivity </a:t>
            </a:r>
          </a:p>
        </p:txBody>
      </p:sp>
      <p:sp>
        <p:nvSpPr>
          <p:cNvPr id="4" name="Slide Number Placeholder 3"/>
          <p:cNvSpPr>
            <a:spLocks noGrp="1"/>
          </p:cNvSpPr>
          <p:nvPr>
            <p:ph type="sldNum" sz="quarter" idx="10"/>
          </p:nvPr>
        </p:nvSpPr>
        <p:spPr/>
        <p:txBody>
          <a:bodyPr/>
          <a:lstStyle/>
          <a:p>
            <a:pPr marL="0" marR="0" lvl="0" indent="0" algn="r" defTabSz="2733466" rtl="0" eaLnBrk="1" fontAlgn="auto" latinLnBrk="0" hangingPunct="1">
              <a:lnSpc>
                <a:spcPct val="100000"/>
              </a:lnSpc>
              <a:spcBef>
                <a:spcPts val="0"/>
              </a:spcBef>
              <a:spcAft>
                <a:spcPts val="0"/>
              </a:spcAft>
              <a:buClrTx/>
              <a:buSzTx/>
              <a:buFontTx/>
              <a:buNone/>
              <a:tabLst/>
              <a:defRPr/>
            </a:pPr>
            <a:fld id="{3829E9FC-B671-424D-AD31-3E8C5FC948F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2733466"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8039380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Deploy and run the container</a:t>
            </a:r>
          </a:p>
          <a:p>
            <a:r>
              <a:rPr lang="en-US" dirty="0"/>
              <a:t>Do a live switch of the app from REST to local</a:t>
            </a:r>
          </a:p>
          <a:p>
            <a:r>
              <a:rPr lang="en-US" dirty="0"/>
              <a:t>docker pull mcr.microsoft.com/azure-cognitive-services/</a:t>
            </a:r>
            <a:r>
              <a:rPr lang="en-US" dirty="0" err="1"/>
              <a:t>keyphrase:latest</a:t>
            </a:r>
            <a:endParaRPr lang="en-US" dirty="0"/>
          </a:p>
          <a:p>
            <a:r>
              <a:rPr lang="en-US" dirty="0"/>
              <a:t>Can change first port number to run multiple</a:t>
            </a:r>
          </a:p>
          <a:p>
            <a:r>
              <a:rPr lang="en-US" dirty="0"/>
              <a:t>docker run --rm -it -p 6000:5000 --memory 4g --</a:t>
            </a:r>
            <a:r>
              <a:rPr lang="en-US" dirty="0" err="1"/>
              <a:t>cpus</a:t>
            </a:r>
            <a:r>
              <a:rPr lang="en-US" dirty="0"/>
              <a:t> 1 mcr.microsoft.com/azure-cognitive-services/sentiment Eula=accept Billing=https://southcentralus.api.cognitive.microsoft.com/text/analytics/v2.0  </a:t>
            </a:r>
            <a:r>
              <a:rPr lang="en-US" dirty="0" err="1"/>
              <a:t>ApiKey</a:t>
            </a:r>
            <a:r>
              <a:rPr lang="en-US" dirty="0"/>
              <a:t>=</a:t>
            </a:r>
            <a:r>
              <a:rPr lang="en-US" dirty="0" err="1"/>
              <a:t>APIKeyHere</a:t>
            </a:r>
            <a:endParaRPr lang="en-US" dirty="0"/>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2/22/2019 2:22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4680554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525D1A-9CA5-4E94-B922-48D4C7E4CB4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2185994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50" dirty="0">
                <a:latin typeface="Segoe UI Light"/>
                <a:cs typeface="Segoe UI Light"/>
              </a:rPr>
              <a:t>Now, I know, and you all know, that I’m pretty new to this whole thing. So, if I can’t answer your question, I will get you the answer. Just send me an email and I will find it</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2/22/2019 2:22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36</a:t>
            </a:fld>
            <a:endParaRPr lang="en-US"/>
          </a:p>
        </p:txBody>
      </p:sp>
    </p:spTree>
    <p:extLst>
      <p:ext uri="{BB962C8B-B14F-4D97-AF65-F5344CB8AC3E}">
        <p14:creationId xmlns:p14="http://schemas.microsoft.com/office/powerpoint/2010/main" val="6640325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a:buFont typeface="Arial" panose="020B0604020202020204" pitchFamily="34" charset="0"/>
              <a:buNone/>
            </a:pPr>
            <a:endParaRPr lang="en-US" sz="900" dirty="0">
              <a:gradFill>
                <a:gsLst>
                  <a:gs pos="2917">
                    <a:schemeClr val="tx1"/>
                  </a:gs>
                  <a:gs pos="30000">
                    <a:schemeClr val="tx1"/>
                  </a:gs>
                </a:gsLst>
                <a:lin ang="5400000" scaled="0"/>
              </a:gradFill>
            </a:endParaRPr>
          </a:p>
          <a:p>
            <a:pPr marL="342900" indent="-342900" algn="l">
              <a:buFont typeface="Arial" panose="020B0604020202020204" pitchFamily="34" charset="0"/>
              <a:buChar char="•"/>
            </a:pPr>
            <a:r>
              <a:rPr lang="en-US" sz="900" dirty="0">
                <a:gradFill>
                  <a:gsLst>
                    <a:gs pos="2917">
                      <a:schemeClr val="tx1"/>
                    </a:gs>
                    <a:gs pos="30000">
                      <a:schemeClr val="tx1"/>
                    </a:gs>
                  </a:gsLst>
                  <a:lin ang="5400000" scaled="0"/>
                </a:gradFill>
              </a:rPr>
              <a:t>SQL Server ML Services + Extensibility – 10 minutes </a:t>
            </a:r>
          </a:p>
          <a:p>
            <a:pPr marL="342900" indent="-342900" algn="l">
              <a:buFont typeface="Arial" panose="020B0604020202020204" pitchFamily="34" charset="0"/>
              <a:buChar char="•"/>
            </a:pPr>
            <a:r>
              <a:rPr lang="en-US" sz="900" dirty="0">
                <a:gradFill>
                  <a:gsLst>
                    <a:gs pos="2917">
                      <a:schemeClr val="tx1"/>
                    </a:gs>
                    <a:gs pos="30000">
                      <a:schemeClr val="tx1"/>
                    </a:gs>
                  </a:gsLst>
                  <a:lin ang="5400000" scaled="0"/>
                </a:gradFill>
              </a:rPr>
              <a:t>AI – 5 minutes </a:t>
            </a:r>
          </a:p>
          <a:p>
            <a:pPr marL="342900" indent="-342900" algn="l">
              <a:buFont typeface="Arial" panose="020B0604020202020204" pitchFamily="34" charset="0"/>
              <a:buChar char="•"/>
            </a:pPr>
            <a:r>
              <a:rPr lang="en-US" sz="900" dirty="0">
                <a:gradFill>
                  <a:gsLst>
                    <a:gs pos="2917">
                      <a:schemeClr val="tx1"/>
                    </a:gs>
                    <a:gs pos="30000">
                      <a:schemeClr val="tx1"/>
                    </a:gs>
                  </a:gsLst>
                  <a:lin ang="5400000" scaled="0"/>
                </a:gradFill>
              </a:rPr>
              <a:t>Cognitive Services – 5 minutes </a:t>
            </a:r>
          </a:p>
          <a:p>
            <a:pPr marL="342900" indent="-342900" algn="l">
              <a:buFont typeface="Arial" panose="020B0604020202020204" pitchFamily="34" charset="0"/>
              <a:buChar char="•"/>
            </a:pPr>
            <a:r>
              <a:rPr lang="en-US" sz="900" dirty="0">
                <a:gradFill>
                  <a:gsLst>
                    <a:gs pos="2917">
                      <a:schemeClr val="tx1"/>
                    </a:gs>
                    <a:gs pos="30000">
                      <a:schemeClr val="tx1"/>
                    </a:gs>
                  </a:gsLst>
                  <a:lin ang="5400000" scaled="0"/>
                </a:gradFill>
              </a:rPr>
              <a:t>SQL Server + Cognitive Services – 15 minutes </a:t>
            </a:r>
          </a:p>
          <a:p>
            <a:pPr marL="342900" indent="-342900" algn="l">
              <a:buFont typeface="Arial" panose="020B0604020202020204" pitchFamily="34" charset="0"/>
              <a:buChar char="•"/>
            </a:pPr>
            <a:r>
              <a:rPr lang="en-US" sz="900" dirty="0">
                <a:gradFill>
                  <a:gsLst>
                    <a:gs pos="2917">
                      <a:schemeClr val="tx1"/>
                    </a:gs>
                    <a:gs pos="30000">
                      <a:schemeClr val="tx1"/>
                    </a:gs>
                  </a:gsLst>
                  <a:lin ang="5400000" scaled="0"/>
                </a:gradFill>
              </a:rPr>
              <a:t>+ Containers – 10 minutes </a:t>
            </a:r>
          </a:p>
          <a:p>
            <a:pPr marL="342900" indent="-342900" algn="l">
              <a:buFont typeface="Arial" panose="020B0604020202020204" pitchFamily="34" charset="0"/>
              <a:buChar char="•"/>
            </a:pPr>
            <a:r>
              <a:rPr lang="en-US" sz="900" dirty="0">
                <a:gradFill>
                  <a:gsLst>
                    <a:gs pos="2917">
                      <a:schemeClr val="tx1"/>
                    </a:gs>
                    <a:gs pos="30000">
                      <a:schemeClr val="tx1"/>
                    </a:gs>
                  </a:gsLst>
                  <a:lin ang="5400000" scaled="0"/>
                </a:gradFill>
              </a:rPr>
              <a:t>Where to learn more – 10 minutes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525D1A-9CA5-4E94-B922-48D4C7E4CB4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660749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start by looking at SQL Server ML Services and how it’s evolved over the years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2/22/2019 2:22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41742872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Bob takes over</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2/22/2019 2:22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42680193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upon a time, there was a company called Revolution Analytics. Anyone heard of them?</a:t>
            </a:r>
          </a:p>
          <a:p>
            <a:r>
              <a:rPr lang="en-US" dirty="0"/>
              <a:t>OK so in 2015, Microsoft acquired Revolution Analytics, and fun-fact, half of that company went into my old team in AI Engineering.</a:t>
            </a:r>
          </a:p>
          <a:p>
            <a:r>
              <a:rPr lang="en-US" dirty="0"/>
              <a:t>Then we came out with a few things. First was R Server, which we we-branded to ML Server because that’s what we do</a:t>
            </a:r>
          </a:p>
          <a:p>
            <a:r>
              <a:rPr lang="en-US" dirty="0"/>
              <a:t>Then, we said, hey many people have a ton of data sitting in SQL Server already, instead of having to move the data, let’s do analysis in-database. We came out with this capability with R</a:t>
            </a:r>
          </a:p>
          <a:p>
            <a:r>
              <a:rPr lang="en-US" dirty="0"/>
              <a:t>People loved it so in 2017 we quickly followed with Python</a:t>
            </a:r>
          </a:p>
          <a:p>
            <a:r>
              <a:rPr lang="en-US" dirty="0"/>
              <a:t>And now, we’re taking a different turn. We made it easy for data scientists to do in database operations and analytics, but what about everyone else? DBAs, Devs, Data Engineers..?</a:t>
            </a:r>
          </a:p>
          <a:p>
            <a:r>
              <a:rPr lang="en-US" dirty="0"/>
              <a:t>And that’s where this extensibility framework has evolved.</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2/22/2019 2:22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41657228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 me take a step back to explain what’s happening. </a:t>
            </a:r>
          </a:p>
          <a:p>
            <a:r>
              <a:rPr lang="en-US" dirty="0"/>
              <a:t>SQL Server uses something called the launchpad to launch what we call satellite programs </a:t>
            </a:r>
          </a:p>
          <a:p>
            <a:r>
              <a:rPr lang="en-US" dirty="0"/>
              <a:t>This runs outside of the SQL Server engine though, which means if my app blows up, the engine is still ok</a:t>
            </a:r>
          </a:p>
          <a:p>
            <a:r>
              <a:rPr lang="en-US" dirty="0"/>
              <a:t>It doesn’t use TDS but has a separate line of connection to do analytics without moving the data</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2/22/2019 2:22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13566636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use </a:t>
            </a:r>
            <a:r>
              <a:rPr lang="en-US" dirty="0" err="1"/>
              <a:t>sp</a:t>
            </a:r>
            <a:r>
              <a:rPr lang="en-US" dirty="0"/>
              <a:t> execute external script to run Java code using the same extensibility structure that was used for R/Python. Someone at a previous event in NC asked me, what about other languages? There’s nothing I know about at the moment, but you could see how this door may be opened..</a:t>
            </a:r>
          </a:p>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2/22/2019 2:22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006971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emf"/><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emf"/><Relationship Id="rId1" Type="http://schemas.openxmlformats.org/officeDocument/2006/relationships/slideMaster" Target="../slideMasters/slideMaster5.xml"/><Relationship Id="rId4" Type="http://schemas.openxmlformats.org/officeDocument/2006/relationships/image" Target="../media/image11.png"/></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2.jpg"/><Relationship Id="rId1" Type="http://schemas.openxmlformats.org/officeDocument/2006/relationships/slideMaster" Target="../slideMasters/slideMaster5.xml"/><Relationship Id="rId4" Type="http://schemas.openxmlformats.org/officeDocument/2006/relationships/image" Target="../media/image13.png"/></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37236731"/>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Group of people in an office working." title="Microsoft Brand Photo">
            <a:extLst>
              <a:ext uri="{FF2B5EF4-FFF2-40B4-BE49-F238E27FC236}">
                <a16:creationId xmlns:a16="http://schemas.microsoft.com/office/drawing/2014/main" id="{D112DACC-3558-4EAF-B807-7C520DCF912B}"/>
              </a:ext>
            </a:extLst>
          </p:cNvPr>
          <p:cNvPicPr>
            <a:picLocks noChangeAspect="1"/>
          </p:cNvPicPr>
          <p:nvPr userDrawn="1"/>
        </p:nvPicPr>
        <p:blipFill rotWithShape="1">
          <a:blip r:embed="rId3"/>
          <a:srcRect l="15779" t="15162" r="28893" b="1845"/>
          <a:stretch/>
        </p:blipFill>
        <p:spPr>
          <a:xfrm>
            <a:off x="5334000" y="0"/>
            <a:ext cx="6858000" cy="6858000"/>
          </a:xfrm>
          <a:prstGeom prst="rect">
            <a:avLst/>
          </a:prstGeom>
        </p:spPr>
      </p:pic>
    </p:spTree>
    <p:extLst>
      <p:ext uri="{BB962C8B-B14F-4D97-AF65-F5344CB8AC3E}">
        <p14:creationId xmlns:p14="http://schemas.microsoft.com/office/powerpoint/2010/main" val="18039710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540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40162069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2447763282"/>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41437501"/>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hasCustomPrompt="1"/>
          </p:nvPr>
        </p:nvSpPr>
        <p:spPr/>
        <p:txBody>
          <a:bodyPr/>
          <a:lstStyle>
            <a:lvl1pPr>
              <a:defRPr/>
            </a:lvl1pPr>
          </a:lstStyle>
          <a:p>
            <a:r>
              <a:rPr lang="en-US" dirty="0"/>
              <a:t>Confidentiality slide</a:t>
            </a:r>
          </a:p>
        </p:txBody>
      </p:sp>
      <p:sp>
        <p:nvSpPr>
          <p:cNvPr id="3" name="TextBox 2">
            <a:extLst>
              <a:ext uri="{FF2B5EF4-FFF2-40B4-BE49-F238E27FC236}">
                <a16:creationId xmlns:a16="http://schemas.microsoft.com/office/drawing/2014/main" id="{DBD07666-5C5E-4C40-8C68-86D1F3CAB0C5}"/>
              </a:ext>
            </a:extLst>
          </p:cNvPr>
          <p:cNvSpPr txBox="1"/>
          <p:nvPr userDrawn="1"/>
        </p:nvSpPr>
        <p:spPr>
          <a:xfrm>
            <a:off x="584200" y="4173080"/>
            <a:ext cx="11022584" cy="2095958"/>
          </a:xfrm>
          <a:prstGeom prst="rect">
            <a:avLst/>
          </a:prstGeom>
          <a:noFill/>
        </p:spPr>
        <p:txBody>
          <a:bodyPr wrap="square" lIns="182880" tIns="146304" rIns="182880" bIns="146304" rtlCol="0" anchor="ctr">
            <a:spAutoFit/>
          </a:bodyPr>
          <a:lstStyle/>
          <a:p>
            <a:pPr algn="ctr">
              <a:lnSpc>
                <a:spcPct val="90000"/>
              </a:lnSpc>
              <a:spcBef>
                <a:spcPts val="1200"/>
              </a:spcBef>
              <a:spcAft>
                <a:spcPts val="600"/>
              </a:spcAft>
            </a:pPr>
            <a:r>
              <a:rPr lang="en-US" sz="2000" dirty="0">
                <a:gradFill>
                  <a:gsLst>
                    <a:gs pos="2917">
                      <a:schemeClr val="tx1"/>
                    </a:gs>
                    <a:gs pos="30000">
                      <a:schemeClr val="tx1"/>
                    </a:gs>
                  </a:gsLst>
                  <a:lin ang="5400000" scaled="0"/>
                </a:gradFill>
              </a:rPr>
              <a:t>Microsoft Ready content is </a:t>
            </a:r>
            <a:r>
              <a:rPr lang="en-US" sz="2000"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1200"/>
              </a:spcBef>
              <a:spcAft>
                <a:spcPts val="600"/>
              </a:spcAft>
            </a:pPr>
            <a:r>
              <a:rPr lang="en-US" sz="2000"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dirty="0">
                <a:gradFill>
                  <a:gsLst>
                    <a:gs pos="2917">
                      <a:schemeClr val="tx1"/>
                    </a:gs>
                    <a:gs pos="30000">
                      <a:schemeClr val="tx1"/>
                    </a:gs>
                  </a:gsLst>
                  <a:lin ang="5400000" scaled="0"/>
                </a:gradFill>
              </a:rPr>
              <a:t>post Microsoft Ready content to any blogs or external websites</a:t>
            </a:r>
          </a:p>
          <a:p>
            <a:pPr algn="ctr">
              <a:lnSpc>
                <a:spcPct val="90000"/>
              </a:lnSpc>
              <a:spcBef>
                <a:spcPts val="1200"/>
              </a:spcBef>
              <a:spcAft>
                <a:spcPts val="600"/>
              </a:spcAft>
            </a:pPr>
            <a:r>
              <a:rPr lang="en-US" sz="2000"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dirty="0">
                <a:gradFill>
                  <a:gsLst>
                    <a:gs pos="2917">
                      <a:schemeClr val="tx1"/>
                    </a:gs>
                    <a:gs pos="30000">
                      <a:schemeClr val="tx1"/>
                    </a:gs>
                  </a:gsLst>
                  <a:lin ang="5400000" scaled="0"/>
                </a:gradFill>
              </a:rPr>
              <a:t>take photos or video of sessions or slides throughout the Microsoft Ready event</a:t>
            </a:r>
          </a:p>
          <a:p>
            <a:pPr algn="ctr">
              <a:lnSpc>
                <a:spcPct val="90000"/>
              </a:lnSpc>
              <a:spcBef>
                <a:spcPts val="1200"/>
              </a:spcBef>
              <a:spcAft>
                <a:spcPts val="600"/>
              </a:spcAft>
            </a:pPr>
            <a:r>
              <a:rPr lang="en-US" sz="2000" dirty="0">
                <a:gradFill>
                  <a:gsLst>
                    <a:gs pos="2917">
                      <a:schemeClr val="tx1"/>
                    </a:gs>
                    <a:gs pos="30000">
                      <a:schemeClr val="tx1"/>
                    </a:gs>
                  </a:gsLst>
                  <a:lin ang="5400000" scaled="0"/>
                </a:gradFill>
              </a:rPr>
              <a:t>Content will be available to internal audiences on-demand post-event</a:t>
            </a:r>
          </a:p>
        </p:txBody>
      </p:sp>
      <p:sp>
        <p:nvSpPr>
          <p:cNvPr id="61" name="Oval 60">
            <a:extLst>
              <a:ext uri="{FF2B5EF4-FFF2-40B4-BE49-F238E27FC236}">
                <a16:creationId xmlns:a16="http://schemas.microsoft.com/office/drawing/2014/main" id="{A6B1A30E-72AA-4A8F-A97F-FD4B4989FC97}"/>
              </a:ext>
            </a:extLst>
          </p:cNvPr>
          <p:cNvSpPr/>
          <p:nvPr userDrawn="1"/>
        </p:nvSpPr>
        <p:spPr bwMode="gray">
          <a:xfrm>
            <a:off x="2697102"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4" name="Oval 123">
            <a:extLst>
              <a:ext uri="{FF2B5EF4-FFF2-40B4-BE49-F238E27FC236}">
                <a16:creationId xmlns:a16="http://schemas.microsoft.com/office/drawing/2014/main" id="{86F400F5-9FA0-4CE6-B207-5F2FF50C7927}"/>
              </a:ext>
            </a:extLst>
          </p:cNvPr>
          <p:cNvSpPr/>
          <p:nvPr userDrawn="1"/>
        </p:nvSpPr>
        <p:spPr bwMode="gray">
          <a:xfrm>
            <a:off x="5318069"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ndParaRPr>
          </a:p>
        </p:txBody>
      </p:sp>
      <p:grpSp>
        <p:nvGrpSpPr>
          <p:cNvPr id="123" name="Group 122">
            <a:extLst>
              <a:ext uri="{FF2B5EF4-FFF2-40B4-BE49-F238E27FC236}">
                <a16:creationId xmlns:a16="http://schemas.microsoft.com/office/drawing/2014/main" id="{BA797159-0B2F-4995-81D8-EBFFD05AB617}"/>
              </a:ext>
            </a:extLst>
          </p:cNvPr>
          <p:cNvGrpSpPr/>
          <p:nvPr userDrawn="1"/>
        </p:nvGrpSpPr>
        <p:grpSpPr bwMode="gray">
          <a:xfrm flipH="1">
            <a:off x="5901486" y="2178437"/>
            <a:ext cx="436044" cy="827404"/>
            <a:chOff x="5200650" y="1722438"/>
            <a:chExt cx="1797050" cy="3409950"/>
          </a:xfrm>
        </p:grpSpPr>
        <p:sp>
          <p:nvSpPr>
            <p:cNvPr id="105" name="Freeform 26">
              <a:extLst>
                <a:ext uri="{FF2B5EF4-FFF2-40B4-BE49-F238E27FC236}">
                  <a16:creationId xmlns:a16="http://schemas.microsoft.com/office/drawing/2014/main" id="{D5EE552A-CFE9-4D35-BDE3-A939AA559C23}"/>
                </a:ext>
              </a:extLst>
            </p:cNvPr>
            <p:cNvSpPr>
              <a:spLocks/>
            </p:cNvSpPr>
            <p:nvPr userDrawn="1"/>
          </p:nvSpPr>
          <p:spPr bwMode="gray">
            <a:xfrm>
              <a:off x="5200650" y="1722438"/>
              <a:ext cx="1797050" cy="3409950"/>
            </a:xfrm>
            <a:custGeom>
              <a:avLst/>
              <a:gdLst>
                <a:gd name="T0" fmla="*/ 497 w 543"/>
                <a:gd name="T1" fmla="*/ 0 h 1030"/>
                <a:gd name="T2" fmla="*/ 46 w 543"/>
                <a:gd name="T3" fmla="*/ 0 h 1030"/>
                <a:gd name="T4" fmla="*/ 0 w 543"/>
                <a:gd name="T5" fmla="*/ 46 h 1030"/>
                <a:gd name="T6" fmla="*/ 0 w 543"/>
                <a:gd name="T7" fmla="*/ 983 h 1030"/>
                <a:gd name="T8" fmla="*/ 46 w 543"/>
                <a:gd name="T9" fmla="*/ 1030 h 1030"/>
                <a:gd name="T10" fmla="*/ 497 w 543"/>
                <a:gd name="T11" fmla="*/ 1030 h 1030"/>
                <a:gd name="T12" fmla="*/ 543 w 543"/>
                <a:gd name="T13" fmla="*/ 983 h 1030"/>
                <a:gd name="T14" fmla="*/ 543 w 543"/>
                <a:gd name="T15" fmla="*/ 46 h 1030"/>
                <a:gd name="T16" fmla="*/ 497 w 543"/>
                <a:gd name="T17" fmla="*/ 0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3" h="1030">
                  <a:moveTo>
                    <a:pt x="497" y="0"/>
                  </a:moveTo>
                  <a:cubicBezTo>
                    <a:pt x="46" y="0"/>
                    <a:pt x="46" y="0"/>
                    <a:pt x="46" y="0"/>
                  </a:cubicBezTo>
                  <a:cubicBezTo>
                    <a:pt x="21" y="0"/>
                    <a:pt x="0" y="21"/>
                    <a:pt x="0" y="46"/>
                  </a:cubicBezTo>
                  <a:cubicBezTo>
                    <a:pt x="0" y="983"/>
                    <a:pt x="0" y="983"/>
                    <a:pt x="0" y="983"/>
                  </a:cubicBezTo>
                  <a:cubicBezTo>
                    <a:pt x="0" y="1009"/>
                    <a:pt x="21" y="1030"/>
                    <a:pt x="46" y="1030"/>
                  </a:cubicBezTo>
                  <a:cubicBezTo>
                    <a:pt x="497" y="1030"/>
                    <a:pt x="497" y="1030"/>
                    <a:pt x="497" y="1030"/>
                  </a:cubicBezTo>
                  <a:cubicBezTo>
                    <a:pt x="522" y="1030"/>
                    <a:pt x="543" y="1009"/>
                    <a:pt x="543" y="983"/>
                  </a:cubicBezTo>
                  <a:cubicBezTo>
                    <a:pt x="543" y="46"/>
                    <a:pt x="543" y="46"/>
                    <a:pt x="543" y="46"/>
                  </a:cubicBezTo>
                  <a:cubicBezTo>
                    <a:pt x="543" y="21"/>
                    <a:pt x="522" y="0"/>
                    <a:pt x="497" y="0"/>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6" name="Freeform 27">
              <a:extLst>
                <a:ext uri="{FF2B5EF4-FFF2-40B4-BE49-F238E27FC236}">
                  <a16:creationId xmlns:a16="http://schemas.microsoft.com/office/drawing/2014/main" id="{62561F91-9D8C-4635-B806-AE2D11196147}"/>
                </a:ext>
              </a:extLst>
            </p:cNvPr>
            <p:cNvSpPr>
              <a:spLocks/>
            </p:cNvSpPr>
            <p:nvPr userDrawn="1"/>
          </p:nvSpPr>
          <p:spPr bwMode="gray">
            <a:xfrm>
              <a:off x="5310188" y="2262188"/>
              <a:ext cx="1577975" cy="2433638"/>
            </a:xfrm>
            <a:custGeom>
              <a:avLst/>
              <a:gdLst>
                <a:gd name="T0" fmla="*/ 0 w 994"/>
                <a:gd name="T1" fmla="*/ 1533 h 1533"/>
                <a:gd name="T2" fmla="*/ 994 w 994"/>
                <a:gd name="T3" fmla="*/ 1533 h 1533"/>
                <a:gd name="T4" fmla="*/ 994 w 994"/>
                <a:gd name="T5" fmla="*/ 62 h 1533"/>
                <a:gd name="T6" fmla="*/ 498 w 994"/>
                <a:gd name="T7" fmla="*/ 0 h 1533"/>
                <a:gd name="T8" fmla="*/ 0 w 994"/>
                <a:gd name="T9" fmla="*/ 62 h 1533"/>
                <a:gd name="T10" fmla="*/ 0 w 994"/>
                <a:gd name="T11" fmla="*/ 1533 h 1533"/>
              </a:gdLst>
              <a:ahLst/>
              <a:cxnLst>
                <a:cxn ang="0">
                  <a:pos x="T0" y="T1"/>
                </a:cxn>
                <a:cxn ang="0">
                  <a:pos x="T2" y="T3"/>
                </a:cxn>
                <a:cxn ang="0">
                  <a:pos x="T4" y="T5"/>
                </a:cxn>
                <a:cxn ang="0">
                  <a:pos x="T6" y="T7"/>
                </a:cxn>
                <a:cxn ang="0">
                  <a:pos x="T8" y="T9"/>
                </a:cxn>
                <a:cxn ang="0">
                  <a:pos x="T10" y="T11"/>
                </a:cxn>
              </a:cxnLst>
              <a:rect l="0" t="0" r="r" b="b"/>
              <a:pathLst>
                <a:path w="994" h="1533">
                  <a:moveTo>
                    <a:pt x="0" y="1533"/>
                  </a:moveTo>
                  <a:lnTo>
                    <a:pt x="994" y="1533"/>
                  </a:lnTo>
                  <a:lnTo>
                    <a:pt x="994" y="62"/>
                  </a:lnTo>
                  <a:lnTo>
                    <a:pt x="498" y="0"/>
                  </a:lnTo>
                  <a:lnTo>
                    <a:pt x="0" y="62"/>
                  </a:lnTo>
                  <a:lnTo>
                    <a:pt x="0" y="1533"/>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7" name="Rectangle 28">
              <a:extLst>
                <a:ext uri="{FF2B5EF4-FFF2-40B4-BE49-F238E27FC236}">
                  <a16:creationId xmlns:a16="http://schemas.microsoft.com/office/drawing/2014/main" id="{71C38A4E-A7CA-4FC4-B76A-394814BBAD30}"/>
                </a:ext>
              </a:extLst>
            </p:cNvPr>
            <p:cNvSpPr>
              <a:spLocks noChangeArrowheads="1"/>
            </p:cNvSpPr>
            <p:nvPr userDrawn="1"/>
          </p:nvSpPr>
          <p:spPr bwMode="gray">
            <a:xfrm>
              <a:off x="5310188" y="2006601"/>
              <a:ext cx="1577975" cy="3540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08" name="Rectangle 29">
              <a:extLst>
                <a:ext uri="{FF2B5EF4-FFF2-40B4-BE49-F238E27FC236}">
                  <a16:creationId xmlns:a16="http://schemas.microsoft.com/office/drawing/2014/main" id="{0EB3CFB9-1B4F-40C4-8527-07696A24C42D}"/>
                </a:ext>
              </a:extLst>
            </p:cNvPr>
            <p:cNvSpPr>
              <a:spLocks noChangeArrowheads="1"/>
            </p:cNvSpPr>
            <p:nvPr userDrawn="1"/>
          </p:nvSpPr>
          <p:spPr bwMode="gray">
            <a:xfrm>
              <a:off x="5942013" y="3522663"/>
              <a:ext cx="804863"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9" name="Rectangle 30">
              <a:extLst>
                <a:ext uri="{FF2B5EF4-FFF2-40B4-BE49-F238E27FC236}">
                  <a16:creationId xmlns:a16="http://schemas.microsoft.com/office/drawing/2014/main" id="{A6E51830-661E-42FF-A82A-D30745B76D13}"/>
                </a:ext>
              </a:extLst>
            </p:cNvPr>
            <p:cNvSpPr>
              <a:spLocks noChangeArrowheads="1"/>
            </p:cNvSpPr>
            <p:nvPr userDrawn="1"/>
          </p:nvSpPr>
          <p:spPr bwMode="gray">
            <a:xfrm>
              <a:off x="5419725" y="3689351"/>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0" name="Rectangle 31">
              <a:extLst>
                <a:ext uri="{FF2B5EF4-FFF2-40B4-BE49-F238E27FC236}">
                  <a16:creationId xmlns:a16="http://schemas.microsoft.com/office/drawing/2014/main" id="{95201EB4-D463-4472-9390-C70DD9F565CA}"/>
                </a:ext>
              </a:extLst>
            </p:cNvPr>
            <p:cNvSpPr>
              <a:spLocks noChangeArrowheads="1"/>
            </p:cNvSpPr>
            <p:nvPr userDrawn="1"/>
          </p:nvSpPr>
          <p:spPr bwMode="gray">
            <a:xfrm>
              <a:off x="5419725" y="3851276"/>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1" name="Rectangle 32">
              <a:extLst>
                <a:ext uri="{FF2B5EF4-FFF2-40B4-BE49-F238E27FC236}">
                  <a16:creationId xmlns:a16="http://schemas.microsoft.com/office/drawing/2014/main" id="{B130CDDD-D0C4-4E72-B76C-DB9845238263}"/>
                </a:ext>
              </a:extLst>
            </p:cNvPr>
            <p:cNvSpPr>
              <a:spLocks noChangeArrowheads="1"/>
            </p:cNvSpPr>
            <p:nvPr userDrawn="1"/>
          </p:nvSpPr>
          <p:spPr bwMode="gray">
            <a:xfrm>
              <a:off x="5419725" y="4013201"/>
              <a:ext cx="730250" cy="428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2" name="Rectangle 33">
              <a:extLst>
                <a:ext uri="{FF2B5EF4-FFF2-40B4-BE49-F238E27FC236}">
                  <a16:creationId xmlns:a16="http://schemas.microsoft.com/office/drawing/2014/main" id="{65FB6058-8B32-4371-95BE-A2B310C6B8FB}"/>
                </a:ext>
              </a:extLst>
            </p:cNvPr>
            <p:cNvSpPr>
              <a:spLocks noChangeArrowheads="1"/>
            </p:cNvSpPr>
            <p:nvPr userDrawn="1"/>
          </p:nvSpPr>
          <p:spPr bwMode="gray">
            <a:xfrm>
              <a:off x="5419725" y="4178301"/>
              <a:ext cx="132715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3" name="Rectangle 34">
              <a:extLst>
                <a:ext uri="{FF2B5EF4-FFF2-40B4-BE49-F238E27FC236}">
                  <a16:creationId xmlns:a16="http://schemas.microsoft.com/office/drawing/2014/main" id="{FB2303C7-0661-4CF0-B491-D2E9D47EE15A}"/>
                </a:ext>
              </a:extLst>
            </p:cNvPr>
            <p:cNvSpPr>
              <a:spLocks noChangeArrowheads="1"/>
            </p:cNvSpPr>
            <p:nvPr userDrawn="1"/>
          </p:nvSpPr>
          <p:spPr bwMode="gray">
            <a:xfrm>
              <a:off x="6149975" y="4341813"/>
              <a:ext cx="59690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4" name="Rectangle 35">
              <a:extLst>
                <a:ext uri="{FF2B5EF4-FFF2-40B4-BE49-F238E27FC236}">
                  <a16:creationId xmlns:a16="http://schemas.microsoft.com/office/drawing/2014/main" id="{C3FA6748-9371-4617-9A5E-AEF6112AB5DA}"/>
                </a:ext>
              </a:extLst>
            </p:cNvPr>
            <p:cNvSpPr>
              <a:spLocks noChangeArrowheads="1"/>
            </p:cNvSpPr>
            <p:nvPr userDrawn="1"/>
          </p:nvSpPr>
          <p:spPr bwMode="gray">
            <a:xfrm>
              <a:off x="5932488" y="2509838"/>
              <a:ext cx="836613"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5" name="Rectangle 36">
              <a:extLst>
                <a:ext uri="{FF2B5EF4-FFF2-40B4-BE49-F238E27FC236}">
                  <a16:creationId xmlns:a16="http://schemas.microsoft.com/office/drawing/2014/main" id="{22819134-DC28-4E40-9A2C-B052D6FE6E78}"/>
                </a:ext>
              </a:extLst>
            </p:cNvPr>
            <p:cNvSpPr>
              <a:spLocks noChangeArrowheads="1"/>
            </p:cNvSpPr>
            <p:nvPr userDrawn="1"/>
          </p:nvSpPr>
          <p:spPr bwMode="gray">
            <a:xfrm>
              <a:off x="5429250" y="2509838"/>
              <a:ext cx="171450"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6" name="Rectangle 37">
              <a:extLst>
                <a:ext uri="{FF2B5EF4-FFF2-40B4-BE49-F238E27FC236}">
                  <a16:creationId xmlns:a16="http://schemas.microsoft.com/office/drawing/2014/main" id="{A8AB1BAE-A549-4C2D-90AE-29E7A84F30C2}"/>
                </a:ext>
              </a:extLst>
            </p:cNvPr>
            <p:cNvSpPr>
              <a:spLocks noChangeArrowheads="1"/>
            </p:cNvSpPr>
            <p:nvPr userDrawn="1"/>
          </p:nvSpPr>
          <p:spPr bwMode="gray">
            <a:xfrm>
              <a:off x="5680075" y="2509838"/>
              <a:ext cx="173038"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7" name="Rectangle 38">
              <a:extLst>
                <a:ext uri="{FF2B5EF4-FFF2-40B4-BE49-F238E27FC236}">
                  <a16:creationId xmlns:a16="http://schemas.microsoft.com/office/drawing/2014/main" id="{6BB21AAD-BEBD-464D-9425-DFCE1A810212}"/>
                </a:ext>
              </a:extLst>
            </p:cNvPr>
            <p:cNvSpPr>
              <a:spLocks noChangeArrowheads="1"/>
            </p:cNvSpPr>
            <p:nvPr userDrawn="1"/>
          </p:nvSpPr>
          <p:spPr bwMode="gray">
            <a:xfrm>
              <a:off x="6650038" y="2125663"/>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Rectangle 39">
              <a:extLst>
                <a:ext uri="{FF2B5EF4-FFF2-40B4-BE49-F238E27FC236}">
                  <a16:creationId xmlns:a16="http://schemas.microsoft.com/office/drawing/2014/main" id="{82C133A5-90DA-4452-B1C2-96A28D1B3B2D}"/>
                </a:ext>
              </a:extLst>
            </p:cNvPr>
            <p:cNvSpPr>
              <a:spLocks noChangeArrowheads="1"/>
            </p:cNvSpPr>
            <p:nvPr userDrawn="1"/>
          </p:nvSpPr>
          <p:spPr bwMode="gray">
            <a:xfrm>
              <a:off x="6650038" y="2168526"/>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Rectangle 40">
              <a:extLst>
                <a:ext uri="{FF2B5EF4-FFF2-40B4-BE49-F238E27FC236}">
                  <a16:creationId xmlns:a16="http://schemas.microsoft.com/office/drawing/2014/main" id="{9EC959C0-2ED1-429D-9343-6B03D72EC2DB}"/>
                </a:ext>
              </a:extLst>
            </p:cNvPr>
            <p:cNvSpPr>
              <a:spLocks noChangeArrowheads="1"/>
            </p:cNvSpPr>
            <p:nvPr userDrawn="1"/>
          </p:nvSpPr>
          <p:spPr bwMode="gray">
            <a:xfrm>
              <a:off x="6650038" y="2216151"/>
              <a:ext cx="152400" cy="12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Rectangle 41">
              <a:extLst>
                <a:ext uri="{FF2B5EF4-FFF2-40B4-BE49-F238E27FC236}">
                  <a16:creationId xmlns:a16="http://schemas.microsoft.com/office/drawing/2014/main" id="{27EB350B-78EC-4CE4-9803-6981B8ABF253}"/>
                </a:ext>
              </a:extLst>
            </p:cNvPr>
            <p:cNvSpPr>
              <a:spLocks noChangeArrowheads="1"/>
            </p:cNvSpPr>
            <p:nvPr userDrawn="1"/>
          </p:nvSpPr>
          <p:spPr bwMode="gray">
            <a:xfrm>
              <a:off x="6027738" y="4837113"/>
              <a:ext cx="142875" cy="1460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1" name="Freeform 42">
              <a:extLst>
                <a:ext uri="{FF2B5EF4-FFF2-40B4-BE49-F238E27FC236}">
                  <a16:creationId xmlns:a16="http://schemas.microsoft.com/office/drawing/2014/main" id="{E19CD1BB-BAEF-4D84-8870-955840A2D735}"/>
                </a:ext>
              </a:extLst>
            </p:cNvPr>
            <p:cNvSpPr>
              <a:spLocks/>
            </p:cNvSpPr>
            <p:nvPr userDrawn="1"/>
          </p:nvSpPr>
          <p:spPr bwMode="gray">
            <a:xfrm>
              <a:off x="5783263" y="1841501"/>
              <a:ext cx="631825" cy="36513"/>
            </a:xfrm>
            <a:custGeom>
              <a:avLst/>
              <a:gdLst>
                <a:gd name="T0" fmla="*/ 185 w 191"/>
                <a:gd name="T1" fmla="*/ 11 h 11"/>
                <a:gd name="T2" fmla="*/ 6 w 191"/>
                <a:gd name="T3" fmla="*/ 11 h 11"/>
                <a:gd name="T4" fmla="*/ 0 w 191"/>
                <a:gd name="T5" fmla="*/ 6 h 11"/>
                <a:gd name="T6" fmla="*/ 6 w 191"/>
                <a:gd name="T7" fmla="*/ 0 h 11"/>
                <a:gd name="T8" fmla="*/ 185 w 191"/>
                <a:gd name="T9" fmla="*/ 0 h 11"/>
                <a:gd name="T10" fmla="*/ 191 w 191"/>
                <a:gd name="T11" fmla="*/ 6 h 11"/>
                <a:gd name="T12" fmla="*/ 185 w 191"/>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91" h="11">
                  <a:moveTo>
                    <a:pt x="185" y="11"/>
                  </a:moveTo>
                  <a:cubicBezTo>
                    <a:pt x="6" y="11"/>
                    <a:pt x="6" y="11"/>
                    <a:pt x="6" y="11"/>
                  </a:cubicBezTo>
                  <a:cubicBezTo>
                    <a:pt x="2" y="11"/>
                    <a:pt x="0" y="9"/>
                    <a:pt x="0" y="6"/>
                  </a:cubicBezTo>
                  <a:cubicBezTo>
                    <a:pt x="0" y="2"/>
                    <a:pt x="2" y="0"/>
                    <a:pt x="6" y="0"/>
                  </a:cubicBezTo>
                  <a:cubicBezTo>
                    <a:pt x="185" y="0"/>
                    <a:pt x="185" y="0"/>
                    <a:pt x="185" y="0"/>
                  </a:cubicBezTo>
                  <a:cubicBezTo>
                    <a:pt x="189" y="0"/>
                    <a:pt x="191" y="2"/>
                    <a:pt x="191" y="6"/>
                  </a:cubicBezTo>
                  <a:cubicBezTo>
                    <a:pt x="191" y="9"/>
                    <a:pt x="189" y="11"/>
                    <a:pt x="185" y="11"/>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2" name="Rectangle 43">
              <a:extLst>
                <a:ext uri="{FF2B5EF4-FFF2-40B4-BE49-F238E27FC236}">
                  <a16:creationId xmlns:a16="http://schemas.microsoft.com/office/drawing/2014/main" id="{AB3A5491-F398-47CB-BBBC-35E96F4E414D}"/>
                </a:ext>
              </a:extLst>
            </p:cNvPr>
            <p:cNvSpPr>
              <a:spLocks noChangeArrowheads="1"/>
            </p:cNvSpPr>
            <p:nvPr userDrawn="1"/>
          </p:nvSpPr>
          <p:spPr bwMode="gray">
            <a:xfrm>
              <a:off x="5429250" y="2722563"/>
              <a:ext cx="1339850" cy="6286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grpSp>
      <p:sp>
        <p:nvSpPr>
          <p:cNvPr id="149" name="Oval 148">
            <a:extLst>
              <a:ext uri="{FF2B5EF4-FFF2-40B4-BE49-F238E27FC236}">
                <a16:creationId xmlns:a16="http://schemas.microsoft.com/office/drawing/2014/main" id="{88B05F2C-2F66-43AA-A9E2-803B1F843606}"/>
              </a:ext>
            </a:extLst>
          </p:cNvPr>
          <p:cNvSpPr/>
          <p:nvPr userDrawn="1"/>
        </p:nvSpPr>
        <p:spPr bwMode="gray">
          <a:xfrm>
            <a:off x="7892021"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ndParaRPr>
          </a:p>
        </p:txBody>
      </p:sp>
      <p:grpSp>
        <p:nvGrpSpPr>
          <p:cNvPr id="148" name="Group 147">
            <a:extLst>
              <a:ext uri="{FF2B5EF4-FFF2-40B4-BE49-F238E27FC236}">
                <a16:creationId xmlns:a16="http://schemas.microsoft.com/office/drawing/2014/main" id="{E88D9ECD-A4C6-4CFD-BE83-83D944C0F97B}"/>
              </a:ext>
            </a:extLst>
          </p:cNvPr>
          <p:cNvGrpSpPr/>
          <p:nvPr userDrawn="1"/>
        </p:nvGrpSpPr>
        <p:grpSpPr bwMode="gray">
          <a:xfrm>
            <a:off x="8118306" y="2286842"/>
            <a:ext cx="1150309" cy="610594"/>
            <a:chOff x="6151563" y="1584325"/>
            <a:chExt cx="4276725" cy="2270126"/>
          </a:xfrm>
        </p:grpSpPr>
        <p:sp>
          <p:nvSpPr>
            <p:cNvPr id="129" name="Rectangle 47">
              <a:extLst>
                <a:ext uri="{FF2B5EF4-FFF2-40B4-BE49-F238E27FC236}">
                  <a16:creationId xmlns:a16="http://schemas.microsoft.com/office/drawing/2014/main" id="{26C055B8-93FF-46DA-B415-D8D54497176C}"/>
                </a:ext>
              </a:extLst>
            </p:cNvPr>
            <p:cNvSpPr>
              <a:spLocks noChangeArrowheads="1"/>
            </p:cNvSpPr>
            <p:nvPr userDrawn="1"/>
          </p:nvSpPr>
          <p:spPr bwMode="gray">
            <a:xfrm>
              <a:off x="6630988" y="1584325"/>
              <a:ext cx="3317875" cy="208438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30" name="Rectangle 48">
              <a:extLst>
                <a:ext uri="{FF2B5EF4-FFF2-40B4-BE49-F238E27FC236}">
                  <a16:creationId xmlns:a16="http://schemas.microsoft.com/office/drawing/2014/main" id="{CFE4BDC0-DE0F-4728-875B-177D4395AAE0}"/>
                </a:ext>
              </a:extLst>
            </p:cNvPr>
            <p:cNvSpPr>
              <a:spLocks noChangeArrowheads="1"/>
            </p:cNvSpPr>
            <p:nvPr userDrawn="1"/>
          </p:nvSpPr>
          <p:spPr bwMode="gray">
            <a:xfrm>
              <a:off x="6848476" y="1785938"/>
              <a:ext cx="2879725" cy="17637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49">
              <a:extLst>
                <a:ext uri="{FF2B5EF4-FFF2-40B4-BE49-F238E27FC236}">
                  <a16:creationId xmlns:a16="http://schemas.microsoft.com/office/drawing/2014/main" id="{DF9925D4-DE10-40F0-8BA3-16B00AE6C44D}"/>
                </a:ext>
              </a:extLst>
            </p:cNvPr>
            <p:cNvSpPr>
              <a:spLocks/>
            </p:cNvSpPr>
            <p:nvPr userDrawn="1"/>
          </p:nvSpPr>
          <p:spPr bwMode="gray">
            <a:xfrm>
              <a:off x="6151563" y="3668713"/>
              <a:ext cx="4276725" cy="185738"/>
            </a:xfrm>
            <a:custGeom>
              <a:avLst/>
              <a:gdLst>
                <a:gd name="T0" fmla="*/ 1265 w 1295"/>
                <a:gd name="T1" fmla="*/ 56 h 56"/>
                <a:gd name="T2" fmla="*/ 29 w 1295"/>
                <a:gd name="T3" fmla="*/ 56 h 56"/>
                <a:gd name="T4" fmla="*/ 0 w 1295"/>
                <a:gd name="T5" fmla="*/ 26 h 56"/>
                <a:gd name="T6" fmla="*/ 0 w 1295"/>
                <a:gd name="T7" fmla="*/ 0 h 56"/>
                <a:gd name="T8" fmla="*/ 1295 w 1295"/>
                <a:gd name="T9" fmla="*/ 0 h 56"/>
                <a:gd name="T10" fmla="*/ 1295 w 1295"/>
                <a:gd name="T11" fmla="*/ 26 h 56"/>
                <a:gd name="T12" fmla="*/ 1265 w 1295"/>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1295" h="56">
                  <a:moveTo>
                    <a:pt x="1265" y="56"/>
                  </a:moveTo>
                  <a:cubicBezTo>
                    <a:pt x="29" y="56"/>
                    <a:pt x="29" y="56"/>
                    <a:pt x="29" y="56"/>
                  </a:cubicBezTo>
                  <a:cubicBezTo>
                    <a:pt x="13" y="56"/>
                    <a:pt x="0" y="43"/>
                    <a:pt x="0" y="26"/>
                  </a:cubicBezTo>
                  <a:cubicBezTo>
                    <a:pt x="0" y="0"/>
                    <a:pt x="0" y="0"/>
                    <a:pt x="0" y="0"/>
                  </a:cubicBezTo>
                  <a:cubicBezTo>
                    <a:pt x="1295" y="0"/>
                    <a:pt x="1295" y="0"/>
                    <a:pt x="1295" y="0"/>
                  </a:cubicBezTo>
                  <a:cubicBezTo>
                    <a:pt x="1295" y="26"/>
                    <a:pt x="1295" y="26"/>
                    <a:pt x="1295" y="26"/>
                  </a:cubicBezTo>
                  <a:cubicBezTo>
                    <a:pt x="1295" y="43"/>
                    <a:pt x="1282" y="56"/>
                    <a:pt x="1265" y="5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round/>
                  <a:headEnd/>
                  <a:tailEnd/>
                </a14:hiddenLine>
              </a:ext>
            </a:extLst>
          </p:spPr>
          <p:txBody>
            <a:bodyPr/>
            <a:lstStyle/>
            <a:p>
              <a:pPr lvl="0"/>
              <a:endParaRPr lang="en-US"/>
            </a:p>
          </p:txBody>
        </p:sp>
        <p:sp>
          <p:nvSpPr>
            <p:cNvPr id="132" name="Rectangle 50">
              <a:extLst>
                <a:ext uri="{FF2B5EF4-FFF2-40B4-BE49-F238E27FC236}">
                  <a16:creationId xmlns:a16="http://schemas.microsoft.com/office/drawing/2014/main" id="{E95E9909-20A7-4A13-8FBC-BB76A4AAD529}"/>
                </a:ext>
              </a:extLst>
            </p:cNvPr>
            <p:cNvSpPr>
              <a:spLocks noChangeArrowheads="1"/>
            </p:cNvSpPr>
            <p:nvPr userDrawn="1"/>
          </p:nvSpPr>
          <p:spPr bwMode="gray">
            <a:xfrm>
              <a:off x="7353301" y="2098675"/>
              <a:ext cx="865188" cy="3302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3" name="Rectangle 51">
              <a:extLst>
                <a:ext uri="{FF2B5EF4-FFF2-40B4-BE49-F238E27FC236}">
                  <a16:creationId xmlns:a16="http://schemas.microsoft.com/office/drawing/2014/main" id="{2FD4C439-4658-45FA-AB12-5252FC20915B}"/>
                </a:ext>
              </a:extLst>
            </p:cNvPr>
            <p:cNvSpPr>
              <a:spLocks noChangeArrowheads="1"/>
            </p:cNvSpPr>
            <p:nvPr userDrawn="1"/>
          </p:nvSpPr>
          <p:spPr bwMode="gray">
            <a:xfrm>
              <a:off x="7086601" y="2098675"/>
              <a:ext cx="266700" cy="330200"/>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4" name="Rectangle 52">
              <a:extLst>
                <a:ext uri="{FF2B5EF4-FFF2-40B4-BE49-F238E27FC236}">
                  <a16:creationId xmlns:a16="http://schemas.microsoft.com/office/drawing/2014/main" id="{D9CFF0E1-0AE6-43B7-BC45-CB587EB544AE}"/>
                </a:ext>
              </a:extLst>
            </p:cNvPr>
            <p:cNvSpPr>
              <a:spLocks noChangeArrowheads="1"/>
            </p:cNvSpPr>
            <p:nvPr userDrawn="1"/>
          </p:nvSpPr>
          <p:spPr bwMode="gray">
            <a:xfrm>
              <a:off x="7086601" y="2559050"/>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5" name="Rectangle 53">
              <a:extLst>
                <a:ext uri="{FF2B5EF4-FFF2-40B4-BE49-F238E27FC236}">
                  <a16:creationId xmlns:a16="http://schemas.microsoft.com/office/drawing/2014/main" id="{E57A2468-B3CA-4D73-B693-76A85B0F761F}"/>
                </a:ext>
              </a:extLst>
            </p:cNvPr>
            <p:cNvSpPr>
              <a:spLocks noChangeArrowheads="1"/>
            </p:cNvSpPr>
            <p:nvPr userDrawn="1"/>
          </p:nvSpPr>
          <p:spPr bwMode="gray">
            <a:xfrm>
              <a:off x="7086601" y="2744788"/>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6" name="Rectangle 54">
              <a:extLst>
                <a:ext uri="{FF2B5EF4-FFF2-40B4-BE49-F238E27FC236}">
                  <a16:creationId xmlns:a16="http://schemas.microsoft.com/office/drawing/2014/main" id="{590B34AA-176F-4A9B-8492-C9062CEEB0A2}"/>
                </a:ext>
              </a:extLst>
            </p:cNvPr>
            <p:cNvSpPr>
              <a:spLocks noChangeArrowheads="1"/>
            </p:cNvSpPr>
            <p:nvPr userDrawn="1"/>
          </p:nvSpPr>
          <p:spPr bwMode="gray">
            <a:xfrm>
              <a:off x="7086601" y="2925763"/>
              <a:ext cx="1131888" cy="1063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7" name="Rectangle 55">
              <a:extLst>
                <a:ext uri="{FF2B5EF4-FFF2-40B4-BE49-F238E27FC236}">
                  <a16:creationId xmlns:a16="http://schemas.microsoft.com/office/drawing/2014/main" id="{B478D54E-B6DE-4ACF-B271-59436F9D78D0}"/>
                </a:ext>
              </a:extLst>
            </p:cNvPr>
            <p:cNvSpPr>
              <a:spLocks noChangeArrowheads="1"/>
            </p:cNvSpPr>
            <p:nvPr userDrawn="1"/>
          </p:nvSpPr>
          <p:spPr bwMode="gray">
            <a:xfrm>
              <a:off x="7086601" y="3111500"/>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8" name="Rectangle 56">
              <a:extLst>
                <a:ext uri="{FF2B5EF4-FFF2-40B4-BE49-F238E27FC236}">
                  <a16:creationId xmlns:a16="http://schemas.microsoft.com/office/drawing/2014/main" id="{10E94144-47B6-4CC4-8ACA-8555C206329A}"/>
                </a:ext>
              </a:extLst>
            </p:cNvPr>
            <p:cNvSpPr>
              <a:spLocks noChangeArrowheads="1"/>
            </p:cNvSpPr>
            <p:nvPr userDrawn="1"/>
          </p:nvSpPr>
          <p:spPr bwMode="gray">
            <a:xfrm>
              <a:off x="7086601" y="3297238"/>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9" name="Rectangle 57">
              <a:extLst>
                <a:ext uri="{FF2B5EF4-FFF2-40B4-BE49-F238E27FC236}">
                  <a16:creationId xmlns:a16="http://schemas.microsoft.com/office/drawing/2014/main" id="{884B7082-B3DA-41C6-888E-340C61D061D8}"/>
                </a:ext>
              </a:extLst>
            </p:cNvPr>
            <p:cNvSpPr>
              <a:spLocks noChangeArrowheads="1"/>
            </p:cNvSpPr>
            <p:nvPr userDrawn="1"/>
          </p:nvSpPr>
          <p:spPr bwMode="gray">
            <a:xfrm>
              <a:off x="8337551"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0" name="Rectangle 58">
              <a:extLst>
                <a:ext uri="{FF2B5EF4-FFF2-40B4-BE49-F238E27FC236}">
                  <a16:creationId xmlns:a16="http://schemas.microsoft.com/office/drawing/2014/main" id="{EAB98FDB-F070-4FD8-8674-449941060C9E}"/>
                </a:ext>
              </a:extLst>
            </p:cNvPr>
            <p:cNvSpPr>
              <a:spLocks noChangeArrowheads="1"/>
            </p:cNvSpPr>
            <p:nvPr userDrawn="1"/>
          </p:nvSpPr>
          <p:spPr bwMode="gray">
            <a:xfrm>
              <a:off x="8764588" y="2098675"/>
              <a:ext cx="312738"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1" name="Rectangle 59">
              <a:extLst>
                <a:ext uri="{FF2B5EF4-FFF2-40B4-BE49-F238E27FC236}">
                  <a16:creationId xmlns:a16="http://schemas.microsoft.com/office/drawing/2014/main" id="{B045539F-5CE5-47A9-A17E-1643D4CD9B2A}"/>
                </a:ext>
              </a:extLst>
            </p:cNvPr>
            <p:cNvSpPr>
              <a:spLocks noChangeArrowheads="1"/>
            </p:cNvSpPr>
            <p:nvPr userDrawn="1"/>
          </p:nvSpPr>
          <p:spPr bwMode="gray">
            <a:xfrm>
              <a:off x="9193213"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2" name="Rectangle 60">
              <a:extLst>
                <a:ext uri="{FF2B5EF4-FFF2-40B4-BE49-F238E27FC236}">
                  <a16:creationId xmlns:a16="http://schemas.microsoft.com/office/drawing/2014/main" id="{C0C7BB4D-3B48-4D4F-B494-4C1EE0FD7C1C}"/>
                </a:ext>
              </a:extLst>
            </p:cNvPr>
            <p:cNvSpPr>
              <a:spLocks noChangeArrowheads="1"/>
            </p:cNvSpPr>
            <p:nvPr userDrawn="1"/>
          </p:nvSpPr>
          <p:spPr bwMode="gray">
            <a:xfrm>
              <a:off x="8337551"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3" name="Rectangle 61">
              <a:extLst>
                <a:ext uri="{FF2B5EF4-FFF2-40B4-BE49-F238E27FC236}">
                  <a16:creationId xmlns:a16="http://schemas.microsoft.com/office/drawing/2014/main" id="{0BFA0E04-B61F-491E-8CEE-282132478766}"/>
                </a:ext>
              </a:extLst>
            </p:cNvPr>
            <p:cNvSpPr>
              <a:spLocks noChangeArrowheads="1"/>
            </p:cNvSpPr>
            <p:nvPr userDrawn="1"/>
          </p:nvSpPr>
          <p:spPr bwMode="gray">
            <a:xfrm>
              <a:off x="8764588" y="2581275"/>
              <a:ext cx="312738"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4" name="Rectangle 62">
              <a:extLst>
                <a:ext uri="{FF2B5EF4-FFF2-40B4-BE49-F238E27FC236}">
                  <a16:creationId xmlns:a16="http://schemas.microsoft.com/office/drawing/2014/main" id="{AFB42A0A-BD91-43E7-988D-573EEC534564}"/>
                </a:ext>
              </a:extLst>
            </p:cNvPr>
            <p:cNvSpPr>
              <a:spLocks noChangeArrowheads="1"/>
            </p:cNvSpPr>
            <p:nvPr userDrawn="1"/>
          </p:nvSpPr>
          <p:spPr bwMode="gray">
            <a:xfrm>
              <a:off x="9193213"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5" name="Rectangle 63">
              <a:extLst>
                <a:ext uri="{FF2B5EF4-FFF2-40B4-BE49-F238E27FC236}">
                  <a16:creationId xmlns:a16="http://schemas.microsoft.com/office/drawing/2014/main" id="{BA15039E-DBE6-4F6E-80B1-70B510D54B0F}"/>
                </a:ext>
              </a:extLst>
            </p:cNvPr>
            <p:cNvSpPr>
              <a:spLocks noChangeArrowheads="1"/>
            </p:cNvSpPr>
            <p:nvPr userDrawn="1"/>
          </p:nvSpPr>
          <p:spPr bwMode="gray">
            <a:xfrm>
              <a:off x="8337551"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6" name="Rectangle 64">
              <a:extLst>
                <a:ext uri="{FF2B5EF4-FFF2-40B4-BE49-F238E27FC236}">
                  <a16:creationId xmlns:a16="http://schemas.microsoft.com/office/drawing/2014/main" id="{265A4B65-72CE-4B68-9D58-5199411F4C96}"/>
                </a:ext>
              </a:extLst>
            </p:cNvPr>
            <p:cNvSpPr>
              <a:spLocks noChangeArrowheads="1"/>
            </p:cNvSpPr>
            <p:nvPr userDrawn="1"/>
          </p:nvSpPr>
          <p:spPr bwMode="gray">
            <a:xfrm>
              <a:off x="8764588" y="3062288"/>
              <a:ext cx="312738"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7" name="Rectangle 65">
              <a:extLst>
                <a:ext uri="{FF2B5EF4-FFF2-40B4-BE49-F238E27FC236}">
                  <a16:creationId xmlns:a16="http://schemas.microsoft.com/office/drawing/2014/main" id="{9602881A-C071-4CA3-9947-55E1E8A8C5B1}"/>
                </a:ext>
              </a:extLst>
            </p:cNvPr>
            <p:cNvSpPr>
              <a:spLocks noChangeArrowheads="1"/>
            </p:cNvSpPr>
            <p:nvPr userDrawn="1"/>
          </p:nvSpPr>
          <p:spPr bwMode="gray">
            <a:xfrm>
              <a:off x="9193213"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grpSp>
      <p:sp>
        <p:nvSpPr>
          <p:cNvPr id="205" name="Multiplication Sign 204">
            <a:extLst>
              <a:ext uri="{FF2B5EF4-FFF2-40B4-BE49-F238E27FC236}">
                <a16:creationId xmlns:a16="http://schemas.microsoft.com/office/drawing/2014/main" id="{464A0F58-5D65-499E-8280-34A9DFF27F4A}"/>
              </a:ext>
            </a:extLst>
          </p:cNvPr>
          <p:cNvSpPr/>
          <p:nvPr userDrawn="1"/>
        </p:nvSpPr>
        <p:spPr bwMode="ltGray">
          <a:xfrm>
            <a:off x="3643244"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1" name="Multiplication Sign 210">
            <a:extLst>
              <a:ext uri="{FF2B5EF4-FFF2-40B4-BE49-F238E27FC236}">
                <a16:creationId xmlns:a16="http://schemas.microsoft.com/office/drawing/2014/main" id="{69338860-60E4-44A3-B6C1-0BC1315BA942}"/>
              </a:ext>
            </a:extLst>
          </p:cNvPr>
          <p:cNvSpPr/>
          <p:nvPr userDrawn="1"/>
        </p:nvSpPr>
        <p:spPr bwMode="ltGray">
          <a:xfrm>
            <a:off x="6271892"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4" name="Multiplication Sign 213">
            <a:extLst>
              <a:ext uri="{FF2B5EF4-FFF2-40B4-BE49-F238E27FC236}">
                <a16:creationId xmlns:a16="http://schemas.microsoft.com/office/drawing/2014/main" id="{DFD379AB-2220-4E7F-85FE-EBBE910DB5C2}"/>
              </a:ext>
            </a:extLst>
          </p:cNvPr>
          <p:cNvSpPr/>
          <p:nvPr userDrawn="1"/>
        </p:nvSpPr>
        <p:spPr bwMode="ltGray">
          <a:xfrm>
            <a:off x="8826629"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 name="Group 3">
            <a:extLst>
              <a:ext uri="{FF2B5EF4-FFF2-40B4-BE49-F238E27FC236}">
                <a16:creationId xmlns:a16="http://schemas.microsoft.com/office/drawing/2014/main" id="{8971C9C6-D4A9-4DFA-9E2D-9E501DB092DC}"/>
              </a:ext>
            </a:extLst>
          </p:cNvPr>
          <p:cNvGrpSpPr/>
          <p:nvPr userDrawn="1"/>
        </p:nvGrpSpPr>
        <p:grpSpPr bwMode="gray">
          <a:xfrm>
            <a:off x="3132278" y="2298246"/>
            <a:ext cx="718204" cy="544549"/>
            <a:chOff x="3132278" y="2298246"/>
            <a:chExt cx="718204" cy="544549"/>
          </a:xfrm>
        </p:grpSpPr>
        <p:sp>
          <p:nvSpPr>
            <p:cNvPr id="79" name="Freeform: Shape 78">
              <a:extLst>
                <a:ext uri="{FF2B5EF4-FFF2-40B4-BE49-F238E27FC236}">
                  <a16:creationId xmlns:a16="http://schemas.microsoft.com/office/drawing/2014/main" id="{19123BC5-D4FA-46FE-A2AC-4D6533EA9AB2}"/>
                </a:ext>
              </a:extLst>
            </p:cNvPr>
            <p:cNvSpPr/>
            <p:nvPr/>
          </p:nvSpPr>
          <p:spPr bwMode="gray">
            <a:xfrm>
              <a:off x="3194451" y="2298246"/>
              <a:ext cx="107195" cy="171511"/>
            </a:xfrm>
            <a:custGeom>
              <a:avLst/>
              <a:gdLst/>
              <a:ahLst/>
              <a:cxnLst/>
              <a:rect l="0" t="0" r="0" b="0"/>
              <a:pathLst>
                <a:path w="95250" h="152400">
                  <a:moveTo>
                    <a:pt x="81439" y="147161"/>
                  </a:moveTo>
                  <a:lnTo>
                    <a:pt x="20479" y="147161"/>
                  </a:lnTo>
                  <a:cubicBezTo>
                    <a:pt x="13811" y="147161"/>
                    <a:pt x="7144" y="141446"/>
                    <a:pt x="7144" y="133826"/>
                  </a:cubicBezTo>
                  <a:lnTo>
                    <a:pt x="7144" y="19526"/>
                  </a:lnTo>
                  <a:cubicBezTo>
                    <a:pt x="7144" y="12859"/>
                    <a:pt x="12859" y="7144"/>
                    <a:pt x="20479" y="7144"/>
                  </a:cubicBezTo>
                  <a:lnTo>
                    <a:pt x="81439" y="7144"/>
                  </a:lnTo>
                  <a:cubicBezTo>
                    <a:pt x="88106" y="7144"/>
                    <a:pt x="94774" y="12859"/>
                    <a:pt x="94774" y="20479"/>
                  </a:cubicBezTo>
                  <a:lnTo>
                    <a:pt x="94774" y="134779"/>
                  </a:lnTo>
                  <a:cubicBezTo>
                    <a:pt x="94774" y="141446"/>
                    <a:pt x="88106" y="147161"/>
                    <a:pt x="81439" y="1471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0" name="Freeform: Shape 79">
              <a:extLst>
                <a:ext uri="{FF2B5EF4-FFF2-40B4-BE49-F238E27FC236}">
                  <a16:creationId xmlns:a16="http://schemas.microsoft.com/office/drawing/2014/main" id="{5711D87E-2859-4301-A153-9C62DB528E0B}"/>
                </a:ext>
              </a:extLst>
            </p:cNvPr>
            <p:cNvSpPr/>
            <p:nvPr/>
          </p:nvSpPr>
          <p:spPr bwMode="gray">
            <a:xfrm>
              <a:off x="3293070" y="2417233"/>
              <a:ext cx="557412" cy="407339"/>
            </a:xfrm>
            <a:custGeom>
              <a:avLst/>
              <a:gdLst/>
              <a:ahLst/>
              <a:cxnLst/>
              <a:rect l="0" t="0" r="0" b="0"/>
              <a:pathLst>
                <a:path w="495300" h="361950">
                  <a:moveTo>
                    <a:pt x="488156" y="31909"/>
                  </a:moveTo>
                  <a:lnTo>
                    <a:pt x="439579" y="7144"/>
                  </a:lnTo>
                  <a:lnTo>
                    <a:pt x="7144" y="7144"/>
                  </a:lnTo>
                  <a:lnTo>
                    <a:pt x="7144" y="356711"/>
                  </a:lnTo>
                  <a:lnTo>
                    <a:pt x="433864" y="356711"/>
                  </a:lnTo>
                  <a:lnTo>
                    <a:pt x="488156" y="32813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1" name="Freeform: Shape 80">
              <a:extLst>
                <a:ext uri="{FF2B5EF4-FFF2-40B4-BE49-F238E27FC236}">
                  <a16:creationId xmlns:a16="http://schemas.microsoft.com/office/drawing/2014/main" id="{A4F64010-C37F-4B0B-8C4B-E5CD5398E636}"/>
                </a:ext>
              </a:extLst>
            </p:cNvPr>
            <p:cNvSpPr/>
            <p:nvPr/>
          </p:nvSpPr>
          <p:spPr bwMode="gray">
            <a:xfrm>
              <a:off x="3293070" y="2392577"/>
              <a:ext cx="557412" cy="64317"/>
            </a:xfrm>
            <a:custGeom>
              <a:avLst/>
              <a:gdLst/>
              <a:ahLst/>
              <a:cxnLst/>
              <a:rect l="0" t="0" r="0" b="0"/>
              <a:pathLst>
                <a:path w="495300" h="57150">
                  <a:moveTo>
                    <a:pt x="488156" y="53816"/>
                  </a:moveTo>
                  <a:lnTo>
                    <a:pt x="488156" y="49054"/>
                  </a:lnTo>
                  <a:cubicBezTo>
                    <a:pt x="488156" y="26194"/>
                    <a:pt x="469106" y="7144"/>
                    <a:pt x="446246" y="7144"/>
                  </a:cubicBezTo>
                  <a:lnTo>
                    <a:pt x="7144" y="7144"/>
                  </a:lnTo>
                  <a:lnTo>
                    <a:pt x="7144" y="53816"/>
                  </a:lnTo>
                  <a:lnTo>
                    <a:pt x="488156" y="5381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2" name="Freeform: Shape 81">
              <a:extLst>
                <a:ext uri="{FF2B5EF4-FFF2-40B4-BE49-F238E27FC236}">
                  <a16:creationId xmlns:a16="http://schemas.microsoft.com/office/drawing/2014/main" id="{DF5111A6-FF13-4B86-9A02-4968F86EFDFC}"/>
                </a:ext>
              </a:extLst>
            </p:cNvPr>
            <p:cNvSpPr/>
            <p:nvPr/>
          </p:nvSpPr>
          <p:spPr bwMode="gray">
            <a:xfrm>
              <a:off x="3293070" y="2778478"/>
              <a:ext cx="557412" cy="64317"/>
            </a:xfrm>
            <a:custGeom>
              <a:avLst/>
              <a:gdLst/>
              <a:ahLst/>
              <a:cxnLst/>
              <a:rect l="0" t="0" r="0" b="0"/>
              <a:pathLst>
                <a:path w="495300" h="57150">
                  <a:moveTo>
                    <a:pt x="7144" y="7144"/>
                  </a:moveTo>
                  <a:lnTo>
                    <a:pt x="7144" y="57626"/>
                  </a:lnTo>
                  <a:lnTo>
                    <a:pt x="446246" y="57626"/>
                  </a:lnTo>
                  <a:cubicBezTo>
                    <a:pt x="469106" y="57626"/>
                    <a:pt x="488156" y="38576"/>
                    <a:pt x="488156" y="15716"/>
                  </a:cubicBezTo>
                  <a:lnTo>
                    <a:pt x="488156"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3" name="Freeform: Shape 82">
              <a:extLst>
                <a:ext uri="{FF2B5EF4-FFF2-40B4-BE49-F238E27FC236}">
                  <a16:creationId xmlns:a16="http://schemas.microsoft.com/office/drawing/2014/main" id="{D46C1B4E-7932-4411-ADEE-738D4EB9AB4F}"/>
                </a:ext>
              </a:extLst>
            </p:cNvPr>
            <p:cNvSpPr/>
            <p:nvPr/>
          </p:nvSpPr>
          <p:spPr bwMode="gray">
            <a:xfrm>
              <a:off x="3132278" y="2346484"/>
              <a:ext cx="235828" cy="482376"/>
            </a:xfrm>
            <a:custGeom>
              <a:avLst/>
              <a:gdLst/>
              <a:ahLst/>
              <a:cxnLst/>
              <a:rect l="0" t="0" r="0" b="0"/>
              <a:pathLst>
                <a:path w="209550" h="428625">
                  <a:moveTo>
                    <a:pt x="205264" y="391001"/>
                  </a:moveTo>
                  <a:lnTo>
                    <a:pt x="109061" y="428149"/>
                  </a:lnTo>
                  <a:lnTo>
                    <a:pt x="7144" y="391001"/>
                  </a:lnTo>
                  <a:lnTo>
                    <a:pt x="7144" y="48101"/>
                  </a:lnTo>
                  <a:lnTo>
                    <a:pt x="106204" y="7144"/>
                  </a:lnTo>
                  <a:lnTo>
                    <a:pt x="205264" y="48101"/>
                  </a:ln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4" name="Freeform: Shape 83">
              <a:extLst>
                <a:ext uri="{FF2B5EF4-FFF2-40B4-BE49-F238E27FC236}">
                  <a16:creationId xmlns:a16="http://schemas.microsoft.com/office/drawing/2014/main" id="{403E67C2-61A7-4327-B9AE-EB39024D08C9}"/>
                </a:ext>
              </a:extLst>
            </p:cNvPr>
            <p:cNvSpPr/>
            <p:nvPr/>
          </p:nvSpPr>
          <p:spPr bwMode="gray">
            <a:xfrm>
              <a:off x="3132278" y="2327189"/>
              <a:ext cx="235828" cy="75036"/>
            </a:xfrm>
            <a:custGeom>
              <a:avLst/>
              <a:gdLst/>
              <a:ahLst/>
              <a:cxnLst/>
              <a:rect l="0" t="0" r="0" b="0"/>
              <a:pathLst>
                <a:path w="209550" h="66675">
                  <a:moveTo>
                    <a:pt x="205264" y="65246"/>
                  </a:moveTo>
                  <a:lnTo>
                    <a:pt x="205264" y="44291"/>
                  </a:lnTo>
                  <a:cubicBezTo>
                    <a:pt x="205264" y="23336"/>
                    <a:pt x="188119" y="7144"/>
                    <a:pt x="168116" y="7144"/>
                  </a:cubicBezTo>
                  <a:lnTo>
                    <a:pt x="44291" y="7144"/>
                  </a:lnTo>
                  <a:cubicBezTo>
                    <a:pt x="24289" y="7144"/>
                    <a:pt x="7144" y="24289"/>
                    <a:pt x="7144" y="44291"/>
                  </a:cubicBezTo>
                  <a:lnTo>
                    <a:pt x="7144" y="65246"/>
                  </a:lnTo>
                  <a:lnTo>
                    <a:pt x="205264" y="6524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5" name="Freeform: Shape 84">
              <a:extLst>
                <a:ext uri="{FF2B5EF4-FFF2-40B4-BE49-F238E27FC236}">
                  <a16:creationId xmlns:a16="http://schemas.microsoft.com/office/drawing/2014/main" id="{6D3A9CA2-5D0F-4251-A1DB-C27B4C28C03D}"/>
                </a:ext>
              </a:extLst>
            </p:cNvPr>
            <p:cNvSpPr/>
            <p:nvPr/>
          </p:nvSpPr>
          <p:spPr bwMode="gray">
            <a:xfrm>
              <a:off x="3132278" y="2778478"/>
              <a:ext cx="235828" cy="64317"/>
            </a:xfrm>
            <a:custGeom>
              <a:avLst/>
              <a:gdLst/>
              <a:ahLst/>
              <a:cxnLst/>
              <a:rect l="0" t="0" r="0" b="0"/>
              <a:pathLst>
                <a:path w="209550" h="57150">
                  <a:moveTo>
                    <a:pt x="7144" y="7144"/>
                  </a:moveTo>
                  <a:lnTo>
                    <a:pt x="7144" y="19526"/>
                  </a:lnTo>
                  <a:cubicBezTo>
                    <a:pt x="7144" y="40481"/>
                    <a:pt x="24289" y="56674"/>
                    <a:pt x="44291" y="56674"/>
                  </a:cubicBezTo>
                  <a:lnTo>
                    <a:pt x="167164" y="56674"/>
                  </a:lnTo>
                  <a:cubicBezTo>
                    <a:pt x="188119" y="56674"/>
                    <a:pt x="204311" y="39529"/>
                    <a:pt x="204311" y="19526"/>
                  </a:cubicBezTo>
                  <a:lnTo>
                    <a:pt x="204311"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6" name="Freeform: Shape 85">
              <a:extLst>
                <a:ext uri="{FF2B5EF4-FFF2-40B4-BE49-F238E27FC236}">
                  <a16:creationId xmlns:a16="http://schemas.microsoft.com/office/drawing/2014/main" id="{139DA858-1E17-41E2-A370-09FD78386FD7}"/>
                </a:ext>
              </a:extLst>
            </p:cNvPr>
            <p:cNvSpPr/>
            <p:nvPr/>
          </p:nvSpPr>
          <p:spPr bwMode="gray">
            <a:xfrm>
              <a:off x="3407769" y="2427952"/>
              <a:ext cx="375181" cy="375181"/>
            </a:xfrm>
            <a:custGeom>
              <a:avLst/>
              <a:gdLst/>
              <a:ahLst/>
              <a:cxnLst/>
              <a:rect l="0" t="0" r="0" b="0"/>
              <a:pathLst>
                <a:path w="333375" h="333375">
                  <a:moveTo>
                    <a:pt x="329089" y="168116"/>
                  </a:moveTo>
                  <a:cubicBezTo>
                    <a:pt x="329089" y="257019"/>
                    <a:pt x="257019" y="329089"/>
                    <a:pt x="168116" y="329089"/>
                  </a:cubicBezTo>
                  <a:cubicBezTo>
                    <a:pt x="79214" y="329089"/>
                    <a:pt x="7144" y="257019"/>
                    <a:pt x="7144" y="168116"/>
                  </a:cubicBezTo>
                  <a:cubicBezTo>
                    <a:pt x="7144" y="79214"/>
                    <a:pt x="79214" y="7144"/>
                    <a:pt x="168116" y="7144"/>
                  </a:cubicBezTo>
                  <a:cubicBezTo>
                    <a:pt x="257019" y="7144"/>
                    <a:pt x="329089" y="79214"/>
                    <a:pt x="329089" y="168116"/>
                  </a:cubicBez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7" name="Freeform: Shape 86">
              <a:extLst>
                <a:ext uri="{FF2B5EF4-FFF2-40B4-BE49-F238E27FC236}">
                  <a16:creationId xmlns:a16="http://schemas.microsoft.com/office/drawing/2014/main" id="{B982D7D2-16E2-4E71-A0C9-3E8F510C3D69}"/>
                </a:ext>
              </a:extLst>
            </p:cNvPr>
            <p:cNvSpPr/>
            <p:nvPr/>
          </p:nvSpPr>
          <p:spPr bwMode="gray">
            <a:xfrm>
              <a:off x="3436711" y="2456894"/>
              <a:ext cx="310864" cy="310864"/>
            </a:xfrm>
            <a:custGeom>
              <a:avLst/>
              <a:gdLst/>
              <a:ahLst/>
              <a:cxnLst/>
              <a:rect l="0" t="0" r="0" b="0"/>
              <a:pathLst>
                <a:path w="276225" h="276225">
                  <a:moveTo>
                    <a:pt x="277654" y="142399"/>
                  </a:moveTo>
                  <a:cubicBezTo>
                    <a:pt x="277654" y="217098"/>
                    <a:pt x="217098" y="277654"/>
                    <a:pt x="142399" y="277654"/>
                  </a:cubicBezTo>
                  <a:cubicBezTo>
                    <a:pt x="67699" y="277654"/>
                    <a:pt x="7144" y="217098"/>
                    <a:pt x="7144" y="142399"/>
                  </a:cubicBezTo>
                  <a:cubicBezTo>
                    <a:pt x="7144" y="67699"/>
                    <a:pt x="67699" y="7144"/>
                    <a:pt x="142399" y="7144"/>
                  </a:cubicBezTo>
                  <a:cubicBezTo>
                    <a:pt x="217098" y="7144"/>
                    <a:pt x="277654" y="67699"/>
                    <a:pt x="277654" y="142399"/>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8" name="Freeform: Shape 87">
              <a:extLst>
                <a:ext uri="{FF2B5EF4-FFF2-40B4-BE49-F238E27FC236}">
                  <a16:creationId xmlns:a16="http://schemas.microsoft.com/office/drawing/2014/main" id="{A6D67E79-9064-4B8F-BA3E-B5213A78A1AD}"/>
                </a:ext>
              </a:extLst>
            </p:cNvPr>
            <p:cNvSpPr/>
            <p:nvPr/>
          </p:nvSpPr>
          <p:spPr bwMode="gray">
            <a:xfrm>
              <a:off x="3588927" y="2609110"/>
              <a:ext cx="160792" cy="160792"/>
            </a:xfrm>
            <a:custGeom>
              <a:avLst/>
              <a:gdLst/>
              <a:ahLst/>
              <a:cxnLst/>
              <a:rect l="0" t="0" r="0" b="0"/>
              <a:pathLst>
                <a:path w="142875" h="142875">
                  <a:moveTo>
                    <a:pt x="7144" y="141446"/>
                  </a:moveTo>
                  <a:lnTo>
                    <a:pt x="7144" y="7144"/>
                  </a:lnTo>
                  <a:lnTo>
                    <a:pt x="142399" y="7144"/>
                  </a:lnTo>
                  <a:lnTo>
                    <a:pt x="142399" y="7144"/>
                  </a:lnTo>
                  <a:cubicBezTo>
                    <a:pt x="142399" y="81439"/>
                    <a:pt x="82391" y="141446"/>
                    <a:pt x="7144" y="141446"/>
                  </a:cubicBezTo>
                  <a:lnTo>
                    <a:pt x="7144" y="14144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9" name="Freeform: Shape 88">
              <a:extLst>
                <a:ext uri="{FF2B5EF4-FFF2-40B4-BE49-F238E27FC236}">
                  <a16:creationId xmlns:a16="http://schemas.microsoft.com/office/drawing/2014/main" id="{9881B2B0-E706-40DB-902E-6B6B6D6A4E6C}"/>
                </a:ext>
              </a:extLst>
            </p:cNvPr>
            <p:cNvSpPr/>
            <p:nvPr/>
          </p:nvSpPr>
          <p:spPr bwMode="gray">
            <a:xfrm>
              <a:off x="3497812" y="2517996"/>
              <a:ext cx="192950" cy="192950"/>
            </a:xfrm>
            <a:custGeom>
              <a:avLst/>
              <a:gdLst/>
              <a:ahLst/>
              <a:cxnLst/>
              <a:rect l="0" t="0" r="0" b="0"/>
              <a:pathLst>
                <a:path w="171450" h="171450">
                  <a:moveTo>
                    <a:pt x="169069" y="88106"/>
                  </a:moveTo>
                  <a:cubicBezTo>
                    <a:pt x="169069" y="132821"/>
                    <a:pt x="132821" y="169069"/>
                    <a:pt x="88106" y="169069"/>
                  </a:cubicBezTo>
                  <a:cubicBezTo>
                    <a:pt x="43392" y="169069"/>
                    <a:pt x="7144" y="132821"/>
                    <a:pt x="7144" y="88106"/>
                  </a:cubicBezTo>
                  <a:cubicBezTo>
                    <a:pt x="7144" y="43392"/>
                    <a:pt x="43392" y="7144"/>
                    <a:pt x="88106" y="7144"/>
                  </a:cubicBezTo>
                  <a:cubicBezTo>
                    <a:pt x="132821" y="7144"/>
                    <a:pt x="169069" y="43392"/>
                    <a:pt x="169069" y="8810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0" name="Freeform: Shape 89">
              <a:extLst>
                <a:ext uri="{FF2B5EF4-FFF2-40B4-BE49-F238E27FC236}">
                  <a16:creationId xmlns:a16="http://schemas.microsoft.com/office/drawing/2014/main" id="{A2AA46AB-18A0-4251-B4B2-A28EA46FABC6}"/>
                </a:ext>
              </a:extLst>
            </p:cNvPr>
            <p:cNvSpPr/>
            <p:nvPr/>
          </p:nvSpPr>
          <p:spPr bwMode="gray">
            <a:xfrm>
              <a:off x="3528898" y="2549081"/>
              <a:ext cx="75036" cy="75036"/>
            </a:xfrm>
            <a:custGeom>
              <a:avLst/>
              <a:gdLst/>
              <a:ahLst/>
              <a:cxnLst/>
              <a:rect l="0" t="0" r="0" b="0"/>
              <a:pathLst>
                <a:path w="66675" h="66675">
                  <a:moveTo>
                    <a:pt x="68104" y="37624"/>
                  </a:moveTo>
                  <a:cubicBezTo>
                    <a:pt x="68104" y="54457"/>
                    <a:pt x="54457" y="68104"/>
                    <a:pt x="37624" y="68104"/>
                  </a:cubicBezTo>
                  <a:cubicBezTo>
                    <a:pt x="20790" y="68104"/>
                    <a:pt x="7144" y="54457"/>
                    <a:pt x="7144" y="37624"/>
                  </a:cubicBezTo>
                  <a:cubicBezTo>
                    <a:pt x="7144" y="20790"/>
                    <a:pt x="20790" y="7144"/>
                    <a:pt x="37624" y="7144"/>
                  </a:cubicBezTo>
                  <a:cubicBezTo>
                    <a:pt x="54457" y="7144"/>
                    <a:pt x="68104" y="20790"/>
                    <a:pt x="68104" y="37624"/>
                  </a:cubicBezTo>
                  <a:close/>
                </a:path>
              </a:pathLst>
            </a:custGeom>
            <a:solidFill>
              <a:srgbClr val="FFFFFF"/>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1" name="Freeform: Shape 90">
              <a:extLst>
                <a:ext uri="{FF2B5EF4-FFF2-40B4-BE49-F238E27FC236}">
                  <a16:creationId xmlns:a16="http://schemas.microsoft.com/office/drawing/2014/main" id="{EF43424F-38F4-432B-AE52-7BC0881813F7}"/>
                </a:ext>
              </a:extLst>
            </p:cNvPr>
            <p:cNvSpPr/>
            <p:nvPr/>
          </p:nvSpPr>
          <p:spPr bwMode="gray">
            <a:xfrm>
              <a:off x="3388474" y="2416160"/>
              <a:ext cx="64317" cy="64317"/>
            </a:xfrm>
            <a:custGeom>
              <a:avLst/>
              <a:gdLst/>
              <a:ahLst/>
              <a:cxnLst/>
              <a:rect l="0" t="0" r="0" b="0"/>
              <a:pathLst>
                <a:path w="57150" h="57150">
                  <a:moveTo>
                    <a:pt x="58579" y="32861"/>
                  </a:moveTo>
                  <a:cubicBezTo>
                    <a:pt x="58579" y="47065"/>
                    <a:pt x="47065" y="58579"/>
                    <a:pt x="32861" y="58579"/>
                  </a:cubicBezTo>
                  <a:cubicBezTo>
                    <a:pt x="18658" y="58579"/>
                    <a:pt x="7144" y="47065"/>
                    <a:pt x="7144" y="32861"/>
                  </a:cubicBezTo>
                  <a:cubicBezTo>
                    <a:pt x="7144" y="18658"/>
                    <a:pt x="18658" y="7144"/>
                    <a:pt x="32861" y="7144"/>
                  </a:cubicBezTo>
                  <a:cubicBezTo>
                    <a:pt x="47065" y="7144"/>
                    <a:pt x="58579" y="18658"/>
                    <a:pt x="58579" y="328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92" name="Freeform: Shape 91">
              <a:extLst>
                <a:ext uri="{FF2B5EF4-FFF2-40B4-BE49-F238E27FC236}">
                  <a16:creationId xmlns:a16="http://schemas.microsoft.com/office/drawing/2014/main" id="{CA05F177-6194-465B-BE2A-800E5ED64142}"/>
                </a:ext>
              </a:extLst>
            </p:cNvPr>
            <p:cNvSpPr/>
            <p:nvPr/>
          </p:nvSpPr>
          <p:spPr bwMode="gray">
            <a:xfrm>
              <a:off x="3132278" y="2392577"/>
              <a:ext cx="96475" cy="396620"/>
            </a:xfrm>
            <a:custGeom>
              <a:avLst/>
              <a:gdLst/>
              <a:ahLst/>
              <a:cxnLst/>
              <a:rect l="0" t="0" r="0" b="0"/>
              <a:pathLst>
                <a:path w="85725" h="352425">
                  <a:moveTo>
                    <a:pt x="7144" y="7144"/>
                  </a:moveTo>
                  <a:lnTo>
                    <a:pt x="83344" y="7144"/>
                  </a:lnTo>
                  <a:lnTo>
                    <a:pt x="83344" y="350044"/>
                  </a:lnTo>
                  <a:lnTo>
                    <a:pt x="7144" y="35004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3" name="Freeform: Shape 92">
              <a:extLst>
                <a:ext uri="{FF2B5EF4-FFF2-40B4-BE49-F238E27FC236}">
                  <a16:creationId xmlns:a16="http://schemas.microsoft.com/office/drawing/2014/main" id="{83D552AA-E188-4FE9-820E-7624D3B5EABD}"/>
                </a:ext>
              </a:extLst>
            </p:cNvPr>
            <p:cNvSpPr/>
            <p:nvPr/>
          </p:nvSpPr>
          <p:spPr bwMode="gray">
            <a:xfrm>
              <a:off x="3451718" y="2316470"/>
              <a:ext cx="289425" cy="85756"/>
            </a:xfrm>
            <a:custGeom>
              <a:avLst/>
              <a:gdLst/>
              <a:ahLst/>
              <a:cxnLst/>
              <a:rect l="0" t="0" r="0" b="0"/>
              <a:pathLst>
                <a:path w="257175" h="76200">
                  <a:moveTo>
                    <a:pt x="251936" y="75724"/>
                  </a:moveTo>
                  <a:lnTo>
                    <a:pt x="7144" y="75724"/>
                  </a:lnTo>
                  <a:lnTo>
                    <a:pt x="41434" y="17621"/>
                  </a:lnTo>
                  <a:cubicBezTo>
                    <a:pt x="45244" y="10954"/>
                    <a:pt x="52864" y="7144"/>
                    <a:pt x="60484" y="7144"/>
                  </a:cubicBezTo>
                  <a:lnTo>
                    <a:pt x="198596" y="7144"/>
                  </a:lnTo>
                  <a:cubicBezTo>
                    <a:pt x="206216" y="7144"/>
                    <a:pt x="213836" y="10954"/>
                    <a:pt x="217646" y="17621"/>
                  </a:cubicBezTo>
                  <a:lnTo>
                    <a:pt x="251936" y="7572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grpSp>
    </p:spTree>
    <p:extLst>
      <p:ext uri="{BB962C8B-B14F-4D97-AF65-F5344CB8AC3E}">
        <p14:creationId xmlns:p14="http://schemas.microsoft.com/office/powerpoint/2010/main" val="1380592042"/>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03297125"/>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0652710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951170226"/>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showMasterSp="0"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97631376"/>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showMasterSp="0" type="tx">
  <p:cSld name="1_Title &amp; Non-bulleted text">
    <p:spTree>
      <p:nvGrpSpPr>
        <p:cNvPr id="1" name=""/>
        <p:cNvGrpSpPr/>
        <p:nvPr/>
      </p:nvGrpSpPr>
      <p:grpSpPr>
        <a:xfrm>
          <a:off x="0" y="0"/>
          <a:ext cx="0" cy="0"/>
          <a:chOff x="0" y="0"/>
          <a:chExt cx="0" cy="0"/>
        </a:xfrm>
      </p:grpSpPr>
      <p:pic>
        <p:nvPicPr>
          <p:cNvPr id="85" name="NEW Brand Colors 2018" descr="NEW Brand Colors 2018"/>
          <p:cNvPicPr>
            <a:picLocks noChangeAspect="1"/>
          </p:cNvPicPr>
          <p:nvPr/>
        </p:nvPicPr>
        <p:blipFill>
          <a:blip r:embed="rId2">
            <a:extLst/>
          </a:blip>
          <a:stretch>
            <a:fillRect/>
          </a:stretch>
        </p:blipFill>
        <p:spPr>
          <a:xfrm rot="5400000">
            <a:off x="9288988" y="2942644"/>
            <a:ext cx="6858001" cy="972713"/>
          </a:xfrm>
          <a:prstGeom prst="rect">
            <a:avLst/>
          </a:prstGeom>
          <a:ln w="12700">
            <a:miter lim="400000"/>
          </a:ln>
        </p:spPr>
      </p:pic>
      <p:sp>
        <p:nvSpPr>
          <p:cNvPr id="86" name="Title Text"/>
          <p:cNvSpPr txBox="1">
            <a:spLocks noGrp="1"/>
          </p:cNvSpPr>
          <p:nvPr>
            <p:ph type="title"/>
          </p:nvPr>
        </p:nvSpPr>
        <p:spPr>
          <a:xfrm>
            <a:off x="588262" y="457200"/>
            <a:ext cx="11018521" cy="553999"/>
          </a:xfrm>
          <a:prstGeom prst="rect">
            <a:avLst/>
          </a:prstGeom>
        </p:spPr>
        <p:txBody>
          <a:bodyPr>
            <a:normAutofit/>
          </a:bodyPr>
          <a:lstStyle/>
          <a:p>
            <a:r>
              <a:t>Title Text</a:t>
            </a:r>
          </a:p>
        </p:txBody>
      </p:sp>
      <p:sp>
        <p:nvSpPr>
          <p:cNvPr id="87" name="Body Level One…"/>
          <p:cNvSpPr txBox="1">
            <a:spLocks noGrp="1"/>
          </p:cNvSpPr>
          <p:nvPr>
            <p:ph type="body" sz="half" idx="1"/>
          </p:nvPr>
        </p:nvSpPr>
        <p:spPr>
          <a:xfrm>
            <a:off x="586389" y="1434370"/>
            <a:ext cx="11018521" cy="2308325"/>
          </a:xfrm>
          <a:prstGeom prst="rect">
            <a:avLst/>
          </a:prstGeom>
        </p:spPr>
        <p:txBody>
          <a:bodyPr>
            <a:normAutofit/>
          </a:bodyPr>
          <a:lstStyle>
            <a:lvl1pPr marL="0" indent="0">
              <a:buSzTx/>
              <a:buNone/>
            </a:lvl1pPr>
            <a:lvl2pPr marL="0" indent="228600">
              <a:buSzTx/>
              <a:buNone/>
            </a:lvl2pPr>
            <a:lvl3pPr marL="0" indent="457200">
              <a:buSzTx/>
              <a:buNone/>
            </a:lvl3pPr>
            <a:lvl4pPr marL="0" indent="685800">
              <a:buSzTx/>
              <a:buNone/>
            </a:lvl4pPr>
            <a:lvl5pPr marL="0" indent="914400">
              <a:buSzTx/>
              <a:buNone/>
            </a:lvl5pPr>
          </a:lstStyle>
          <a:p>
            <a:r>
              <a:t>Body Level One</a:t>
            </a:r>
          </a:p>
          <a:p>
            <a:pPr lvl="1"/>
            <a:r>
              <a:t>Body Level Two</a:t>
            </a:r>
          </a:p>
          <a:p>
            <a:pPr lvl="2"/>
            <a:r>
              <a:t>Body Level Three</a:t>
            </a:r>
          </a:p>
          <a:p>
            <a:pPr lvl="3"/>
            <a:r>
              <a:t>Body Level Four</a:t>
            </a:r>
          </a:p>
          <a:p>
            <a:pPr lvl="4"/>
            <a:r>
              <a:t>Body Level Five</a:t>
            </a:r>
          </a:p>
        </p:txBody>
      </p:sp>
      <p:sp>
        <p:nvSpPr>
          <p:cNvPr id="8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153819480"/>
      </p:ext>
    </p:extLst>
  </p:cSld>
  <p:clrMapOvr>
    <a:masterClrMapping/>
  </p:clrMapOvr>
  <p:transition spd="med"/>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Group of people in an office working." title="Microsoft Brand Photo">
            <a:extLst>
              <a:ext uri="{FF2B5EF4-FFF2-40B4-BE49-F238E27FC236}">
                <a16:creationId xmlns:a16="http://schemas.microsoft.com/office/drawing/2014/main" id="{31FDC4B1-0785-4203-90B0-3586BA98650F}"/>
              </a:ext>
            </a:extLst>
          </p:cNvPr>
          <p:cNvPicPr>
            <a:picLocks noChangeAspect="1"/>
          </p:cNvPicPr>
          <p:nvPr userDrawn="1"/>
        </p:nvPicPr>
        <p:blipFill rotWithShape="1">
          <a:blip r:embed="rId3"/>
          <a:srcRect l="15779" t="15162" r="28893" b="1845"/>
          <a:stretch/>
        </p:blipFill>
        <p:spPr>
          <a:xfrm>
            <a:off x="5334000" y="0"/>
            <a:ext cx="6858000" cy="6858000"/>
          </a:xfrm>
          <a:prstGeom prst="rect">
            <a:avLst/>
          </a:prstGeom>
        </p:spPr>
      </p:pic>
    </p:spTree>
    <p:extLst>
      <p:ext uri="{BB962C8B-B14F-4D97-AF65-F5344CB8AC3E}">
        <p14:creationId xmlns:p14="http://schemas.microsoft.com/office/powerpoint/2010/main" val="7803362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7225214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Group of people in an office working." title="Microsoft Brand Photo">
            <a:extLst>
              <a:ext uri="{FF2B5EF4-FFF2-40B4-BE49-F238E27FC236}">
                <a16:creationId xmlns:a16="http://schemas.microsoft.com/office/drawing/2014/main" id="{D112DACC-3558-4EAF-B807-7C520DCF912B}"/>
              </a:ext>
            </a:extLst>
          </p:cNvPr>
          <p:cNvPicPr>
            <a:picLocks noChangeAspect="1"/>
          </p:cNvPicPr>
          <p:nvPr userDrawn="1"/>
        </p:nvPicPr>
        <p:blipFill rotWithShape="1">
          <a:blip r:embed="rId3"/>
          <a:srcRect l="15779" t="15162" r="28893" b="1845"/>
          <a:stretch/>
        </p:blipFill>
        <p:spPr>
          <a:xfrm>
            <a:off x="5334000" y="0"/>
            <a:ext cx="6858000" cy="6858000"/>
          </a:xfrm>
          <a:prstGeom prst="rect">
            <a:avLst/>
          </a:prstGeom>
        </p:spPr>
      </p:pic>
    </p:spTree>
    <p:extLst>
      <p:ext uri="{BB962C8B-B14F-4D97-AF65-F5344CB8AC3E}">
        <p14:creationId xmlns:p14="http://schemas.microsoft.com/office/powerpoint/2010/main" val="13321966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5451778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3962368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54817601"/>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02353977"/>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16496429"/>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45710538"/>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80140700"/>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96376247"/>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52695985"/>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7052726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641056721"/>
      </p:ext>
    </p:extLst>
  </p:cSld>
  <p:clrMapOvr>
    <a:masterClrMapping/>
  </p:clrMapOvr>
  <p:transition>
    <p:fade/>
  </p:transition>
  <p:extLst mod="1">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918781253"/>
      </p:ext>
    </p:extLst>
  </p:cSld>
  <p:clrMapOvr>
    <a:masterClrMapping/>
  </p:clrMapOvr>
  <p:transition>
    <p:fade/>
  </p:transition>
  <p:extLst mod="1">
    <p:ext uri="{DCECCB84-F9BA-43D5-87BE-67443E8EF086}">
      <p15:sldGuideLst xmlns:p15="http://schemas.microsoft.com/office/powerpoint/2012/main">
        <p15:guide id="2" pos="3359">
          <p15:clr>
            <a:srgbClr val="FBAE40"/>
          </p15:clr>
        </p15:guide>
        <p15:guide id="5" orient="horz" pos="2160">
          <p15:clr>
            <a:srgbClr val="FBAE4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553738251"/>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9714221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3204944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38041106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39631687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6383141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724077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8843143"/>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3769332"/>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17110521"/>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262360"/>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98166674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050688625"/>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userDrawn="1">
  <p:cSld name="4_Insert Photo">
    <p:spTree>
      <p:nvGrpSpPr>
        <p:cNvPr id="1" name=""/>
        <p:cNvGrpSpPr/>
        <p:nvPr/>
      </p:nvGrpSpPr>
      <p:grpSpPr>
        <a:xfrm>
          <a:off x="0" y="0"/>
          <a:ext cx="0" cy="0"/>
          <a:chOff x="0" y="0"/>
          <a:chExt cx="0" cy="0"/>
        </a:xfrm>
      </p:grpSpPr>
      <p:pic>
        <p:nvPicPr>
          <p:cNvPr id="44" name="Picture Placeholder 7"/>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5918075" y="-4979"/>
            <a:ext cx="6273925" cy="5684621"/>
          </a:xfrm>
          <a:prstGeom prst="rect">
            <a:avLst/>
          </a:prstGeom>
        </p:spPr>
      </p:pic>
      <p:sp>
        <p:nvSpPr>
          <p:cNvPr id="20" name="Picture Placeholder 144"/>
          <p:cNvSpPr>
            <a:spLocks noGrp="1"/>
          </p:cNvSpPr>
          <p:nvPr>
            <p:ph type="pic" sz="quarter" idx="20" hasCustomPrompt="1"/>
          </p:nvPr>
        </p:nvSpPr>
        <p:spPr>
          <a:xfrm>
            <a:off x="5918075" y="0"/>
            <a:ext cx="6273925" cy="5684621"/>
          </a:xfrm>
          <a:prstGeom prst="rect">
            <a:avLst/>
          </a:prstGeom>
        </p:spPr>
        <p:txBody>
          <a:bodyPr anchor="ctr" anchorCtr="0">
            <a:noAutofit/>
          </a:bodyPr>
          <a:lstStyle>
            <a:lvl1pPr marL="0" indent="0" algn="ctr">
              <a:buNone/>
              <a:defRPr baseline="0">
                <a:solidFill>
                  <a:schemeClr val="bg1"/>
                </a:solidFill>
              </a:defRPr>
            </a:lvl1pPr>
          </a:lstStyle>
          <a:p>
            <a:r>
              <a:rPr lang="en-US"/>
              <a:t>Drag picture here</a:t>
            </a:r>
          </a:p>
        </p:txBody>
      </p:sp>
      <p:sp>
        <p:nvSpPr>
          <p:cNvPr id="21" name="Title 1"/>
          <p:cNvSpPr>
            <a:spLocks noGrp="1"/>
          </p:cNvSpPr>
          <p:nvPr>
            <p:ph type="ctrTitle"/>
          </p:nvPr>
        </p:nvSpPr>
        <p:spPr>
          <a:xfrm>
            <a:off x="613786" y="851200"/>
            <a:ext cx="4699724" cy="1043599"/>
          </a:xfrm>
          <a:prstGeom prst="rect">
            <a:avLst/>
          </a:prstGeom>
        </p:spPr>
        <p:txBody>
          <a:bodyPr lIns="0" tIns="0" rIns="0" bIns="0" anchor="t" anchorCtr="0">
            <a:noAutofit/>
          </a:bodyPr>
          <a:lstStyle>
            <a:lvl1pPr algn="l">
              <a:defRPr sz="3200" b="1">
                <a:solidFill>
                  <a:schemeClr val="tx1">
                    <a:lumMod val="50000"/>
                    <a:lumOff val="50000"/>
                  </a:schemeClr>
                </a:solidFill>
                <a:latin typeface="+mj-lt"/>
              </a:defRPr>
            </a:lvl1pPr>
          </a:lstStyle>
          <a:p>
            <a:r>
              <a:rPr lang="en-US"/>
              <a:t>Click to edit Master title style</a:t>
            </a:r>
          </a:p>
        </p:txBody>
      </p:sp>
      <p:sp>
        <p:nvSpPr>
          <p:cNvPr id="22" name="Text Placeholder 132"/>
          <p:cNvSpPr>
            <a:spLocks noGrp="1"/>
          </p:cNvSpPr>
          <p:nvPr>
            <p:ph type="body" sz="quarter" idx="11"/>
          </p:nvPr>
        </p:nvSpPr>
        <p:spPr>
          <a:xfrm>
            <a:off x="622300" y="1930399"/>
            <a:ext cx="4724400" cy="3382923"/>
          </a:xfrm>
          <a:prstGeom prst="rect">
            <a:avLst/>
          </a:prstGeom>
        </p:spPr>
        <p:txBody>
          <a:bodyPr lIns="0" tIns="0" rIns="0" bIns="0">
            <a:noAutofit/>
          </a:bodyPr>
          <a:lstStyle>
            <a:lvl1pPr marL="0" indent="0">
              <a:lnSpc>
                <a:spcPts val="1800"/>
              </a:lnSpc>
              <a:buNone/>
              <a:defRPr sz="1200">
                <a:solidFill>
                  <a:schemeClr val="bg2">
                    <a:lumMod val="25000"/>
                  </a:schemeClr>
                </a:solidFill>
              </a:defRPr>
            </a:lvl1pPr>
          </a:lstStyle>
          <a:p>
            <a:pPr lvl="0"/>
            <a:r>
              <a:rPr lang="en-US"/>
              <a:t>Click to edit Master text styles</a:t>
            </a:r>
          </a:p>
        </p:txBody>
      </p:sp>
      <p:cxnSp>
        <p:nvCxnSpPr>
          <p:cNvPr id="31" name="Straight Connector 30"/>
          <p:cNvCxnSpPr/>
          <p:nvPr userDrawn="1"/>
        </p:nvCxnSpPr>
        <p:spPr>
          <a:xfrm>
            <a:off x="13962495" y="10026650"/>
            <a:ext cx="0" cy="6350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4" name="Rectangle 23"/>
          <p:cNvSpPr/>
          <p:nvPr userDrawn="1"/>
        </p:nvSpPr>
        <p:spPr>
          <a:xfrm>
            <a:off x="0" y="5689600"/>
            <a:ext cx="12192000" cy="11684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 Placeholder 136"/>
          <p:cNvSpPr>
            <a:spLocks noGrp="1"/>
          </p:cNvSpPr>
          <p:nvPr>
            <p:ph type="body" sz="quarter" idx="35"/>
          </p:nvPr>
        </p:nvSpPr>
        <p:spPr>
          <a:xfrm>
            <a:off x="10933315" y="6301905"/>
            <a:ext cx="840508" cy="382948"/>
          </a:xfrm>
          <a:prstGeom prst="rect">
            <a:avLst/>
          </a:prstGeom>
        </p:spPr>
        <p:txBody>
          <a:bodyPr lIns="0" tIns="0" rIns="0" bIns="0">
            <a:noAutofit/>
          </a:bodyPr>
          <a:lstStyle>
            <a:lvl1pPr marL="0" marR="0" indent="0" algn="ctr" defTabSz="914400" rtl="0" eaLnBrk="1" fontAlgn="auto" latinLnBrk="0" hangingPunct="1">
              <a:lnSpc>
                <a:spcPct val="90000"/>
              </a:lnSpc>
              <a:spcBef>
                <a:spcPts val="0"/>
              </a:spcBef>
              <a:spcAft>
                <a:spcPts val="0"/>
              </a:spcAft>
              <a:buClrTx/>
              <a:buSzTx/>
              <a:buFont typeface="Arial" panose="020B0604020202020204" pitchFamily="34" charset="0"/>
              <a:buNone/>
              <a:tabLst/>
              <a:defRPr sz="8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cxnSp>
        <p:nvCxnSpPr>
          <p:cNvPr id="27" name="Straight Connector 26"/>
          <p:cNvCxnSpPr/>
          <p:nvPr userDrawn="1"/>
        </p:nvCxnSpPr>
        <p:spPr>
          <a:xfrm>
            <a:off x="10523604" y="5930900"/>
            <a:ext cx="0" cy="6350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8" name="Picture Placeholder 144"/>
          <p:cNvSpPr>
            <a:spLocks noGrp="1"/>
          </p:cNvSpPr>
          <p:nvPr>
            <p:ph type="pic" sz="quarter" idx="36" hasCustomPrompt="1"/>
          </p:nvPr>
        </p:nvSpPr>
        <p:spPr>
          <a:xfrm>
            <a:off x="202498" y="5884716"/>
            <a:ext cx="2064635" cy="834378"/>
          </a:xfrm>
          <a:prstGeom prst="rect">
            <a:avLst/>
          </a:prstGeom>
        </p:spPr>
        <p:txBody>
          <a:bodyPr anchor="ctr" anchorCtr="0">
            <a:noAutofit/>
          </a:bodyPr>
          <a:lstStyle>
            <a:lvl1pPr marL="0" indent="0" algn="ctr">
              <a:buNone/>
              <a:defRPr sz="1600">
                <a:solidFill>
                  <a:srgbClr val="7030A0"/>
                </a:solidFill>
              </a:defRPr>
            </a:lvl1pPr>
          </a:lstStyle>
          <a:p>
            <a:r>
              <a:rPr lang="en-US"/>
              <a:t>Drag logo here</a:t>
            </a:r>
          </a:p>
        </p:txBody>
      </p:sp>
      <p:sp>
        <p:nvSpPr>
          <p:cNvPr id="55" name="Text Placeholder 136"/>
          <p:cNvSpPr>
            <a:spLocks noGrp="1"/>
          </p:cNvSpPr>
          <p:nvPr>
            <p:ph type="body" sz="quarter" idx="31"/>
          </p:nvPr>
        </p:nvSpPr>
        <p:spPr>
          <a:xfrm>
            <a:off x="8892839" y="6156112"/>
            <a:ext cx="805425"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56" name="Text Placeholder 136"/>
          <p:cNvSpPr>
            <a:spLocks noGrp="1"/>
          </p:cNvSpPr>
          <p:nvPr>
            <p:ph type="body" sz="quarter" idx="32"/>
          </p:nvPr>
        </p:nvSpPr>
        <p:spPr>
          <a:xfrm>
            <a:off x="7302675" y="6181251"/>
            <a:ext cx="879812"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57" name="Text Placeholder 136"/>
          <p:cNvSpPr>
            <a:spLocks noGrp="1"/>
          </p:cNvSpPr>
          <p:nvPr>
            <p:ph type="body" sz="quarter" idx="33"/>
          </p:nvPr>
        </p:nvSpPr>
        <p:spPr>
          <a:xfrm>
            <a:off x="5307250" y="6156112"/>
            <a:ext cx="988642"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58" name="Text Placeholder 136"/>
          <p:cNvSpPr>
            <a:spLocks noGrp="1"/>
          </p:cNvSpPr>
          <p:nvPr>
            <p:ph type="body" sz="quarter" idx="34"/>
          </p:nvPr>
        </p:nvSpPr>
        <p:spPr>
          <a:xfrm>
            <a:off x="3087261" y="6171517"/>
            <a:ext cx="1505159"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60" name="TextBox 59"/>
          <p:cNvSpPr txBox="1"/>
          <p:nvPr userDrawn="1"/>
        </p:nvSpPr>
        <p:spPr>
          <a:xfrm>
            <a:off x="3197994" y="5916409"/>
            <a:ext cx="1487548"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Products and Services</a:t>
            </a:r>
          </a:p>
        </p:txBody>
      </p:sp>
      <p:sp>
        <p:nvSpPr>
          <p:cNvPr id="61" name="TextBox 60"/>
          <p:cNvSpPr txBox="1"/>
          <p:nvPr userDrawn="1"/>
        </p:nvSpPr>
        <p:spPr>
          <a:xfrm>
            <a:off x="5294550" y="5912045"/>
            <a:ext cx="1247049" cy="155299"/>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Organization Size</a:t>
            </a:r>
          </a:p>
        </p:txBody>
      </p:sp>
      <p:sp>
        <p:nvSpPr>
          <p:cNvPr id="62" name="TextBox 61"/>
          <p:cNvSpPr txBox="1"/>
          <p:nvPr userDrawn="1"/>
        </p:nvSpPr>
        <p:spPr>
          <a:xfrm>
            <a:off x="7464535" y="5915827"/>
            <a:ext cx="988642"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Industry</a:t>
            </a:r>
          </a:p>
        </p:txBody>
      </p:sp>
      <p:sp>
        <p:nvSpPr>
          <p:cNvPr id="63" name="TextBox 62"/>
          <p:cNvSpPr txBox="1"/>
          <p:nvPr userDrawn="1"/>
        </p:nvSpPr>
        <p:spPr>
          <a:xfrm>
            <a:off x="8994069" y="5930900"/>
            <a:ext cx="988642"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Country</a:t>
            </a:r>
          </a:p>
        </p:txBody>
      </p:sp>
    </p:spTree>
    <p:extLst>
      <p:ext uri="{BB962C8B-B14F-4D97-AF65-F5344CB8AC3E}">
        <p14:creationId xmlns:p14="http://schemas.microsoft.com/office/powerpoint/2010/main" val="2376924383"/>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userDrawn="1">
  <p:cSld name="2_Title &amp; 2-color Non-bulleted tex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C785812-DBB3-49A5-B9A5-226A70E5849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37262243"/>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cSld name="Title Only - gray, lef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000" spc="0">
                <a:solidFill>
                  <a:schemeClr val="tx1"/>
                </a:solidFill>
              </a:defRPr>
            </a:lvl1pPr>
          </a:lstStyle>
          <a:p>
            <a:r>
              <a:rPr lang="en-US"/>
              <a:t>Click to edit Master title style</a:t>
            </a:r>
          </a:p>
        </p:txBody>
      </p:sp>
    </p:spTree>
    <p:extLst>
      <p:ext uri="{BB962C8B-B14F-4D97-AF65-F5344CB8AC3E}">
        <p14:creationId xmlns:p14="http://schemas.microsoft.com/office/powerpoint/2010/main" val="1254494721"/>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userDrawn="1">
  <p:cSld name="1_Title_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6700" y="289513"/>
            <a:ext cx="11658380" cy="738792"/>
          </a:xfrm>
          <a:noFill/>
        </p:spPr>
        <p:txBody>
          <a:bodyPr/>
          <a:lstStyle>
            <a:lvl1pPr>
              <a:defRPr sz="4801">
                <a:gradFill>
                  <a:gsLst>
                    <a:gs pos="1250">
                      <a:srgbClr val="FFFFFF"/>
                    </a:gs>
                    <a:gs pos="100000">
                      <a:srgbClr val="FFFFFF"/>
                    </a:gs>
                  </a:gsLst>
                  <a:lin ang="5400000" scaled="0"/>
                </a:gradFill>
              </a:defRPr>
            </a:lvl1pPr>
          </a:lstStyle>
          <a:p>
            <a:r>
              <a:rPr lang="en-US"/>
              <a:t>Click to edit Master title style</a:t>
            </a:r>
          </a:p>
        </p:txBody>
      </p:sp>
    </p:spTree>
    <p:extLst>
      <p:ext uri="{BB962C8B-B14F-4D97-AF65-F5344CB8AC3E}">
        <p14:creationId xmlns:p14="http://schemas.microsoft.com/office/powerpoint/2010/main" val="366864402"/>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userDrawn="1">
  <p:cSld name="Custom Layout_Blue">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A0CF0-5E42-49DD-8517-3C385C02061C}"/>
              </a:ext>
            </a:extLst>
          </p:cNvPr>
          <p:cNvSpPr>
            <a:spLocks noGrp="1"/>
          </p:cNvSpPr>
          <p:nvPr>
            <p:ph type="title"/>
          </p:nvPr>
        </p:nvSpPr>
        <p:spPr>
          <a:xfrm>
            <a:off x="588263" y="457200"/>
            <a:ext cx="11018520" cy="738792"/>
          </a:xfrm>
        </p:spPr>
        <p:txBody>
          <a:bodyPr/>
          <a:lstStyle>
            <a:lvl1pPr>
              <a:defRPr sz="4801">
                <a:gradFill>
                  <a:gsLst>
                    <a:gs pos="2632">
                      <a:schemeClr val="tx1"/>
                    </a:gs>
                    <a:gs pos="13158">
                      <a:schemeClr val="tx1"/>
                    </a:gs>
                  </a:gsLst>
                  <a:lin ang="5400000" scaled="1"/>
                </a:gradFill>
              </a:defRPr>
            </a:lvl1pPr>
          </a:lstStyle>
          <a:p>
            <a:r>
              <a:rPr lang="en-US"/>
              <a:t>Click to edit Master title style</a:t>
            </a:r>
          </a:p>
        </p:txBody>
      </p:sp>
    </p:spTree>
    <p:extLst>
      <p:ext uri="{BB962C8B-B14F-4D97-AF65-F5344CB8AC3E}">
        <p14:creationId xmlns:p14="http://schemas.microsoft.com/office/powerpoint/2010/main" val="153454811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11066172"/>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1410241"/>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69460779"/>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53514288"/>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2499577"/>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193130007"/>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42114765"/>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124430415"/>
      </p:ext>
    </p:extLst>
  </p:cSld>
  <p:clrMapOvr>
    <a:masterClrMapping/>
  </p:clrMapOvr>
  <p:transition>
    <p:fade/>
  </p:transition>
  <p:extLst mod="1">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542011253"/>
      </p:ext>
    </p:extLst>
  </p:cSld>
  <p:clrMapOvr>
    <a:masterClrMapping/>
  </p:clrMapOvr>
  <p:transition>
    <p:fade/>
  </p:transition>
  <p:extLst mod="1">
    <p:ext uri="{DCECCB84-F9BA-43D5-87BE-67443E8EF086}">
      <p15:sldGuideLst xmlns:p15="http://schemas.microsoft.com/office/powerpoint/2012/main">
        <p15:guide id="2" pos="3359">
          <p15:clr>
            <a:srgbClr val="FBAE40"/>
          </p15:clr>
        </p15:guide>
        <p15:guide id="5" orient="horz" pos="216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904923422"/>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1431994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4305349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26848093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20162891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7081155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1164345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1656964"/>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63994261"/>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4633240"/>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96614112"/>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3878020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523446558"/>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4_Insert Photo">
    <p:spTree>
      <p:nvGrpSpPr>
        <p:cNvPr id="1" name=""/>
        <p:cNvGrpSpPr/>
        <p:nvPr/>
      </p:nvGrpSpPr>
      <p:grpSpPr>
        <a:xfrm>
          <a:off x="0" y="0"/>
          <a:ext cx="0" cy="0"/>
          <a:chOff x="0" y="0"/>
          <a:chExt cx="0" cy="0"/>
        </a:xfrm>
      </p:grpSpPr>
      <p:pic>
        <p:nvPicPr>
          <p:cNvPr id="44" name="Picture Placeholder 7"/>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5918075" y="-4979"/>
            <a:ext cx="6273925" cy="5684621"/>
          </a:xfrm>
          <a:prstGeom prst="rect">
            <a:avLst/>
          </a:prstGeom>
        </p:spPr>
      </p:pic>
      <p:sp>
        <p:nvSpPr>
          <p:cNvPr id="20" name="Picture Placeholder 144"/>
          <p:cNvSpPr>
            <a:spLocks noGrp="1"/>
          </p:cNvSpPr>
          <p:nvPr>
            <p:ph type="pic" sz="quarter" idx="20" hasCustomPrompt="1"/>
          </p:nvPr>
        </p:nvSpPr>
        <p:spPr>
          <a:xfrm>
            <a:off x="5918075" y="0"/>
            <a:ext cx="6273925" cy="5684621"/>
          </a:xfrm>
          <a:prstGeom prst="rect">
            <a:avLst/>
          </a:prstGeom>
        </p:spPr>
        <p:txBody>
          <a:bodyPr anchor="ctr" anchorCtr="0">
            <a:noAutofit/>
          </a:bodyPr>
          <a:lstStyle>
            <a:lvl1pPr marL="0" indent="0" algn="ctr">
              <a:buNone/>
              <a:defRPr baseline="0">
                <a:solidFill>
                  <a:schemeClr val="bg1"/>
                </a:solidFill>
              </a:defRPr>
            </a:lvl1pPr>
          </a:lstStyle>
          <a:p>
            <a:r>
              <a:rPr lang="en-US"/>
              <a:t>Drag picture here</a:t>
            </a:r>
          </a:p>
        </p:txBody>
      </p:sp>
      <p:sp>
        <p:nvSpPr>
          <p:cNvPr id="21" name="Title 1"/>
          <p:cNvSpPr>
            <a:spLocks noGrp="1"/>
          </p:cNvSpPr>
          <p:nvPr>
            <p:ph type="ctrTitle"/>
          </p:nvPr>
        </p:nvSpPr>
        <p:spPr>
          <a:xfrm>
            <a:off x="613786" y="851200"/>
            <a:ext cx="4699724" cy="1043599"/>
          </a:xfrm>
          <a:prstGeom prst="rect">
            <a:avLst/>
          </a:prstGeom>
        </p:spPr>
        <p:txBody>
          <a:bodyPr lIns="0" tIns="0" rIns="0" bIns="0" anchor="t" anchorCtr="0">
            <a:noAutofit/>
          </a:bodyPr>
          <a:lstStyle>
            <a:lvl1pPr algn="l">
              <a:defRPr sz="3200" b="1">
                <a:solidFill>
                  <a:schemeClr val="tx1">
                    <a:lumMod val="50000"/>
                    <a:lumOff val="50000"/>
                  </a:schemeClr>
                </a:solidFill>
                <a:latin typeface="+mj-lt"/>
              </a:defRPr>
            </a:lvl1pPr>
          </a:lstStyle>
          <a:p>
            <a:r>
              <a:rPr lang="en-US"/>
              <a:t>Click to edit Master title style</a:t>
            </a:r>
          </a:p>
        </p:txBody>
      </p:sp>
      <p:sp>
        <p:nvSpPr>
          <p:cNvPr id="22" name="Text Placeholder 132"/>
          <p:cNvSpPr>
            <a:spLocks noGrp="1"/>
          </p:cNvSpPr>
          <p:nvPr>
            <p:ph type="body" sz="quarter" idx="11"/>
          </p:nvPr>
        </p:nvSpPr>
        <p:spPr>
          <a:xfrm>
            <a:off x="622300" y="1930399"/>
            <a:ext cx="4724400" cy="3382923"/>
          </a:xfrm>
          <a:prstGeom prst="rect">
            <a:avLst/>
          </a:prstGeom>
        </p:spPr>
        <p:txBody>
          <a:bodyPr lIns="0" tIns="0" rIns="0" bIns="0">
            <a:noAutofit/>
          </a:bodyPr>
          <a:lstStyle>
            <a:lvl1pPr marL="0" indent="0">
              <a:lnSpc>
                <a:spcPts val="1800"/>
              </a:lnSpc>
              <a:buNone/>
              <a:defRPr sz="1200">
                <a:solidFill>
                  <a:schemeClr val="bg2">
                    <a:lumMod val="25000"/>
                  </a:schemeClr>
                </a:solidFill>
              </a:defRPr>
            </a:lvl1pPr>
          </a:lstStyle>
          <a:p>
            <a:pPr lvl="0"/>
            <a:r>
              <a:rPr lang="en-US"/>
              <a:t>Click to edit Master text styles</a:t>
            </a:r>
          </a:p>
        </p:txBody>
      </p:sp>
      <p:cxnSp>
        <p:nvCxnSpPr>
          <p:cNvPr id="31" name="Straight Connector 30"/>
          <p:cNvCxnSpPr/>
          <p:nvPr userDrawn="1"/>
        </p:nvCxnSpPr>
        <p:spPr>
          <a:xfrm>
            <a:off x="13962495" y="10026650"/>
            <a:ext cx="0" cy="6350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4" name="Rectangle 23"/>
          <p:cNvSpPr/>
          <p:nvPr userDrawn="1"/>
        </p:nvSpPr>
        <p:spPr>
          <a:xfrm>
            <a:off x="0" y="5689600"/>
            <a:ext cx="12192000" cy="11684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 Placeholder 136"/>
          <p:cNvSpPr>
            <a:spLocks noGrp="1"/>
          </p:cNvSpPr>
          <p:nvPr>
            <p:ph type="body" sz="quarter" idx="35"/>
          </p:nvPr>
        </p:nvSpPr>
        <p:spPr>
          <a:xfrm>
            <a:off x="10933315" y="6301905"/>
            <a:ext cx="840508" cy="382948"/>
          </a:xfrm>
          <a:prstGeom prst="rect">
            <a:avLst/>
          </a:prstGeom>
        </p:spPr>
        <p:txBody>
          <a:bodyPr lIns="0" tIns="0" rIns="0" bIns="0">
            <a:noAutofit/>
          </a:bodyPr>
          <a:lstStyle>
            <a:lvl1pPr marL="0" marR="0" indent="0" algn="ctr" defTabSz="914400" rtl="0" eaLnBrk="1" fontAlgn="auto" latinLnBrk="0" hangingPunct="1">
              <a:lnSpc>
                <a:spcPct val="90000"/>
              </a:lnSpc>
              <a:spcBef>
                <a:spcPts val="0"/>
              </a:spcBef>
              <a:spcAft>
                <a:spcPts val="0"/>
              </a:spcAft>
              <a:buClrTx/>
              <a:buSzTx/>
              <a:buFont typeface="Arial" panose="020B0604020202020204" pitchFamily="34" charset="0"/>
              <a:buNone/>
              <a:tabLst/>
              <a:defRPr sz="8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cxnSp>
        <p:nvCxnSpPr>
          <p:cNvPr id="27" name="Straight Connector 26"/>
          <p:cNvCxnSpPr/>
          <p:nvPr userDrawn="1"/>
        </p:nvCxnSpPr>
        <p:spPr>
          <a:xfrm>
            <a:off x="10523604" y="5930900"/>
            <a:ext cx="0" cy="6350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8" name="Picture Placeholder 144"/>
          <p:cNvSpPr>
            <a:spLocks noGrp="1"/>
          </p:cNvSpPr>
          <p:nvPr>
            <p:ph type="pic" sz="quarter" idx="36" hasCustomPrompt="1"/>
          </p:nvPr>
        </p:nvSpPr>
        <p:spPr>
          <a:xfrm>
            <a:off x="202498" y="5884716"/>
            <a:ext cx="2064635" cy="834378"/>
          </a:xfrm>
          <a:prstGeom prst="rect">
            <a:avLst/>
          </a:prstGeom>
        </p:spPr>
        <p:txBody>
          <a:bodyPr anchor="ctr" anchorCtr="0">
            <a:noAutofit/>
          </a:bodyPr>
          <a:lstStyle>
            <a:lvl1pPr marL="0" indent="0" algn="ctr">
              <a:buNone/>
              <a:defRPr sz="1600">
                <a:solidFill>
                  <a:srgbClr val="7030A0"/>
                </a:solidFill>
              </a:defRPr>
            </a:lvl1pPr>
          </a:lstStyle>
          <a:p>
            <a:r>
              <a:rPr lang="en-US"/>
              <a:t>Drag logo here</a:t>
            </a:r>
          </a:p>
        </p:txBody>
      </p:sp>
      <p:sp>
        <p:nvSpPr>
          <p:cNvPr id="55" name="Text Placeholder 136"/>
          <p:cNvSpPr>
            <a:spLocks noGrp="1"/>
          </p:cNvSpPr>
          <p:nvPr>
            <p:ph type="body" sz="quarter" idx="31"/>
          </p:nvPr>
        </p:nvSpPr>
        <p:spPr>
          <a:xfrm>
            <a:off x="8892839" y="6156112"/>
            <a:ext cx="805425"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56" name="Text Placeholder 136"/>
          <p:cNvSpPr>
            <a:spLocks noGrp="1"/>
          </p:cNvSpPr>
          <p:nvPr>
            <p:ph type="body" sz="quarter" idx="32"/>
          </p:nvPr>
        </p:nvSpPr>
        <p:spPr>
          <a:xfrm>
            <a:off x="7302675" y="6181251"/>
            <a:ext cx="879812"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57" name="Text Placeholder 136"/>
          <p:cNvSpPr>
            <a:spLocks noGrp="1"/>
          </p:cNvSpPr>
          <p:nvPr>
            <p:ph type="body" sz="quarter" idx="33"/>
          </p:nvPr>
        </p:nvSpPr>
        <p:spPr>
          <a:xfrm>
            <a:off x="5307250" y="6156112"/>
            <a:ext cx="988642"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58" name="Text Placeholder 136"/>
          <p:cNvSpPr>
            <a:spLocks noGrp="1"/>
          </p:cNvSpPr>
          <p:nvPr>
            <p:ph type="body" sz="quarter" idx="34"/>
          </p:nvPr>
        </p:nvSpPr>
        <p:spPr>
          <a:xfrm>
            <a:off x="3087261" y="6171517"/>
            <a:ext cx="1505159"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60" name="TextBox 59"/>
          <p:cNvSpPr txBox="1"/>
          <p:nvPr userDrawn="1"/>
        </p:nvSpPr>
        <p:spPr>
          <a:xfrm>
            <a:off x="3197994" y="5916409"/>
            <a:ext cx="1487548"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Products and Services</a:t>
            </a:r>
          </a:p>
        </p:txBody>
      </p:sp>
      <p:sp>
        <p:nvSpPr>
          <p:cNvPr id="61" name="TextBox 60"/>
          <p:cNvSpPr txBox="1"/>
          <p:nvPr userDrawn="1"/>
        </p:nvSpPr>
        <p:spPr>
          <a:xfrm>
            <a:off x="5294550" y="5912045"/>
            <a:ext cx="1247049" cy="155299"/>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Organization Size</a:t>
            </a:r>
          </a:p>
        </p:txBody>
      </p:sp>
      <p:sp>
        <p:nvSpPr>
          <p:cNvPr id="62" name="TextBox 61"/>
          <p:cNvSpPr txBox="1"/>
          <p:nvPr userDrawn="1"/>
        </p:nvSpPr>
        <p:spPr>
          <a:xfrm>
            <a:off x="7464535" y="5915827"/>
            <a:ext cx="988642"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Industry</a:t>
            </a:r>
          </a:p>
        </p:txBody>
      </p:sp>
      <p:sp>
        <p:nvSpPr>
          <p:cNvPr id="63" name="TextBox 62"/>
          <p:cNvSpPr txBox="1"/>
          <p:nvPr userDrawn="1"/>
        </p:nvSpPr>
        <p:spPr>
          <a:xfrm>
            <a:off x="8994069" y="5930900"/>
            <a:ext cx="988642"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Country</a:t>
            </a:r>
          </a:p>
        </p:txBody>
      </p:sp>
    </p:spTree>
    <p:extLst>
      <p:ext uri="{BB962C8B-B14F-4D97-AF65-F5344CB8AC3E}">
        <p14:creationId xmlns:p14="http://schemas.microsoft.com/office/powerpoint/2010/main" val="176953219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2_Title &amp; 2-color Non-bulleted tex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C785812-DBB3-49A5-B9A5-226A70E5849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30615850"/>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cSld name="Title Only - gray, lef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000" spc="0">
                <a:solidFill>
                  <a:schemeClr val="tx1"/>
                </a:solidFill>
              </a:defRPr>
            </a:lvl1pPr>
          </a:lstStyle>
          <a:p>
            <a:r>
              <a:rPr lang="en-US"/>
              <a:t>Click to edit Master title style</a:t>
            </a:r>
          </a:p>
        </p:txBody>
      </p:sp>
    </p:spTree>
    <p:extLst>
      <p:ext uri="{BB962C8B-B14F-4D97-AF65-F5344CB8AC3E}">
        <p14:creationId xmlns:p14="http://schemas.microsoft.com/office/powerpoint/2010/main" val="1962644374"/>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2"/>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2" y="585790"/>
            <a:ext cx="1366245" cy="292608"/>
          </a:xfrm>
          <a:prstGeom prst="rect">
            <a:avLst/>
          </a:prstGeom>
        </p:spPr>
      </p:pic>
    </p:spTree>
    <p:extLst>
      <p:ext uri="{BB962C8B-B14F-4D97-AF65-F5344CB8AC3E}">
        <p14:creationId xmlns:p14="http://schemas.microsoft.com/office/powerpoint/2010/main" val="11622083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bg2"/>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FF37773-C313-4D0B-8418-41BA59B31DF6}"/>
              </a:ext>
            </a:extLst>
          </p:cNvPr>
          <p:cNvPicPr>
            <a:picLocks noChangeAspect="1"/>
          </p:cNvPicPr>
          <p:nvPr userDrawn="1"/>
        </p:nvPicPr>
        <p:blipFill>
          <a:blip r:embed="rId2"/>
          <a:stretch>
            <a:fillRect/>
          </a:stretch>
        </p:blipFill>
        <p:spPr>
          <a:xfrm>
            <a:off x="291579" y="585788"/>
            <a:ext cx="11900423" cy="5980694"/>
          </a:xfrm>
          <a:prstGeom prst="rect">
            <a:avLst/>
          </a:prstGeom>
        </p:spPr>
      </p:pic>
    </p:spTree>
    <p:extLst>
      <p:ext uri="{BB962C8B-B14F-4D97-AF65-F5344CB8AC3E}">
        <p14:creationId xmlns:p14="http://schemas.microsoft.com/office/powerpoint/2010/main" val="690488173"/>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Custom Layout">
    <p:bg>
      <p:bgPr>
        <a:solidFill>
          <a:schemeClr val="bg2"/>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88C8DA4-1AAF-484E-965D-9B04B83694CC}"/>
              </a:ext>
            </a:extLst>
          </p:cNvPr>
          <p:cNvPicPr>
            <a:picLocks noChangeAspect="1"/>
          </p:cNvPicPr>
          <p:nvPr userDrawn="1"/>
        </p:nvPicPr>
        <p:blipFill>
          <a:blip r:embed="rId2"/>
          <a:stretch>
            <a:fillRect/>
          </a:stretch>
        </p:blipFill>
        <p:spPr>
          <a:xfrm>
            <a:off x="585217" y="0"/>
            <a:ext cx="11606785" cy="6858000"/>
          </a:xfrm>
          <a:prstGeom prst="rect">
            <a:avLst/>
          </a:prstGeom>
        </p:spPr>
      </p:pic>
    </p:spTree>
    <p:extLst>
      <p:ext uri="{BB962C8B-B14F-4D97-AF65-F5344CB8AC3E}">
        <p14:creationId xmlns:p14="http://schemas.microsoft.com/office/powerpoint/2010/main" val="3476660645"/>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41806778"/>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12" indent="0">
              <a:buNone/>
              <a:defRPr/>
            </a:lvl2pPr>
            <a:lvl3pPr marL="457025" indent="0">
              <a:buNone/>
              <a:defRPr/>
            </a:lvl3pPr>
            <a:lvl4pPr marL="685537" indent="0">
              <a:buNone/>
              <a:defRPr/>
            </a:lvl4pPr>
            <a:lvl5pPr marL="91404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22401862"/>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17853530"/>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2"/>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490" indent="0">
              <a:buFont typeface="Wingdings" panose="05000000000000000000" pitchFamily="2" charset="2"/>
              <a:buNone/>
              <a:defRPr sz="2000" b="0"/>
            </a:lvl2pPr>
            <a:lvl3pPr marL="450677" indent="0">
              <a:buFont typeface="Wingdings" panose="05000000000000000000" pitchFamily="2" charset="2"/>
              <a:buNone/>
              <a:tabLst/>
              <a:defRPr sz="1600" b="0"/>
            </a:lvl3pPr>
            <a:lvl4pPr marL="652212" indent="0">
              <a:buFont typeface="Wingdings" panose="05000000000000000000" pitchFamily="2" charset="2"/>
              <a:buNone/>
              <a:defRPr sz="1400" b="0"/>
            </a:lvl4pPr>
            <a:lvl5pPr marL="853747"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3" y="1435100"/>
            <a:ext cx="5212080" cy="1649682"/>
          </a:xfrm>
        </p:spPr>
        <p:txBody>
          <a:bodyPr wrap="square">
            <a:spAutoFit/>
          </a:bodyPr>
          <a:lstStyle>
            <a:lvl1pPr marL="0" indent="0">
              <a:spcBef>
                <a:spcPts val="1222"/>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490" indent="0">
              <a:buFont typeface="Wingdings" panose="05000000000000000000" pitchFamily="2" charset="2"/>
              <a:buNone/>
              <a:defRPr sz="2000" b="0"/>
            </a:lvl2pPr>
            <a:lvl3pPr marL="450677" indent="0">
              <a:buFont typeface="Wingdings" panose="05000000000000000000" pitchFamily="2" charset="2"/>
              <a:buNone/>
              <a:tabLst/>
              <a:defRPr sz="1600" b="0"/>
            </a:lvl3pPr>
            <a:lvl4pPr marL="652212" indent="0">
              <a:buFont typeface="Wingdings" panose="05000000000000000000" pitchFamily="2" charset="2"/>
              <a:buNone/>
              <a:defRPr sz="1400" b="0"/>
            </a:lvl4pPr>
            <a:lvl5pPr marL="853747"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2517765"/>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685" indent="-231685">
              <a:spcBef>
                <a:spcPts val="1222"/>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874" indent="-171384">
              <a:buFont typeface="Wingdings" panose="05000000000000000000" pitchFamily="2" charset="2"/>
              <a:buChar char=""/>
              <a:defRPr sz="2000" b="0"/>
            </a:lvl2pPr>
            <a:lvl3pPr marL="639517" indent="-188840">
              <a:buFont typeface="Wingdings" panose="05000000000000000000" pitchFamily="2" charset="2"/>
              <a:buChar char=""/>
              <a:tabLst/>
              <a:defRPr sz="1600" b="0"/>
            </a:lvl3pPr>
            <a:lvl4pPr marL="828356" indent="-176146">
              <a:buFont typeface="Wingdings" panose="05000000000000000000" pitchFamily="2" charset="2"/>
              <a:buChar char=""/>
              <a:defRPr sz="1400" b="0"/>
            </a:lvl4pPr>
            <a:lvl5pPr marL="1023544" indent="-169798">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685" indent="-231685">
              <a:spcBef>
                <a:spcPts val="1222"/>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874" indent="-171384">
              <a:buFont typeface="Wingdings" panose="05000000000000000000" pitchFamily="2" charset="2"/>
              <a:buChar char=""/>
              <a:defRPr sz="2000" b="0"/>
            </a:lvl2pPr>
            <a:lvl3pPr marL="639517" indent="-188840">
              <a:buFont typeface="Wingdings" panose="05000000000000000000" pitchFamily="2" charset="2"/>
              <a:buChar char=""/>
              <a:tabLst/>
              <a:defRPr sz="1600" b="0"/>
            </a:lvl3pPr>
            <a:lvl4pPr marL="828356" indent="-176146">
              <a:buFont typeface="Wingdings" panose="05000000000000000000" pitchFamily="2" charset="2"/>
              <a:buChar char=""/>
              <a:defRPr sz="1400" b="0"/>
            </a:lvl4pPr>
            <a:lvl5pPr marL="1023544" indent="-169798">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8585527"/>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24325079"/>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Tree>
    <p:extLst>
      <p:ext uri="{BB962C8B-B14F-4D97-AF65-F5344CB8AC3E}">
        <p14:creationId xmlns:p14="http://schemas.microsoft.com/office/powerpoint/2010/main" val="1673510487"/>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34575542"/>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705265232"/>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2" y="2025652"/>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2000">
                <a:latin typeface="+mn-lt"/>
              </a:defRPr>
            </a:lvl1pPr>
            <a:lvl2pPr marL="228512" indent="0">
              <a:buNone/>
              <a:defRPr/>
            </a:lvl2pPr>
            <a:lvl3pPr marL="457025" indent="0">
              <a:buNone/>
              <a:defRPr/>
            </a:lvl3pPr>
            <a:lvl4pPr marL="661734" indent="0">
              <a:buNone/>
              <a:defRPr/>
            </a:lvl4pPr>
            <a:lvl5pPr marL="855334"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2"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516321574"/>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7"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2"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549635663"/>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tx2">
            <a:lumMod val="10000"/>
            <a:lumOff val="9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solidFill>
                  <a:schemeClr val="tx2"/>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chemeClr val="tx2"/>
                </a:solidFill>
                <a:latin typeface="+mn-lt"/>
              </a:defRPr>
            </a:lvl1pPr>
          </a:lstStyle>
          <a:p>
            <a:pPr lvl="0"/>
            <a:r>
              <a:rPr lang="en-US" dirty="0"/>
              <a:t>Description</a:t>
            </a:r>
          </a:p>
        </p:txBody>
      </p:sp>
    </p:spTree>
    <p:extLst>
      <p:ext uri="{BB962C8B-B14F-4D97-AF65-F5344CB8AC3E}">
        <p14:creationId xmlns:p14="http://schemas.microsoft.com/office/powerpoint/2010/main" val="2374600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2"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473609274"/>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8" y="3035808"/>
            <a:ext cx="9141397" cy="498598"/>
          </a:xfrm>
          <a:noFill/>
        </p:spPr>
        <p:txBody>
          <a:bodyPr wrap="square" lIns="0" tIns="0" rIns="0" bIns="0" anchor="t" anchorCtr="0">
            <a:spAutoFit/>
          </a:bodyPr>
          <a:lstStyle>
            <a:lvl1pPr algn="l" defTabSz="932384"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7312676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ection Title ligh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54097" cy="498598"/>
          </a:xfrm>
          <a:noFill/>
        </p:spPr>
        <p:txBody>
          <a:bodyPr wrap="square" lIns="0" tIns="0" rIns="0" bIns="0" anchor="t" anchorCtr="0">
            <a:spAutoFit/>
          </a:bodyPr>
          <a:lstStyle>
            <a:lvl1pPr algn="l" defTabSz="932384"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pic>
        <p:nvPicPr>
          <p:cNvPr id="5" name="Picture 4">
            <a:extLst>
              <a:ext uri="{FF2B5EF4-FFF2-40B4-BE49-F238E27FC236}">
                <a16:creationId xmlns:a16="http://schemas.microsoft.com/office/drawing/2014/main" id="{C8001E3F-49F4-4C1C-8E4C-1EF3D4651C9E}"/>
              </a:ext>
            </a:extLst>
          </p:cNvPr>
          <p:cNvPicPr>
            <a:picLocks noChangeAspect="1"/>
          </p:cNvPicPr>
          <p:nvPr userDrawn="1"/>
        </p:nvPicPr>
        <p:blipFill>
          <a:blip r:embed="rId2"/>
          <a:stretch>
            <a:fillRect/>
          </a:stretch>
        </p:blipFill>
        <p:spPr>
          <a:xfrm>
            <a:off x="600427" y="-12699"/>
            <a:ext cx="11634317" cy="6913586"/>
          </a:xfrm>
          <a:prstGeom prst="rect">
            <a:avLst/>
          </a:prstGeom>
        </p:spPr>
      </p:pic>
    </p:spTree>
    <p:extLst>
      <p:ext uri="{BB962C8B-B14F-4D97-AF65-F5344CB8AC3E}">
        <p14:creationId xmlns:p14="http://schemas.microsoft.com/office/powerpoint/2010/main" val="7005503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3150588913"/>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12215511"/>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90"/>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19"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382"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251"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59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94654431"/>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1932"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2" y="585790"/>
            <a:ext cx="1366245" cy="292608"/>
          </a:xfrm>
          <a:prstGeom prst="rect">
            <a:avLst/>
          </a:prstGeom>
        </p:spPr>
      </p:pic>
    </p:spTree>
    <p:extLst>
      <p:ext uri="{BB962C8B-B14F-4D97-AF65-F5344CB8AC3E}">
        <p14:creationId xmlns:p14="http://schemas.microsoft.com/office/powerpoint/2010/main" val="22811044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3" y="6269040"/>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534876850"/>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3414033674"/>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65019713"/>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Blank">
    <p:bg>
      <p:bgPr>
        <a:solidFill>
          <a:schemeClr val="accent4">
            <a:lumMod val="40000"/>
            <a:lumOff val="60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69192108"/>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23154678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bg2"/>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FF37773-C313-4D0B-8418-41BA59B31DF6}"/>
              </a:ext>
            </a:extLst>
          </p:cNvPr>
          <p:cNvPicPr>
            <a:picLocks noChangeAspect="1"/>
          </p:cNvPicPr>
          <p:nvPr userDrawn="1"/>
        </p:nvPicPr>
        <p:blipFill>
          <a:blip r:embed="rId2"/>
          <a:stretch>
            <a:fillRect/>
          </a:stretch>
        </p:blipFill>
        <p:spPr>
          <a:xfrm>
            <a:off x="291578" y="585788"/>
            <a:ext cx="11900423" cy="5980694"/>
          </a:xfrm>
          <a:prstGeom prst="rect">
            <a:avLst/>
          </a:prstGeom>
        </p:spPr>
      </p:pic>
    </p:spTree>
    <p:extLst>
      <p:ext uri="{BB962C8B-B14F-4D97-AF65-F5344CB8AC3E}">
        <p14:creationId xmlns:p14="http://schemas.microsoft.com/office/powerpoint/2010/main" val="2242903012"/>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_Custom Layout">
    <p:bg>
      <p:bgPr>
        <a:solidFill>
          <a:schemeClr val="bg2"/>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88C8DA4-1AAF-484E-965D-9B04B83694CC}"/>
              </a:ext>
            </a:extLst>
          </p:cNvPr>
          <p:cNvPicPr>
            <a:picLocks noChangeAspect="1"/>
          </p:cNvPicPr>
          <p:nvPr userDrawn="1"/>
        </p:nvPicPr>
        <p:blipFill>
          <a:blip r:embed="rId2"/>
          <a:stretch>
            <a:fillRect/>
          </a:stretch>
        </p:blipFill>
        <p:spPr>
          <a:xfrm>
            <a:off x="585216" y="0"/>
            <a:ext cx="11606785" cy="6858000"/>
          </a:xfrm>
          <a:prstGeom prst="rect">
            <a:avLst/>
          </a:prstGeom>
        </p:spPr>
      </p:pic>
    </p:spTree>
    <p:extLst>
      <p:ext uri="{BB962C8B-B14F-4D97-AF65-F5344CB8AC3E}">
        <p14:creationId xmlns:p14="http://schemas.microsoft.com/office/powerpoint/2010/main" val="2262163660"/>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98426419"/>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77590912"/>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39474289"/>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30" indent="-231730">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2000" b="0"/>
            </a:lvl2pPr>
            <a:lvl3pPr marL="639640" indent="-188876">
              <a:buFont typeface="Wingdings" panose="05000000000000000000" pitchFamily="2" charset="2"/>
              <a:buChar char=""/>
              <a:tabLst/>
              <a:defRPr sz="1600" b="0"/>
            </a:lvl3pPr>
            <a:lvl4pPr marL="828516" indent="-176180">
              <a:buFont typeface="Wingdings" panose="05000000000000000000" pitchFamily="2" charset="2"/>
              <a:buChar char=""/>
              <a:defRPr sz="1400" b="0"/>
            </a:lvl4pPr>
            <a:lvl5pPr marL="1023741" indent="-169830">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30" indent="-231730">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2000" b="0"/>
            </a:lvl2pPr>
            <a:lvl3pPr marL="639640" indent="-188876">
              <a:buFont typeface="Wingdings" panose="05000000000000000000" pitchFamily="2" charset="2"/>
              <a:buChar char=""/>
              <a:tabLst/>
              <a:defRPr sz="1600" b="0"/>
            </a:lvl3pPr>
            <a:lvl4pPr marL="828516" indent="-176180">
              <a:buFont typeface="Wingdings" panose="05000000000000000000" pitchFamily="2" charset="2"/>
              <a:buChar char=""/>
              <a:defRPr sz="1400" b="0"/>
            </a:lvl4pPr>
            <a:lvl5pPr marL="1023741" indent="-169830">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20956299"/>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20313268"/>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Tree>
    <p:extLst>
      <p:ext uri="{BB962C8B-B14F-4D97-AF65-F5344CB8AC3E}">
        <p14:creationId xmlns:p14="http://schemas.microsoft.com/office/powerpoint/2010/main" val="2197656147"/>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59627277"/>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1_TitleSlide">
    <p:bg>
      <p:bgPr>
        <a:solidFill>
          <a:srgbClr val="201638"/>
        </a:solidFill>
        <a:effectLst/>
      </p:bgPr>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3041095"/>
            <a:ext cx="5943600" cy="492443"/>
          </a:xfrm>
        </p:spPr>
        <p:txBody>
          <a:bodyPr anchor="b" anchorCtr="0">
            <a:spAutoFit/>
          </a:bodyPr>
          <a:lstStyle>
            <a:lvl1pPr>
              <a:defRPr>
                <a:solidFill>
                  <a:schemeClr val="bg1"/>
                </a:solidFill>
              </a:defRPr>
            </a:lvl1pPr>
          </a:lstStyle>
          <a:p>
            <a:r>
              <a:rPr lang="en-US"/>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solidFill>
                  <a:schemeClr val="bg1"/>
                </a:solidFill>
                <a:latin typeface="+mn-lt"/>
                <a:cs typeface="Segoe UI" panose="020B0502040204020203" pitchFamily="34" charset="0"/>
              </a:defRPr>
            </a:lvl1pPr>
          </a:lstStyle>
          <a:p>
            <a:pPr lvl="0"/>
            <a:r>
              <a:rPr lang="en-US"/>
              <a:t>Speaker name or subtitle</a:t>
            </a:r>
          </a:p>
        </p:txBody>
      </p:sp>
      <p:grpSp>
        <p:nvGrpSpPr>
          <p:cNvPr id="9" name="Group 8">
            <a:extLst>
              <a:ext uri="{FF2B5EF4-FFF2-40B4-BE49-F238E27FC236}">
                <a16:creationId xmlns:a16="http://schemas.microsoft.com/office/drawing/2014/main" id="{4DCBAFEF-FDA0-4148-B6F8-D1D9029A0218}"/>
              </a:ext>
            </a:extLst>
          </p:cNvPr>
          <p:cNvGrpSpPr/>
          <p:nvPr userDrawn="1"/>
        </p:nvGrpSpPr>
        <p:grpSpPr bwMode="ltGray">
          <a:xfrm>
            <a:off x="6256117" y="-21839"/>
            <a:ext cx="5932086" cy="6890047"/>
            <a:chOff x="6256117" y="-21839"/>
            <a:chExt cx="5932086" cy="6890047"/>
          </a:xfrm>
        </p:grpSpPr>
        <p:grpSp>
          <p:nvGrpSpPr>
            <p:cNvPr id="30" name="Group 29">
              <a:extLst>
                <a:ext uri="{FF2B5EF4-FFF2-40B4-BE49-F238E27FC236}">
                  <a16:creationId xmlns:a16="http://schemas.microsoft.com/office/drawing/2014/main" id="{89BE868E-A240-4959-BD66-6BC44EE5A4AF}"/>
                </a:ext>
              </a:extLst>
            </p:cNvPr>
            <p:cNvGrpSpPr/>
            <p:nvPr userDrawn="1"/>
          </p:nvGrpSpPr>
          <p:grpSpPr bwMode="ltGray">
            <a:xfrm>
              <a:off x="8507413" y="1457714"/>
              <a:ext cx="3680790" cy="5392441"/>
              <a:chOff x="8507413" y="1457714"/>
              <a:chExt cx="3680790" cy="5392441"/>
            </a:xfrm>
          </p:grpSpPr>
          <p:sp>
            <p:nvSpPr>
              <p:cNvPr id="38" name="Freeform: Shape 37">
                <a:extLst>
                  <a:ext uri="{FF2B5EF4-FFF2-40B4-BE49-F238E27FC236}">
                    <a16:creationId xmlns:a16="http://schemas.microsoft.com/office/drawing/2014/main" id="{1DDB4654-32A2-47CE-B324-C597C756E402}"/>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bg1"/>
                  </a:solidFill>
                </a:endParaRPr>
              </a:p>
            </p:txBody>
          </p:sp>
          <p:sp>
            <p:nvSpPr>
              <p:cNvPr id="39" name="Freeform: Shape 38">
                <a:extLst>
                  <a:ext uri="{FF2B5EF4-FFF2-40B4-BE49-F238E27FC236}">
                    <a16:creationId xmlns:a16="http://schemas.microsoft.com/office/drawing/2014/main" id="{218BE353-242E-4429-9D4C-1D50CEEC277C}"/>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bg1"/>
                  </a:solidFill>
                </a:endParaRPr>
              </a:p>
            </p:txBody>
          </p:sp>
          <p:sp>
            <p:nvSpPr>
              <p:cNvPr id="40" name="Freeform: Shape 39">
                <a:extLst>
                  <a:ext uri="{FF2B5EF4-FFF2-40B4-BE49-F238E27FC236}">
                    <a16:creationId xmlns:a16="http://schemas.microsoft.com/office/drawing/2014/main" id="{B2B25198-469F-44A8-946B-689A24DC3C72}"/>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bg1"/>
                  </a:solidFill>
                </a:endParaRPr>
              </a:p>
            </p:txBody>
          </p:sp>
          <p:sp>
            <p:nvSpPr>
              <p:cNvPr id="41" name="Freeform: Shape 40">
                <a:extLst>
                  <a:ext uri="{FF2B5EF4-FFF2-40B4-BE49-F238E27FC236}">
                    <a16:creationId xmlns:a16="http://schemas.microsoft.com/office/drawing/2014/main" id="{E5460766-0EE4-4C99-BD2E-1BAD7FD9C3AC}"/>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bg1"/>
                  </a:solidFill>
                </a:endParaRPr>
              </a:p>
            </p:txBody>
          </p:sp>
          <p:sp>
            <p:nvSpPr>
              <p:cNvPr id="42" name="Freeform: Shape 41">
                <a:extLst>
                  <a:ext uri="{FF2B5EF4-FFF2-40B4-BE49-F238E27FC236}">
                    <a16:creationId xmlns:a16="http://schemas.microsoft.com/office/drawing/2014/main" id="{EFBC909F-DC50-4DDC-91C9-2509E0F5633F}"/>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bg1"/>
                  </a:solidFill>
                </a:endParaRPr>
              </a:p>
            </p:txBody>
          </p:sp>
          <p:sp>
            <p:nvSpPr>
              <p:cNvPr id="43" name="Freeform: Shape 42">
                <a:extLst>
                  <a:ext uri="{FF2B5EF4-FFF2-40B4-BE49-F238E27FC236}">
                    <a16:creationId xmlns:a16="http://schemas.microsoft.com/office/drawing/2014/main" id="{E0DC1718-52A4-4705-AE14-45A352ACBC2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bg1"/>
                  </a:solidFill>
                </a:endParaRPr>
              </a:p>
            </p:txBody>
          </p:sp>
          <p:sp>
            <p:nvSpPr>
              <p:cNvPr id="44" name="Freeform: Shape 43">
                <a:extLst>
                  <a:ext uri="{FF2B5EF4-FFF2-40B4-BE49-F238E27FC236}">
                    <a16:creationId xmlns:a16="http://schemas.microsoft.com/office/drawing/2014/main" id="{D51C16AF-F6FA-4CD2-B0A5-3663CD02799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bg1"/>
                  </a:solidFill>
                </a:endParaRPr>
              </a:p>
            </p:txBody>
          </p:sp>
          <p:sp>
            <p:nvSpPr>
              <p:cNvPr id="45" name="Freeform: Shape 44">
                <a:extLst>
                  <a:ext uri="{FF2B5EF4-FFF2-40B4-BE49-F238E27FC236}">
                    <a16:creationId xmlns:a16="http://schemas.microsoft.com/office/drawing/2014/main" id="{3A105041-F999-49D6-BE4B-7630F1204F6C}"/>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bg1"/>
                  </a:solidFill>
                </a:endParaRPr>
              </a:p>
            </p:txBody>
          </p:sp>
          <p:sp>
            <p:nvSpPr>
              <p:cNvPr id="46" name="Freeform: Shape 45">
                <a:extLst>
                  <a:ext uri="{FF2B5EF4-FFF2-40B4-BE49-F238E27FC236}">
                    <a16:creationId xmlns:a16="http://schemas.microsoft.com/office/drawing/2014/main" id="{C190B08C-67D4-4DAD-8158-2B4D4A1318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bg1"/>
                  </a:solidFill>
                </a:endParaRPr>
              </a:p>
            </p:txBody>
          </p:sp>
          <p:sp>
            <p:nvSpPr>
              <p:cNvPr id="47" name="Freeform: Shape 46">
                <a:extLst>
                  <a:ext uri="{FF2B5EF4-FFF2-40B4-BE49-F238E27FC236}">
                    <a16:creationId xmlns:a16="http://schemas.microsoft.com/office/drawing/2014/main" id="{743F7B37-FD03-4D73-932B-77D49AB6A515}"/>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bg1"/>
                  </a:solidFill>
                </a:endParaRPr>
              </a:p>
            </p:txBody>
          </p:sp>
          <p:sp>
            <p:nvSpPr>
              <p:cNvPr id="48" name="Freeform: Shape 47">
                <a:extLst>
                  <a:ext uri="{FF2B5EF4-FFF2-40B4-BE49-F238E27FC236}">
                    <a16:creationId xmlns:a16="http://schemas.microsoft.com/office/drawing/2014/main" id="{8F01A60D-F904-4399-87EA-23E33C45969F}"/>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bg1"/>
                  </a:solidFill>
                </a:endParaRPr>
              </a:p>
            </p:txBody>
          </p:sp>
          <p:sp>
            <p:nvSpPr>
              <p:cNvPr id="49" name="Freeform: Shape 48">
                <a:extLst>
                  <a:ext uri="{FF2B5EF4-FFF2-40B4-BE49-F238E27FC236}">
                    <a16:creationId xmlns:a16="http://schemas.microsoft.com/office/drawing/2014/main" id="{D450C50C-26FC-42C5-BA39-AE97627B772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bg1"/>
                  </a:solidFill>
                </a:endParaRPr>
              </a:p>
            </p:txBody>
          </p:sp>
          <p:sp>
            <p:nvSpPr>
              <p:cNvPr id="50" name="Freeform: Shape 49">
                <a:extLst>
                  <a:ext uri="{FF2B5EF4-FFF2-40B4-BE49-F238E27FC236}">
                    <a16:creationId xmlns:a16="http://schemas.microsoft.com/office/drawing/2014/main" id="{B88924B0-E78A-4770-AF30-C78056E7AAAB}"/>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bg1"/>
                  </a:solidFill>
                </a:endParaRPr>
              </a:p>
            </p:txBody>
          </p:sp>
          <p:sp>
            <p:nvSpPr>
              <p:cNvPr id="51" name="Freeform: Shape 50">
                <a:extLst>
                  <a:ext uri="{FF2B5EF4-FFF2-40B4-BE49-F238E27FC236}">
                    <a16:creationId xmlns:a16="http://schemas.microsoft.com/office/drawing/2014/main" id="{D8AB0228-AC44-413D-A029-1BBF7B18CBCC}"/>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bg1"/>
                  </a:solidFill>
                </a:endParaRPr>
              </a:p>
            </p:txBody>
          </p:sp>
          <p:sp>
            <p:nvSpPr>
              <p:cNvPr id="52" name="Freeform: Shape 51">
                <a:extLst>
                  <a:ext uri="{FF2B5EF4-FFF2-40B4-BE49-F238E27FC236}">
                    <a16:creationId xmlns:a16="http://schemas.microsoft.com/office/drawing/2014/main" id="{89C067BE-7550-4D8F-9A42-B78AB594CD54}"/>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bg1"/>
                  </a:solidFill>
                </a:endParaRPr>
              </a:p>
            </p:txBody>
          </p:sp>
          <p:sp>
            <p:nvSpPr>
              <p:cNvPr id="53" name="Freeform: Shape 52">
                <a:extLst>
                  <a:ext uri="{FF2B5EF4-FFF2-40B4-BE49-F238E27FC236}">
                    <a16:creationId xmlns:a16="http://schemas.microsoft.com/office/drawing/2014/main" id="{54D97435-6932-4E2A-A217-DEA06FDA510A}"/>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bg1"/>
                  </a:solidFill>
                </a:endParaRPr>
              </a:p>
            </p:txBody>
          </p:sp>
          <p:cxnSp>
            <p:nvCxnSpPr>
              <p:cNvPr id="54" name="Straight Connector 53">
                <a:extLst>
                  <a:ext uri="{FF2B5EF4-FFF2-40B4-BE49-F238E27FC236}">
                    <a16:creationId xmlns:a16="http://schemas.microsoft.com/office/drawing/2014/main" id="{FF9C9FB6-79F2-41F1-872D-2184B91C8E00}"/>
                  </a:ext>
                </a:extLst>
              </p:cNvPr>
              <p:cNvCxnSpPr/>
              <p:nvPr/>
            </p:nvCxnSpPr>
            <p:spPr bwMode="ltGray">
              <a:xfrm>
                <a:off x="9981203" y="5098858"/>
                <a:ext cx="733213" cy="400531"/>
              </a:xfrm>
              <a:prstGeom prst="line">
                <a:avLst/>
              </a:prstGeom>
              <a:noFill/>
              <a:ln w="17463"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6" name="Group 5">
              <a:extLst>
                <a:ext uri="{FF2B5EF4-FFF2-40B4-BE49-F238E27FC236}">
                  <a16:creationId xmlns:a16="http://schemas.microsoft.com/office/drawing/2014/main" id="{4577AEC4-9502-4D2D-B373-2F1CB4EFF9B8}"/>
                </a:ext>
              </a:extLst>
            </p:cNvPr>
            <p:cNvGrpSpPr/>
            <p:nvPr userDrawn="1"/>
          </p:nvGrpSpPr>
          <p:grpSpPr bwMode="ltGray">
            <a:xfrm>
              <a:off x="7545167" y="-21839"/>
              <a:ext cx="1192433" cy="1098538"/>
              <a:chOff x="7545167" y="-9139"/>
              <a:chExt cx="1192433" cy="1098538"/>
            </a:xfrm>
          </p:grpSpPr>
          <p:sp>
            <p:nvSpPr>
              <p:cNvPr id="59" name="Freeform: Shape 58">
                <a:extLst>
                  <a:ext uri="{FF2B5EF4-FFF2-40B4-BE49-F238E27FC236}">
                    <a16:creationId xmlns:a16="http://schemas.microsoft.com/office/drawing/2014/main" id="{713EA48F-163A-410A-8C97-A08AA1B2EE50}"/>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solidFill>
                    <a:schemeClr val="bg1"/>
                  </a:solidFill>
                </a:endParaRPr>
              </a:p>
            </p:txBody>
          </p:sp>
          <p:sp>
            <p:nvSpPr>
              <p:cNvPr id="57" name="Freeform: Shape 56">
                <a:extLst>
                  <a:ext uri="{FF2B5EF4-FFF2-40B4-BE49-F238E27FC236}">
                    <a16:creationId xmlns:a16="http://schemas.microsoft.com/office/drawing/2014/main" id="{3E1E199B-B230-4884-9F60-9B781B11B8FF}"/>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solidFill>
                    <a:schemeClr val="bg1"/>
                  </a:solidFill>
                </a:endParaRPr>
              </a:p>
            </p:txBody>
          </p:sp>
          <p:sp>
            <p:nvSpPr>
              <p:cNvPr id="37" name="Freeform: Shape 36">
                <a:extLst>
                  <a:ext uri="{FF2B5EF4-FFF2-40B4-BE49-F238E27FC236}">
                    <a16:creationId xmlns:a16="http://schemas.microsoft.com/office/drawing/2014/main" id="{FB98E4A3-2599-4DEB-8ECC-F004500FBF6A}"/>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bg1"/>
                  </a:solidFill>
                </a:endParaRPr>
              </a:p>
            </p:txBody>
          </p:sp>
        </p:grpSp>
        <p:grpSp>
          <p:nvGrpSpPr>
            <p:cNvPr id="8" name="Group 7">
              <a:extLst>
                <a:ext uri="{FF2B5EF4-FFF2-40B4-BE49-F238E27FC236}">
                  <a16:creationId xmlns:a16="http://schemas.microsoft.com/office/drawing/2014/main" id="{D6B74F55-4583-4B26-A4E0-71C00B14AFF6}"/>
                </a:ext>
              </a:extLst>
            </p:cNvPr>
            <p:cNvGrpSpPr/>
            <p:nvPr userDrawn="1"/>
          </p:nvGrpSpPr>
          <p:grpSpPr bwMode="ltGray">
            <a:xfrm>
              <a:off x="6256117" y="5896894"/>
              <a:ext cx="1057910" cy="971314"/>
              <a:chOff x="6256117" y="5896894"/>
              <a:chExt cx="1057910" cy="971314"/>
            </a:xfrm>
          </p:grpSpPr>
          <p:sp>
            <p:nvSpPr>
              <p:cNvPr id="32" name="Freeform: Shape 31">
                <a:extLst>
                  <a:ext uri="{FF2B5EF4-FFF2-40B4-BE49-F238E27FC236}">
                    <a16:creationId xmlns:a16="http://schemas.microsoft.com/office/drawing/2014/main" id="{FC4D1900-D812-4B27-AC50-B2795AD953C3}"/>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bg1"/>
                  </a:solidFill>
                </a:endParaRPr>
              </a:p>
            </p:txBody>
          </p:sp>
          <p:sp>
            <p:nvSpPr>
              <p:cNvPr id="33" name="Freeform: Shape 32">
                <a:extLst>
                  <a:ext uri="{FF2B5EF4-FFF2-40B4-BE49-F238E27FC236}">
                    <a16:creationId xmlns:a16="http://schemas.microsoft.com/office/drawing/2014/main" id="{483ECFC2-9749-4525-973B-EAA0BC0FC62B}"/>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bg1"/>
                  </a:solidFill>
                </a:endParaRPr>
              </a:p>
            </p:txBody>
          </p:sp>
          <p:sp>
            <p:nvSpPr>
              <p:cNvPr id="34" name="Freeform: Shape 33">
                <a:extLst>
                  <a:ext uri="{FF2B5EF4-FFF2-40B4-BE49-F238E27FC236}">
                    <a16:creationId xmlns:a16="http://schemas.microsoft.com/office/drawing/2014/main" id="{0A3ABF7E-B2D4-4B7A-9B6E-0EB3223E4EE4}"/>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bg1"/>
                  </a:solidFill>
                </a:endParaRPr>
              </a:p>
            </p:txBody>
          </p:sp>
        </p:grpSp>
      </p:grpSp>
    </p:spTree>
    <p:extLst>
      <p:ext uri="{BB962C8B-B14F-4D97-AF65-F5344CB8AC3E}">
        <p14:creationId xmlns:p14="http://schemas.microsoft.com/office/powerpoint/2010/main" val="3944890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374900161"/>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2000">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617794893"/>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283249579"/>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917559259"/>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3035808"/>
            <a:ext cx="9141397" cy="498598"/>
          </a:xfrm>
          <a:noFill/>
        </p:spPr>
        <p:txBody>
          <a:bodyPr wrap="square" lIns="0" tIns="0" rIns="0" bIns="0" anchor="t"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220213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ection Title ligh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54097" cy="498598"/>
          </a:xfrm>
          <a:noFill/>
        </p:spPr>
        <p:txBody>
          <a:bodyPr wrap="square" lIns="0" tIns="0" rIns="0" bIns="0" anchor="t"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pic>
        <p:nvPicPr>
          <p:cNvPr id="5" name="Picture 4">
            <a:extLst>
              <a:ext uri="{FF2B5EF4-FFF2-40B4-BE49-F238E27FC236}">
                <a16:creationId xmlns:a16="http://schemas.microsoft.com/office/drawing/2014/main" id="{C8001E3F-49F4-4C1C-8E4C-1EF3D4651C9E}"/>
              </a:ext>
            </a:extLst>
          </p:cNvPr>
          <p:cNvPicPr>
            <a:picLocks noChangeAspect="1"/>
          </p:cNvPicPr>
          <p:nvPr userDrawn="1"/>
        </p:nvPicPr>
        <p:blipFill>
          <a:blip r:embed="rId2"/>
          <a:stretch>
            <a:fillRect/>
          </a:stretch>
        </p:blipFill>
        <p:spPr>
          <a:xfrm>
            <a:off x="600426" y="-12699"/>
            <a:ext cx="11634317" cy="6913586"/>
          </a:xfrm>
          <a:prstGeom prst="rect">
            <a:avLst/>
          </a:prstGeom>
        </p:spPr>
      </p:pic>
    </p:spTree>
    <p:extLst>
      <p:ext uri="{BB962C8B-B14F-4D97-AF65-F5344CB8AC3E}">
        <p14:creationId xmlns:p14="http://schemas.microsoft.com/office/powerpoint/2010/main" val="16465302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0225543"/>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25446857"/>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21896483"/>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381271589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spcBef>
                <a:spcPts val="1200"/>
              </a:spcBef>
              <a:defRPr/>
            </a:lvl1pPr>
          </a:lstStyle>
          <a:p>
            <a:r>
              <a:rPr lang="en-US"/>
              <a:t>Click to edit Master title style</a:t>
            </a:r>
          </a:p>
        </p:txBody>
      </p:sp>
      <p:sp>
        <p:nvSpPr>
          <p:cNvPr id="3" name="Text Placeholder 2"/>
          <p:cNvSpPr>
            <a:spLocks noGrp="1"/>
          </p:cNvSpPr>
          <p:nvPr>
            <p:ph type="body" sz="quarter" idx="10"/>
          </p:nvPr>
        </p:nvSpPr>
        <p:spPr>
          <a:xfrm>
            <a:off x="584200" y="1435498"/>
            <a:ext cx="11018520" cy="1489639"/>
          </a:xfrm>
        </p:spPr>
        <p:txBody>
          <a:bodyPr/>
          <a:lstStyle>
            <a:lvl1pPr>
              <a:spcBef>
                <a:spcPts val="1000"/>
              </a:spcBef>
              <a:defRPr sz="2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75416984"/>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837140912"/>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1603466865"/>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25550636"/>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Walk-in 1">
    <p:bg>
      <p:bgPr>
        <a:solidFill>
          <a:schemeClr val="accent2"/>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38F91980-4640-4420-B101-C9BEC37A107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8" name="TextBox 7">
            <a:extLst>
              <a:ext uri="{FF2B5EF4-FFF2-40B4-BE49-F238E27FC236}">
                <a16:creationId xmlns:a16="http://schemas.microsoft.com/office/drawing/2014/main" id="{29E379F3-BC61-44ED-8F9B-54F8B85025ED}"/>
              </a:ext>
            </a:extLst>
          </p:cNvPr>
          <p:cNvSpPr txBox="1"/>
          <p:nvPr userDrawn="1"/>
        </p:nvSpPr>
        <p:spPr>
          <a:xfrm>
            <a:off x="586581" y="4218495"/>
            <a:ext cx="2427588" cy="615553"/>
          </a:xfrm>
          <a:prstGeom prst="rect">
            <a:avLst/>
          </a:prstGeom>
          <a:noFill/>
        </p:spPr>
        <p:txBody>
          <a:bodyPr wrap="none" lIns="0" tIns="0" rIns="0" bIns="0" rtlCol="0">
            <a:spAutoFit/>
          </a:bodyPr>
          <a:lstStyle/>
          <a:p>
            <a:pPr algn="l"/>
            <a:r>
              <a:rPr lang="en-US" sz="2000" dirty="0">
                <a:gradFill>
                  <a:gsLst>
                    <a:gs pos="80176">
                      <a:schemeClr val="tx1"/>
                    </a:gs>
                    <a:gs pos="68282">
                      <a:schemeClr val="tx1"/>
                    </a:gs>
                  </a:gsLst>
                  <a:lin ang="5400000" scaled="0"/>
                </a:gradFill>
              </a:rPr>
              <a:t>February 11–15, 2019</a:t>
            </a:r>
          </a:p>
          <a:p>
            <a:pPr algn="l"/>
            <a:r>
              <a:rPr lang="en-US" sz="2000" dirty="0">
                <a:gradFill>
                  <a:gsLst>
                    <a:gs pos="80176">
                      <a:schemeClr val="tx1"/>
                    </a:gs>
                    <a:gs pos="68282">
                      <a:schemeClr val="tx1"/>
                    </a:gs>
                  </a:gsLst>
                  <a:lin ang="5400000" scaled="0"/>
                </a:gradFill>
              </a:rPr>
              <a:t>Seattle, WA</a:t>
            </a:r>
          </a:p>
        </p:txBody>
      </p:sp>
      <p:pic>
        <p:nvPicPr>
          <p:cNvPr id="11" name="Picture 10">
            <a:extLst>
              <a:ext uri="{FF2B5EF4-FFF2-40B4-BE49-F238E27FC236}">
                <a16:creationId xmlns:a16="http://schemas.microsoft.com/office/drawing/2014/main" id="{D7ADB113-B00E-4752-81DB-AE332342DDD1}"/>
              </a:ext>
            </a:extLst>
          </p:cNvPr>
          <p:cNvPicPr>
            <a:picLocks noChangeAspect="1"/>
          </p:cNvPicPr>
          <p:nvPr userDrawn="1"/>
        </p:nvPicPr>
        <p:blipFill rotWithShape="1">
          <a:blip r:embed="rId3"/>
          <a:srcRect l="487" t="16931" r="33333" b="24211"/>
          <a:stretch/>
        </p:blipFill>
        <p:spPr bwMode="black">
          <a:xfrm>
            <a:off x="5098119" y="585788"/>
            <a:ext cx="7093880" cy="6272211"/>
          </a:xfrm>
          <a:prstGeom prst="rect">
            <a:avLst/>
          </a:prstGeom>
        </p:spPr>
      </p:pic>
      <p:pic>
        <p:nvPicPr>
          <p:cNvPr id="13" name="Picture 12">
            <a:extLst>
              <a:ext uri="{FF2B5EF4-FFF2-40B4-BE49-F238E27FC236}">
                <a16:creationId xmlns:a16="http://schemas.microsoft.com/office/drawing/2014/main" id="{BEAA312A-DD58-46FD-BCDC-F49B62DD9C5A}"/>
              </a:ext>
            </a:extLst>
          </p:cNvPr>
          <p:cNvPicPr>
            <a:picLocks noChangeAspect="1"/>
          </p:cNvPicPr>
          <p:nvPr userDrawn="1"/>
        </p:nvPicPr>
        <p:blipFill>
          <a:blip r:embed="rId4"/>
          <a:stretch>
            <a:fillRect/>
          </a:stretch>
        </p:blipFill>
        <p:spPr bwMode="black">
          <a:xfrm>
            <a:off x="584200" y="2322537"/>
            <a:ext cx="3012187" cy="1524596"/>
          </a:xfrm>
          <a:prstGeom prst="rect">
            <a:avLst/>
          </a:prstGeom>
        </p:spPr>
      </p:pic>
    </p:spTree>
    <p:extLst>
      <p:ext uri="{BB962C8B-B14F-4D97-AF65-F5344CB8AC3E}">
        <p14:creationId xmlns:p14="http://schemas.microsoft.com/office/powerpoint/2010/main" val="1182633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Walk-in 2">
    <p:bg>
      <p:bgRef idx="1001">
        <a:schemeClr val="bg1"/>
      </p:bgRef>
    </p:bg>
    <p:spTree>
      <p:nvGrpSpPr>
        <p:cNvPr id="1" name=""/>
        <p:cNvGrpSpPr/>
        <p:nvPr/>
      </p:nvGrpSpPr>
      <p:grpSpPr>
        <a:xfrm>
          <a:off x="0" y="0"/>
          <a:ext cx="0" cy="0"/>
          <a:chOff x="0" y="0"/>
          <a:chExt cx="0" cy="0"/>
        </a:xfrm>
      </p:grpSpPr>
      <p:pic>
        <p:nvPicPr>
          <p:cNvPr id="3" name="Picture 2" descr="A group of people sitting in front of a crowd&#10;&#10;Description generated with very high confidence">
            <a:extLst>
              <a:ext uri="{FF2B5EF4-FFF2-40B4-BE49-F238E27FC236}">
                <a16:creationId xmlns:a16="http://schemas.microsoft.com/office/drawing/2014/main" id="{ADC57F9E-658E-424C-9EF1-3587089C95FB}"/>
              </a:ext>
            </a:extLst>
          </p:cNvPr>
          <p:cNvPicPr>
            <a:picLocks noChangeAspect="1"/>
          </p:cNvPicPr>
          <p:nvPr userDrawn="1"/>
        </p:nvPicPr>
        <p:blipFill rotWithShape="1">
          <a:blip r:embed="rId2"/>
          <a:srcRect l="14583" t="10804" r="39161" b="19692"/>
          <a:stretch/>
        </p:blipFill>
        <p:spPr>
          <a:xfrm>
            <a:off x="5333998" y="0"/>
            <a:ext cx="6858001" cy="6858000"/>
          </a:xfrm>
          <a:prstGeom prst="rect">
            <a:avLst/>
          </a:prstGeom>
        </p:spPr>
      </p:pic>
      <p:pic>
        <p:nvPicPr>
          <p:cNvPr id="10" name="MS logo gray - EMF" descr="Microsoft logo, gray text version">
            <a:extLst>
              <a:ext uri="{FF2B5EF4-FFF2-40B4-BE49-F238E27FC236}">
                <a16:creationId xmlns:a16="http://schemas.microsoft.com/office/drawing/2014/main" id="{B802B7FF-9FAE-427A-B679-4364FE2DB5F7}"/>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
        <p:nvSpPr>
          <p:cNvPr id="12" name="TextBox 11">
            <a:extLst>
              <a:ext uri="{FF2B5EF4-FFF2-40B4-BE49-F238E27FC236}">
                <a16:creationId xmlns:a16="http://schemas.microsoft.com/office/drawing/2014/main" id="{4731E8BB-BB76-41F9-856D-368DE9900663}"/>
              </a:ext>
            </a:extLst>
          </p:cNvPr>
          <p:cNvSpPr txBox="1"/>
          <p:nvPr userDrawn="1"/>
        </p:nvSpPr>
        <p:spPr>
          <a:xfrm>
            <a:off x="586581" y="4219064"/>
            <a:ext cx="2427588" cy="615553"/>
          </a:xfrm>
          <a:prstGeom prst="rect">
            <a:avLst/>
          </a:prstGeom>
          <a:noFill/>
        </p:spPr>
        <p:txBody>
          <a:bodyPr wrap="none" lIns="0" tIns="0" rIns="0" bIns="0" rtlCol="0">
            <a:spAutoFit/>
          </a:bodyPr>
          <a:lstStyle/>
          <a:p>
            <a:pPr algn="l"/>
            <a:r>
              <a:rPr lang="en-US" sz="2000" dirty="0">
                <a:gradFill>
                  <a:gsLst>
                    <a:gs pos="82234">
                      <a:schemeClr val="accent2"/>
                    </a:gs>
                    <a:gs pos="68282">
                      <a:schemeClr val="accent2"/>
                    </a:gs>
                  </a:gsLst>
                  <a:lin ang="5400000" scaled="0"/>
                </a:gradFill>
              </a:rPr>
              <a:t>February 11–15, 2019</a:t>
            </a:r>
          </a:p>
          <a:p>
            <a:pPr algn="l"/>
            <a:r>
              <a:rPr lang="en-US" sz="2000" dirty="0">
                <a:gradFill>
                  <a:gsLst>
                    <a:gs pos="82234">
                      <a:schemeClr val="accent2"/>
                    </a:gs>
                    <a:gs pos="68282">
                      <a:schemeClr val="accent2"/>
                    </a:gs>
                  </a:gsLst>
                  <a:lin ang="5400000" scaled="0"/>
                </a:gradFill>
              </a:rPr>
              <a:t>Seattle, WA</a:t>
            </a:r>
          </a:p>
        </p:txBody>
      </p:sp>
      <p:pic>
        <p:nvPicPr>
          <p:cNvPr id="13" name="Picture 12" descr="A close up of a sign&#10;&#10;Description generated with very high confidence">
            <a:extLst>
              <a:ext uri="{FF2B5EF4-FFF2-40B4-BE49-F238E27FC236}">
                <a16:creationId xmlns:a16="http://schemas.microsoft.com/office/drawing/2014/main" id="{29E6D70F-8056-4653-91E4-BE7FAAFEBA52}"/>
              </a:ext>
            </a:extLst>
          </p:cNvPr>
          <p:cNvPicPr>
            <a:picLocks noChangeAspect="1"/>
          </p:cNvPicPr>
          <p:nvPr userDrawn="1"/>
        </p:nvPicPr>
        <p:blipFill>
          <a:blip r:embed="rId4"/>
          <a:stretch>
            <a:fillRect/>
          </a:stretch>
        </p:blipFill>
        <p:spPr>
          <a:xfrm>
            <a:off x="584200" y="2322537"/>
            <a:ext cx="3012188" cy="1524596"/>
          </a:xfrm>
          <a:prstGeom prst="rect">
            <a:avLst/>
          </a:prstGeom>
        </p:spPr>
      </p:pic>
    </p:spTree>
    <p:extLst>
      <p:ext uri="{BB962C8B-B14F-4D97-AF65-F5344CB8AC3E}">
        <p14:creationId xmlns:p14="http://schemas.microsoft.com/office/powerpoint/2010/main" val="14790775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4047640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34627583"/>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46421633"/>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90569598"/>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18329774"/>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Group of people in an office working." title="Microsoft Brand Photo">
            <a:extLst>
              <a:ext uri="{FF2B5EF4-FFF2-40B4-BE49-F238E27FC236}">
                <a16:creationId xmlns:a16="http://schemas.microsoft.com/office/drawing/2014/main" id="{31FDC4B1-0785-4203-90B0-3586BA98650F}"/>
              </a:ext>
            </a:extLst>
          </p:cNvPr>
          <p:cNvPicPr>
            <a:picLocks noChangeAspect="1"/>
          </p:cNvPicPr>
          <p:nvPr userDrawn="1"/>
        </p:nvPicPr>
        <p:blipFill rotWithShape="1">
          <a:blip r:embed="rId3"/>
          <a:srcRect l="15779" t="15162" r="28893" b="1845"/>
          <a:stretch/>
        </p:blipFill>
        <p:spPr>
          <a:xfrm>
            <a:off x="5334000" y="0"/>
            <a:ext cx="6858000" cy="6858000"/>
          </a:xfrm>
          <a:prstGeom prst="rect">
            <a:avLst/>
          </a:prstGeom>
        </p:spPr>
      </p:pic>
    </p:spTree>
    <p:extLst>
      <p:ext uri="{BB962C8B-B14F-4D97-AF65-F5344CB8AC3E}">
        <p14:creationId xmlns:p14="http://schemas.microsoft.com/office/powerpoint/2010/main" val="7142849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12127053"/>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endParaRPr lang="en-US" dirty="0"/>
          </a:p>
        </p:txBody>
      </p:sp>
    </p:spTree>
    <p:extLst>
      <p:ext uri="{BB962C8B-B14F-4D97-AF65-F5344CB8AC3E}">
        <p14:creationId xmlns:p14="http://schemas.microsoft.com/office/powerpoint/2010/main" val="115829276"/>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385063831"/>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87881996"/>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711657013"/>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28237682"/>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683860105"/>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12648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612648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4" name="Picture 3">
            <a:extLst>
              <a:ext uri="{FF2B5EF4-FFF2-40B4-BE49-F238E27FC236}">
                <a16:creationId xmlns:a16="http://schemas.microsoft.com/office/drawing/2014/main" id="{6557066C-5133-4E22-AE58-F2101DA24DED}"/>
              </a:ext>
            </a:extLst>
          </p:cNvPr>
          <p:cNvPicPr>
            <a:picLocks noChangeAspect="1"/>
          </p:cNvPicPr>
          <p:nvPr userDrawn="1"/>
        </p:nvPicPr>
        <p:blipFill rotWithShape="1">
          <a:blip r:embed="rId2"/>
          <a:srcRect l="487" t="16931" r="33333" b="24211"/>
          <a:stretch/>
        </p:blipFill>
        <p:spPr bwMode="invGray">
          <a:xfrm>
            <a:off x="5098119" y="585788"/>
            <a:ext cx="7093880" cy="6272211"/>
          </a:xfrm>
          <a:prstGeom prst="rect">
            <a:avLst/>
          </a:prstGeom>
        </p:spPr>
      </p:pic>
    </p:spTree>
    <p:extLst>
      <p:ext uri="{BB962C8B-B14F-4D97-AF65-F5344CB8AC3E}">
        <p14:creationId xmlns:p14="http://schemas.microsoft.com/office/powerpoint/2010/main" val="39724332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126480" cy="498598"/>
          </a:xfrm>
          <a:noFill/>
        </p:spPr>
        <p:txBody>
          <a:bodyPr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3" name="Picture 2">
            <a:extLst>
              <a:ext uri="{FF2B5EF4-FFF2-40B4-BE49-F238E27FC236}">
                <a16:creationId xmlns:a16="http://schemas.microsoft.com/office/drawing/2014/main" id="{6AC853EF-249B-4DEC-B679-038CCEA0B936}"/>
              </a:ext>
            </a:extLst>
          </p:cNvPr>
          <p:cNvPicPr>
            <a:picLocks noChangeAspect="1"/>
          </p:cNvPicPr>
          <p:nvPr userDrawn="1"/>
        </p:nvPicPr>
        <p:blipFill rotWithShape="1">
          <a:blip r:embed="rId2"/>
          <a:srcRect l="487" t="16931" r="33333" b="24211"/>
          <a:stretch/>
        </p:blipFill>
        <p:spPr bwMode="invGray">
          <a:xfrm>
            <a:off x="5098119" y="585788"/>
            <a:ext cx="7093880" cy="6272211"/>
          </a:xfrm>
          <a:prstGeom prst="rect">
            <a:avLst/>
          </a:prstGeom>
        </p:spPr>
      </p:pic>
    </p:spTree>
    <p:extLst>
      <p:ext uri="{BB962C8B-B14F-4D97-AF65-F5344CB8AC3E}">
        <p14:creationId xmlns:p14="http://schemas.microsoft.com/office/powerpoint/2010/main" val="21980663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13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62410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6.xml"/><Relationship Id="rId13" Type="http://schemas.openxmlformats.org/officeDocument/2006/relationships/slideLayout" Target="../slideLayouts/slideLayout21.xml"/><Relationship Id="rId18" Type="http://schemas.openxmlformats.org/officeDocument/2006/relationships/slideLayout" Target="../slideLayouts/slideLayout26.xml"/><Relationship Id="rId26" Type="http://schemas.openxmlformats.org/officeDocument/2006/relationships/slideLayout" Target="../slideLayouts/slideLayout34.xml"/><Relationship Id="rId3" Type="http://schemas.openxmlformats.org/officeDocument/2006/relationships/slideLayout" Target="../slideLayouts/slideLayout11.xml"/><Relationship Id="rId21" Type="http://schemas.openxmlformats.org/officeDocument/2006/relationships/slideLayout" Target="../slideLayouts/slideLayout29.xml"/><Relationship Id="rId7" Type="http://schemas.openxmlformats.org/officeDocument/2006/relationships/slideLayout" Target="../slideLayouts/slideLayout15.xml"/><Relationship Id="rId12" Type="http://schemas.openxmlformats.org/officeDocument/2006/relationships/slideLayout" Target="../slideLayouts/slideLayout20.xml"/><Relationship Id="rId17" Type="http://schemas.openxmlformats.org/officeDocument/2006/relationships/slideLayout" Target="../slideLayouts/slideLayout25.xml"/><Relationship Id="rId25" Type="http://schemas.openxmlformats.org/officeDocument/2006/relationships/slideLayout" Target="../slideLayouts/slideLayout33.xml"/><Relationship Id="rId2" Type="http://schemas.openxmlformats.org/officeDocument/2006/relationships/slideLayout" Target="../slideLayouts/slideLayout10.xml"/><Relationship Id="rId16" Type="http://schemas.openxmlformats.org/officeDocument/2006/relationships/slideLayout" Target="../slideLayouts/slideLayout24.xml"/><Relationship Id="rId20" Type="http://schemas.openxmlformats.org/officeDocument/2006/relationships/slideLayout" Target="../slideLayouts/slideLayout28.xml"/><Relationship Id="rId29" Type="http://schemas.openxmlformats.org/officeDocument/2006/relationships/theme" Target="../theme/theme2.xml"/><Relationship Id="rId1" Type="http://schemas.openxmlformats.org/officeDocument/2006/relationships/slideLayout" Target="../slideLayouts/slideLayout9.xml"/><Relationship Id="rId6" Type="http://schemas.openxmlformats.org/officeDocument/2006/relationships/slideLayout" Target="../slideLayouts/slideLayout14.xml"/><Relationship Id="rId11" Type="http://schemas.openxmlformats.org/officeDocument/2006/relationships/slideLayout" Target="../slideLayouts/slideLayout19.xml"/><Relationship Id="rId24" Type="http://schemas.openxmlformats.org/officeDocument/2006/relationships/slideLayout" Target="../slideLayouts/slideLayout32.xml"/><Relationship Id="rId5" Type="http://schemas.openxmlformats.org/officeDocument/2006/relationships/slideLayout" Target="../slideLayouts/slideLayout13.xml"/><Relationship Id="rId15" Type="http://schemas.openxmlformats.org/officeDocument/2006/relationships/slideLayout" Target="../slideLayouts/slideLayout23.xml"/><Relationship Id="rId23" Type="http://schemas.openxmlformats.org/officeDocument/2006/relationships/slideLayout" Target="../slideLayouts/slideLayout31.xml"/><Relationship Id="rId28" Type="http://schemas.openxmlformats.org/officeDocument/2006/relationships/slideLayout" Target="../slideLayouts/slideLayout36.xml"/><Relationship Id="rId10" Type="http://schemas.openxmlformats.org/officeDocument/2006/relationships/slideLayout" Target="../slideLayouts/slideLayout18.xml"/><Relationship Id="rId19" Type="http://schemas.openxmlformats.org/officeDocument/2006/relationships/slideLayout" Target="../slideLayouts/slideLayout27.xml"/><Relationship Id="rId4" Type="http://schemas.openxmlformats.org/officeDocument/2006/relationships/slideLayout" Target="../slideLayouts/slideLayout12.xml"/><Relationship Id="rId9" Type="http://schemas.openxmlformats.org/officeDocument/2006/relationships/slideLayout" Target="../slideLayouts/slideLayout17.xml"/><Relationship Id="rId14" Type="http://schemas.openxmlformats.org/officeDocument/2006/relationships/slideLayout" Target="../slideLayouts/slideLayout22.xml"/><Relationship Id="rId22" Type="http://schemas.openxmlformats.org/officeDocument/2006/relationships/slideLayout" Target="../slideLayouts/slideLayout30.xml"/><Relationship Id="rId27" Type="http://schemas.openxmlformats.org/officeDocument/2006/relationships/slideLayout" Target="../slideLayouts/slideLayout35.xml"/><Relationship Id="rId30" Type="http://schemas.openxmlformats.org/officeDocument/2006/relationships/image" Target="../media/image1.emf"/></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slideLayout" Target="../slideLayouts/slideLayout49.xml"/><Relationship Id="rId18" Type="http://schemas.openxmlformats.org/officeDocument/2006/relationships/slideLayout" Target="../slideLayouts/slideLayout54.xml"/><Relationship Id="rId3" Type="http://schemas.openxmlformats.org/officeDocument/2006/relationships/slideLayout" Target="../slideLayouts/slideLayout39.xml"/><Relationship Id="rId21" Type="http://schemas.openxmlformats.org/officeDocument/2006/relationships/slideLayout" Target="../slideLayouts/slideLayout57.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17" Type="http://schemas.openxmlformats.org/officeDocument/2006/relationships/slideLayout" Target="../slideLayouts/slideLayout53.xml"/><Relationship Id="rId25" Type="http://schemas.openxmlformats.org/officeDocument/2006/relationships/image" Target="../media/image1.emf"/><Relationship Id="rId2" Type="http://schemas.openxmlformats.org/officeDocument/2006/relationships/slideLayout" Target="../slideLayouts/slideLayout38.xml"/><Relationship Id="rId16" Type="http://schemas.openxmlformats.org/officeDocument/2006/relationships/slideLayout" Target="../slideLayouts/slideLayout52.xml"/><Relationship Id="rId20" Type="http://schemas.openxmlformats.org/officeDocument/2006/relationships/slideLayout" Target="../slideLayouts/slideLayout56.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24" Type="http://schemas.openxmlformats.org/officeDocument/2006/relationships/theme" Target="../theme/theme3.xml"/><Relationship Id="rId5" Type="http://schemas.openxmlformats.org/officeDocument/2006/relationships/slideLayout" Target="../slideLayouts/slideLayout41.xml"/><Relationship Id="rId15" Type="http://schemas.openxmlformats.org/officeDocument/2006/relationships/slideLayout" Target="../slideLayouts/slideLayout51.xml"/><Relationship Id="rId23" Type="http://schemas.openxmlformats.org/officeDocument/2006/relationships/slideLayout" Target="../slideLayouts/slideLayout59.xml"/><Relationship Id="rId10" Type="http://schemas.openxmlformats.org/officeDocument/2006/relationships/slideLayout" Target="../slideLayouts/slideLayout46.xml"/><Relationship Id="rId19" Type="http://schemas.openxmlformats.org/officeDocument/2006/relationships/slideLayout" Target="../slideLayouts/slideLayout55.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slideLayout" Target="../slideLayouts/slideLayout50.xml"/><Relationship Id="rId22" Type="http://schemas.openxmlformats.org/officeDocument/2006/relationships/slideLayout" Target="../slideLayouts/slideLayout5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7.xml"/><Relationship Id="rId13" Type="http://schemas.openxmlformats.org/officeDocument/2006/relationships/slideLayout" Target="../slideLayouts/slideLayout72.xml"/><Relationship Id="rId18" Type="http://schemas.openxmlformats.org/officeDocument/2006/relationships/slideLayout" Target="../slideLayouts/slideLayout77.xml"/><Relationship Id="rId3" Type="http://schemas.openxmlformats.org/officeDocument/2006/relationships/slideLayout" Target="../slideLayouts/slideLayout62.xml"/><Relationship Id="rId21" Type="http://schemas.openxmlformats.org/officeDocument/2006/relationships/slideLayout" Target="../slideLayouts/slideLayout80.xml"/><Relationship Id="rId7" Type="http://schemas.openxmlformats.org/officeDocument/2006/relationships/slideLayout" Target="../slideLayouts/slideLayout66.xml"/><Relationship Id="rId12" Type="http://schemas.openxmlformats.org/officeDocument/2006/relationships/slideLayout" Target="../slideLayouts/slideLayout71.xml"/><Relationship Id="rId17" Type="http://schemas.openxmlformats.org/officeDocument/2006/relationships/slideLayout" Target="../slideLayouts/slideLayout76.xml"/><Relationship Id="rId25" Type="http://schemas.openxmlformats.org/officeDocument/2006/relationships/image" Target="../media/image1.emf"/><Relationship Id="rId2" Type="http://schemas.openxmlformats.org/officeDocument/2006/relationships/slideLayout" Target="../slideLayouts/slideLayout61.xml"/><Relationship Id="rId16" Type="http://schemas.openxmlformats.org/officeDocument/2006/relationships/slideLayout" Target="../slideLayouts/slideLayout75.xml"/><Relationship Id="rId20" Type="http://schemas.openxmlformats.org/officeDocument/2006/relationships/slideLayout" Target="../slideLayouts/slideLayout79.xml"/><Relationship Id="rId1" Type="http://schemas.openxmlformats.org/officeDocument/2006/relationships/slideLayout" Target="../slideLayouts/slideLayout60.xml"/><Relationship Id="rId6" Type="http://schemas.openxmlformats.org/officeDocument/2006/relationships/slideLayout" Target="../slideLayouts/slideLayout65.xml"/><Relationship Id="rId11" Type="http://schemas.openxmlformats.org/officeDocument/2006/relationships/slideLayout" Target="../slideLayouts/slideLayout70.xml"/><Relationship Id="rId24" Type="http://schemas.openxmlformats.org/officeDocument/2006/relationships/theme" Target="../theme/theme4.xml"/><Relationship Id="rId5" Type="http://schemas.openxmlformats.org/officeDocument/2006/relationships/slideLayout" Target="../slideLayouts/slideLayout64.xml"/><Relationship Id="rId15" Type="http://schemas.openxmlformats.org/officeDocument/2006/relationships/slideLayout" Target="../slideLayouts/slideLayout74.xml"/><Relationship Id="rId23" Type="http://schemas.openxmlformats.org/officeDocument/2006/relationships/slideLayout" Target="../slideLayouts/slideLayout82.xml"/><Relationship Id="rId10" Type="http://schemas.openxmlformats.org/officeDocument/2006/relationships/slideLayout" Target="../slideLayouts/slideLayout69.xml"/><Relationship Id="rId19" Type="http://schemas.openxmlformats.org/officeDocument/2006/relationships/slideLayout" Target="../slideLayouts/slideLayout78.xml"/><Relationship Id="rId4" Type="http://schemas.openxmlformats.org/officeDocument/2006/relationships/slideLayout" Target="../slideLayouts/slideLayout63.xml"/><Relationship Id="rId9" Type="http://schemas.openxmlformats.org/officeDocument/2006/relationships/slideLayout" Target="../slideLayouts/slideLayout68.xml"/><Relationship Id="rId14" Type="http://schemas.openxmlformats.org/officeDocument/2006/relationships/slideLayout" Target="../slideLayouts/slideLayout73.xml"/><Relationship Id="rId22" Type="http://schemas.openxmlformats.org/officeDocument/2006/relationships/slideLayout" Target="../slideLayouts/slideLayout81.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90.xml"/><Relationship Id="rId13" Type="http://schemas.openxmlformats.org/officeDocument/2006/relationships/slideLayout" Target="../slideLayouts/slideLayout95.xml"/><Relationship Id="rId18" Type="http://schemas.openxmlformats.org/officeDocument/2006/relationships/slideLayout" Target="../slideLayouts/slideLayout100.xml"/><Relationship Id="rId26" Type="http://schemas.openxmlformats.org/officeDocument/2006/relationships/slideLayout" Target="../slideLayouts/slideLayout108.xml"/><Relationship Id="rId3" Type="http://schemas.openxmlformats.org/officeDocument/2006/relationships/slideLayout" Target="../slideLayouts/slideLayout85.xml"/><Relationship Id="rId21" Type="http://schemas.openxmlformats.org/officeDocument/2006/relationships/slideLayout" Target="../slideLayouts/slideLayout103.xml"/><Relationship Id="rId7" Type="http://schemas.openxmlformats.org/officeDocument/2006/relationships/slideLayout" Target="../slideLayouts/slideLayout89.xml"/><Relationship Id="rId12" Type="http://schemas.openxmlformats.org/officeDocument/2006/relationships/slideLayout" Target="../slideLayouts/slideLayout94.xml"/><Relationship Id="rId17" Type="http://schemas.openxmlformats.org/officeDocument/2006/relationships/slideLayout" Target="../slideLayouts/slideLayout99.xml"/><Relationship Id="rId25" Type="http://schemas.openxmlformats.org/officeDocument/2006/relationships/slideLayout" Target="../slideLayouts/slideLayout107.xml"/><Relationship Id="rId2" Type="http://schemas.openxmlformats.org/officeDocument/2006/relationships/slideLayout" Target="../slideLayouts/slideLayout84.xml"/><Relationship Id="rId16" Type="http://schemas.openxmlformats.org/officeDocument/2006/relationships/slideLayout" Target="../slideLayouts/slideLayout98.xml"/><Relationship Id="rId20" Type="http://schemas.openxmlformats.org/officeDocument/2006/relationships/slideLayout" Target="../slideLayouts/slideLayout102.xml"/><Relationship Id="rId1" Type="http://schemas.openxmlformats.org/officeDocument/2006/relationships/slideLayout" Target="../slideLayouts/slideLayout83.xml"/><Relationship Id="rId6" Type="http://schemas.openxmlformats.org/officeDocument/2006/relationships/slideLayout" Target="../slideLayouts/slideLayout88.xml"/><Relationship Id="rId11" Type="http://schemas.openxmlformats.org/officeDocument/2006/relationships/slideLayout" Target="../slideLayouts/slideLayout93.xml"/><Relationship Id="rId24" Type="http://schemas.openxmlformats.org/officeDocument/2006/relationships/slideLayout" Target="../slideLayouts/slideLayout106.xml"/><Relationship Id="rId5" Type="http://schemas.openxmlformats.org/officeDocument/2006/relationships/slideLayout" Target="../slideLayouts/slideLayout87.xml"/><Relationship Id="rId15" Type="http://schemas.openxmlformats.org/officeDocument/2006/relationships/slideLayout" Target="../slideLayouts/slideLayout97.xml"/><Relationship Id="rId23" Type="http://schemas.openxmlformats.org/officeDocument/2006/relationships/slideLayout" Target="../slideLayouts/slideLayout105.xml"/><Relationship Id="rId28" Type="http://schemas.openxmlformats.org/officeDocument/2006/relationships/image" Target="../media/image1.emf"/><Relationship Id="rId10" Type="http://schemas.openxmlformats.org/officeDocument/2006/relationships/slideLayout" Target="../slideLayouts/slideLayout92.xml"/><Relationship Id="rId19" Type="http://schemas.openxmlformats.org/officeDocument/2006/relationships/slideLayout" Target="../slideLayouts/slideLayout101.xml"/><Relationship Id="rId4" Type="http://schemas.openxmlformats.org/officeDocument/2006/relationships/slideLayout" Target="../slideLayouts/slideLayout86.xml"/><Relationship Id="rId9" Type="http://schemas.openxmlformats.org/officeDocument/2006/relationships/slideLayout" Target="../slideLayouts/slideLayout91.xml"/><Relationship Id="rId14" Type="http://schemas.openxmlformats.org/officeDocument/2006/relationships/slideLayout" Target="../slideLayouts/slideLayout96.xml"/><Relationship Id="rId22" Type="http://schemas.openxmlformats.org/officeDocument/2006/relationships/slideLayout" Target="../slideLayouts/slideLayout104.xml"/><Relationship Id="rId27"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16.xml"/><Relationship Id="rId13" Type="http://schemas.openxmlformats.org/officeDocument/2006/relationships/slideLayout" Target="../slideLayouts/slideLayout121.xml"/><Relationship Id="rId18" Type="http://schemas.openxmlformats.org/officeDocument/2006/relationships/slideLayout" Target="../slideLayouts/slideLayout126.xml"/><Relationship Id="rId26" Type="http://schemas.openxmlformats.org/officeDocument/2006/relationships/slideLayout" Target="../slideLayouts/slideLayout134.xml"/><Relationship Id="rId3" Type="http://schemas.openxmlformats.org/officeDocument/2006/relationships/slideLayout" Target="../slideLayouts/slideLayout111.xml"/><Relationship Id="rId21" Type="http://schemas.openxmlformats.org/officeDocument/2006/relationships/slideLayout" Target="../slideLayouts/slideLayout129.xml"/><Relationship Id="rId7" Type="http://schemas.openxmlformats.org/officeDocument/2006/relationships/slideLayout" Target="../slideLayouts/slideLayout115.xml"/><Relationship Id="rId12" Type="http://schemas.openxmlformats.org/officeDocument/2006/relationships/slideLayout" Target="../slideLayouts/slideLayout120.xml"/><Relationship Id="rId17" Type="http://schemas.openxmlformats.org/officeDocument/2006/relationships/slideLayout" Target="../slideLayouts/slideLayout125.xml"/><Relationship Id="rId25" Type="http://schemas.openxmlformats.org/officeDocument/2006/relationships/slideLayout" Target="../slideLayouts/slideLayout133.xml"/><Relationship Id="rId2" Type="http://schemas.openxmlformats.org/officeDocument/2006/relationships/slideLayout" Target="../slideLayouts/slideLayout110.xml"/><Relationship Id="rId16" Type="http://schemas.openxmlformats.org/officeDocument/2006/relationships/slideLayout" Target="../slideLayouts/slideLayout124.xml"/><Relationship Id="rId20" Type="http://schemas.openxmlformats.org/officeDocument/2006/relationships/slideLayout" Target="../slideLayouts/slideLayout128.xml"/><Relationship Id="rId29" Type="http://schemas.openxmlformats.org/officeDocument/2006/relationships/slideLayout" Target="../slideLayouts/slideLayout137.xml"/><Relationship Id="rId1" Type="http://schemas.openxmlformats.org/officeDocument/2006/relationships/slideLayout" Target="../slideLayouts/slideLayout109.xml"/><Relationship Id="rId6" Type="http://schemas.openxmlformats.org/officeDocument/2006/relationships/slideLayout" Target="../slideLayouts/slideLayout114.xml"/><Relationship Id="rId11" Type="http://schemas.openxmlformats.org/officeDocument/2006/relationships/slideLayout" Target="../slideLayouts/slideLayout119.xml"/><Relationship Id="rId24" Type="http://schemas.openxmlformats.org/officeDocument/2006/relationships/slideLayout" Target="../slideLayouts/slideLayout132.xml"/><Relationship Id="rId32" Type="http://schemas.openxmlformats.org/officeDocument/2006/relationships/image" Target="../media/image1.emf"/><Relationship Id="rId5" Type="http://schemas.openxmlformats.org/officeDocument/2006/relationships/slideLayout" Target="../slideLayouts/slideLayout113.xml"/><Relationship Id="rId15" Type="http://schemas.openxmlformats.org/officeDocument/2006/relationships/slideLayout" Target="../slideLayouts/slideLayout123.xml"/><Relationship Id="rId23" Type="http://schemas.openxmlformats.org/officeDocument/2006/relationships/slideLayout" Target="../slideLayouts/slideLayout131.xml"/><Relationship Id="rId28" Type="http://schemas.openxmlformats.org/officeDocument/2006/relationships/slideLayout" Target="../slideLayouts/slideLayout136.xml"/><Relationship Id="rId10" Type="http://schemas.openxmlformats.org/officeDocument/2006/relationships/slideLayout" Target="../slideLayouts/slideLayout118.xml"/><Relationship Id="rId19" Type="http://schemas.openxmlformats.org/officeDocument/2006/relationships/slideLayout" Target="../slideLayouts/slideLayout127.xml"/><Relationship Id="rId31" Type="http://schemas.openxmlformats.org/officeDocument/2006/relationships/theme" Target="../theme/theme6.xml"/><Relationship Id="rId4" Type="http://schemas.openxmlformats.org/officeDocument/2006/relationships/slideLayout" Target="../slideLayouts/slideLayout112.xml"/><Relationship Id="rId9" Type="http://schemas.openxmlformats.org/officeDocument/2006/relationships/slideLayout" Target="../slideLayouts/slideLayout117.xml"/><Relationship Id="rId14" Type="http://schemas.openxmlformats.org/officeDocument/2006/relationships/slideLayout" Target="../slideLayouts/slideLayout122.xml"/><Relationship Id="rId22" Type="http://schemas.openxmlformats.org/officeDocument/2006/relationships/slideLayout" Target="../slideLayouts/slideLayout130.xml"/><Relationship Id="rId27" Type="http://schemas.openxmlformats.org/officeDocument/2006/relationships/slideLayout" Target="../slideLayouts/slideLayout135.xml"/><Relationship Id="rId30" Type="http://schemas.openxmlformats.org/officeDocument/2006/relationships/slideLayout" Target="../slideLayouts/slideLayout13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492443"/>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10">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26332742"/>
      </p:ext>
    </p:extLst>
  </p:cSld>
  <p:clrMap bg1="lt1" tx1="dk1" bg2="lt2" tx2="dk2" accent1="accent1" accent2="accent2" accent3="accent3" accent4="accent4" accent5="accent5" accent6="accent6" hlink="hlink" folHlink="folHlink"/>
  <p:sldLayoutIdLst>
    <p:sldLayoutId id="2147484747" r:id="rId1"/>
    <p:sldLayoutId id="2147484748" r:id="rId2"/>
    <p:sldLayoutId id="2147484749" r:id="rId3"/>
    <p:sldLayoutId id="2147484751" r:id="rId4"/>
    <p:sldLayoutId id="2147484754" r:id="rId5"/>
    <p:sldLayoutId id="2147484760" r:id="rId6"/>
    <p:sldLayoutId id="2147484765" r:id="rId7"/>
    <p:sldLayoutId id="2147484904" r:id="rId8"/>
  </p:sldLayoutIdLst>
  <p:transition>
    <p:fade/>
  </p:transition>
  <p:hf sldNum="0" hdr="0" ftr="0" dt="0"/>
  <p:txStyles>
    <p:titleStyle>
      <a:lvl1pPr algn="l" defTabSz="932742" rtl="0" eaLnBrk="1" latinLnBrk="0" hangingPunct="1">
        <a:lnSpc>
          <a:spcPct val="100000"/>
        </a:lnSpc>
        <a:spcBef>
          <a:spcPct val="0"/>
        </a:spcBef>
        <a:buNone/>
        <a:defRPr lang="en-US" sz="32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0"/>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882423741"/>
      </p:ext>
    </p:extLst>
  </p:cSld>
  <p:clrMap bg1="lt1" tx1="dk1" bg2="lt2" tx2="dk2" accent1="accent1" accent2="accent2" accent3="accent3" accent4="accent4" accent5="accent5" accent6="accent6" hlink="hlink" folHlink="fol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 id="2147484780" r:id="rId13"/>
    <p:sldLayoutId id="2147484781" r:id="rId14"/>
    <p:sldLayoutId id="2147484782" r:id="rId15"/>
    <p:sldLayoutId id="2147484783" r:id="rId16"/>
    <p:sldLayoutId id="2147484784" r:id="rId17"/>
    <p:sldLayoutId id="2147484785" r:id="rId18"/>
    <p:sldLayoutId id="2147484786" r:id="rId19"/>
    <p:sldLayoutId id="2147484787" r:id="rId20"/>
    <p:sldLayoutId id="2147484788" r:id="rId21"/>
    <p:sldLayoutId id="2147484789" r:id="rId22"/>
    <p:sldLayoutId id="2147484790" r:id="rId23"/>
    <p:sldLayoutId id="2147484791" r:id="rId24"/>
    <p:sldLayoutId id="2147484792" r:id="rId25"/>
    <p:sldLayoutId id="2147484793" r:id="rId26"/>
    <p:sldLayoutId id="2147484794" r:id="rId27"/>
    <p:sldLayoutId id="2147484795" r:id="rId28"/>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5"/>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5"/>
          <a:stretch>
            <a:fillRect/>
          </a:stretch>
        </p:blipFill>
        <p:spPr>
          <a:xfrm rot="5400000">
            <a:off x="9288990"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2"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906177269"/>
      </p:ext>
    </p:extLst>
  </p:cSld>
  <p:clrMap bg1="lt1" tx1="dk1" bg2="lt2" tx2="dk2" accent1="accent1" accent2="accent2" accent3="accent3" accent4="accent4" accent5="accent5" accent6="accent6" hlink="hlink" folHlink="folHlink"/>
  <p:sldLayoutIdLst>
    <p:sldLayoutId id="2147484799" r:id="rId1"/>
    <p:sldLayoutId id="2147484800" r:id="rId2"/>
    <p:sldLayoutId id="2147484801" r:id="rId3"/>
    <p:sldLayoutId id="2147484802" r:id="rId4"/>
    <p:sldLayoutId id="2147484803" r:id="rId5"/>
    <p:sldLayoutId id="2147484804" r:id="rId6"/>
    <p:sldLayoutId id="2147484805" r:id="rId7"/>
    <p:sldLayoutId id="2147484806" r:id="rId8"/>
    <p:sldLayoutId id="2147484807" r:id="rId9"/>
    <p:sldLayoutId id="2147484808" r:id="rId10"/>
    <p:sldLayoutId id="2147484809" r:id="rId11"/>
    <p:sldLayoutId id="2147484810" r:id="rId12"/>
    <p:sldLayoutId id="2147484811" r:id="rId13"/>
    <p:sldLayoutId id="2147484812" r:id="rId14"/>
    <p:sldLayoutId id="2147484813" r:id="rId15"/>
    <p:sldLayoutId id="2147484814" r:id="rId16"/>
    <p:sldLayoutId id="2147484815" r:id="rId17"/>
    <p:sldLayoutId id="2147484816" r:id="rId18"/>
    <p:sldLayoutId id="2147484817" r:id="rId19"/>
    <p:sldLayoutId id="2147484818" r:id="rId20"/>
    <p:sldLayoutId id="2147484819" r:id="rId21"/>
    <p:sldLayoutId id="2147484820" r:id="rId22"/>
    <p:sldLayoutId id="2147484821" r:id="rId23"/>
  </p:sldLayoutIdLst>
  <p:transition>
    <p:fade/>
  </p:transition>
  <p:hf sldNum="0" hdr="0" ftr="0" dt="0"/>
  <p:txStyles>
    <p:titleStyle>
      <a:lvl1pPr algn="l" defTabSz="932384"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12" marR="0" indent="-228512" algn="l" defTabSz="9323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025" marR="0" indent="-228512" algn="l" defTabSz="9323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6973" marR="0" indent="-199948" algn="l" defTabSz="9323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639" marR="0" indent="-180906" algn="l" defTabSz="9323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544" marR="0" indent="-168211" algn="l" defTabSz="9323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054" indent="-233097"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248" indent="-233097"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440" indent="-233097"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633" indent="-233097"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384" rtl="0" eaLnBrk="1" latinLnBrk="0" hangingPunct="1">
        <a:defRPr sz="1800" kern="1200">
          <a:solidFill>
            <a:schemeClr val="tx1"/>
          </a:solidFill>
          <a:latin typeface="+mn-lt"/>
          <a:ea typeface="+mn-ea"/>
          <a:cs typeface="+mn-cs"/>
        </a:defRPr>
      </a:lvl1pPr>
      <a:lvl2pPr marL="466192" algn="l" defTabSz="932384" rtl="0" eaLnBrk="1" latinLnBrk="0" hangingPunct="1">
        <a:defRPr sz="1800" kern="1200">
          <a:solidFill>
            <a:schemeClr val="tx1"/>
          </a:solidFill>
          <a:latin typeface="+mn-lt"/>
          <a:ea typeface="+mn-ea"/>
          <a:cs typeface="+mn-cs"/>
        </a:defRPr>
      </a:lvl2pPr>
      <a:lvl3pPr marL="932384" algn="l" defTabSz="932384" rtl="0" eaLnBrk="1" latinLnBrk="0" hangingPunct="1">
        <a:defRPr sz="1800" kern="1200">
          <a:solidFill>
            <a:schemeClr val="tx1"/>
          </a:solidFill>
          <a:latin typeface="+mn-lt"/>
          <a:ea typeface="+mn-ea"/>
          <a:cs typeface="+mn-cs"/>
        </a:defRPr>
      </a:lvl3pPr>
      <a:lvl4pPr marL="1398575" algn="l" defTabSz="932384" rtl="0" eaLnBrk="1" latinLnBrk="0" hangingPunct="1">
        <a:defRPr sz="1800" kern="1200">
          <a:solidFill>
            <a:schemeClr val="tx1"/>
          </a:solidFill>
          <a:latin typeface="+mn-lt"/>
          <a:ea typeface="+mn-ea"/>
          <a:cs typeface="+mn-cs"/>
        </a:defRPr>
      </a:lvl4pPr>
      <a:lvl5pPr marL="1864768" algn="l" defTabSz="932384" rtl="0" eaLnBrk="1" latinLnBrk="0" hangingPunct="1">
        <a:defRPr sz="1800" kern="1200">
          <a:solidFill>
            <a:schemeClr val="tx1"/>
          </a:solidFill>
          <a:latin typeface="+mn-lt"/>
          <a:ea typeface="+mn-ea"/>
          <a:cs typeface="+mn-cs"/>
        </a:defRPr>
      </a:lvl5pPr>
      <a:lvl6pPr marL="2330960" algn="l" defTabSz="932384" rtl="0" eaLnBrk="1" latinLnBrk="0" hangingPunct="1">
        <a:defRPr sz="1800" kern="1200">
          <a:solidFill>
            <a:schemeClr val="tx1"/>
          </a:solidFill>
          <a:latin typeface="+mn-lt"/>
          <a:ea typeface="+mn-ea"/>
          <a:cs typeface="+mn-cs"/>
        </a:defRPr>
      </a:lvl6pPr>
      <a:lvl7pPr marL="2797152" algn="l" defTabSz="932384" rtl="0" eaLnBrk="1" latinLnBrk="0" hangingPunct="1">
        <a:defRPr sz="1800" kern="1200">
          <a:solidFill>
            <a:schemeClr val="tx1"/>
          </a:solidFill>
          <a:latin typeface="+mn-lt"/>
          <a:ea typeface="+mn-ea"/>
          <a:cs typeface="+mn-cs"/>
        </a:defRPr>
      </a:lvl7pPr>
      <a:lvl8pPr marL="3263343" algn="l" defTabSz="932384" rtl="0" eaLnBrk="1" latinLnBrk="0" hangingPunct="1">
        <a:defRPr sz="1800" kern="1200">
          <a:solidFill>
            <a:schemeClr val="tx1"/>
          </a:solidFill>
          <a:latin typeface="+mn-lt"/>
          <a:ea typeface="+mn-ea"/>
          <a:cs typeface="+mn-cs"/>
        </a:defRPr>
      </a:lvl8pPr>
      <a:lvl9pPr marL="3729536" algn="l" defTabSz="932384"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5"/>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60399994"/>
      </p:ext>
    </p:extLst>
  </p:cSld>
  <p:clrMap bg1="lt1" tx1="dk1" bg2="lt2" tx2="dk2" accent1="accent1" accent2="accent2" accent3="accent3" accent4="accent4" accent5="accent5" accent6="accent6" hlink="hlink" folHlink="folHlink"/>
  <p:sldLayoutIdLst>
    <p:sldLayoutId id="2147484823" r:id="rId1"/>
    <p:sldLayoutId id="2147484824" r:id="rId2"/>
    <p:sldLayoutId id="2147484825" r:id="rId3"/>
    <p:sldLayoutId id="2147484826" r:id="rId4"/>
    <p:sldLayoutId id="2147484827" r:id="rId5"/>
    <p:sldLayoutId id="2147484828" r:id="rId6"/>
    <p:sldLayoutId id="2147484829" r:id="rId7"/>
    <p:sldLayoutId id="2147484830" r:id="rId8"/>
    <p:sldLayoutId id="2147484831" r:id="rId9"/>
    <p:sldLayoutId id="2147484832" r:id="rId10"/>
    <p:sldLayoutId id="2147484833" r:id="rId11"/>
    <p:sldLayoutId id="2147484834" r:id="rId12"/>
    <p:sldLayoutId id="2147484835" r:id="rId13"/>
    <p:sldLayoutId id="2147484836" r:id="rId14"/>
    <p:sldLayoutId id="2147484837" r:id="rId15"/>
    <p:sldLayoutId id="2147484838" r:id="rId16"/>
    <p:sldLayoutId id="2147484839" r:id="rId17"/>
    <p:sldLayoutId id="2147484840" r:id="rId18"/>
    <p:sldLayoutId id="2147484841" r:id="rId19"/>
    <p:sldLayoutId id="2147484842" r:id="rId20"/>
    <p:sldLayoutId id="2147484843" r:id="rId21"/>
    <p:sldLayoutId id="2147484844" r:id="rId22"/>
    <p:sldLayoutId id="2147484845" r:id="rId23"/>
  </p:sldLayoutIdLst>
  <p:transition>
    <p:fade/>
  </p:transition>
  <p:hf sldNum="0" hdr="0" ftr="0" dt="0"/>
  <p:txStyles>
    <p:title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8"/>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777361852"/>
      </p:ext>
    </p:extLst>
  </p:cSld>
  <p:clrMap bg1="lt1" tx1="dk1" bg2="lt2" tx2="dk2" accent1="accent1" accent2="accent2" accent3="accent3" accent4="accent4" accent5="accent5" accent6="accent6" hlink="hlink" folHlink="folHlink"/>
  <p:sldLayoutIdLst>
    <p:sldLayoutId id="2147484847" r:id="rId1"/>
    <p:sldLayoutId id="2147484848" r:id="rId2"/>
    <p:sldLayoutId id="2147484849" r:id="rId3"/>
    <p:sldLayoutId id="2147484850" r:id="rId4"/>
    <p:sldLayoutId id="2147484851" r:id="rId5"/>
    <p:sldLayoutId id="2147484852" r:id="rId6"/>
    <p:sldLayoutId id="2147484853" r:id="rId7"/>
    <p:sldLayoutId id="2147484854" r:id="rId8"/>
    <p:sldLayoutId id="2147484855" r:id="rId9"/>
    <p:sldLayoutId id="2147484856" r:id="rId10"/>
    <p:sldLayoutId id="2147484857" r:id="rId11"/>
    <p:sldLayoutId id="2147484858" r:id="rId12"/>
    <p:sldLayoutId id="2147484859" r:id="rId13"/>
    <p:sldLayoutId id="2147484860" r:id="rId14"/>
    <p:sldLayoutId id="2147484861" r:id="rId15"/>
    <p:sldLayoutId id="2147484862" r:id="rId16"/>
    <p:sldLayoutId id="2147484863" r:id="rId17"/>
    <p:sldLayoutId id="2147484864" r:id="rId18"/>
    <p:sldLayoutId id="2147484865" r:id="rId19"/>
    <p:sldLayoutId id="2147484866" r:id="rId20"/>
    <p:sldLayoutId id="2147484867" r:id="rId21"/>
    <p:sldLayoutId id="2147484868" r:id="rId22"/>
    <p:sldLayoutId id="2147484869" r:id="rId23"/>
    <p:sldLayoutId id="2147484870" r:id="rId24"/>
    <p:sldLayoutId id="2147484871" r:id="rId25"/>
    <p:sldLayoutId id="2147484872" r:id="rId26"/>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2"/>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262701080"/>
      </p:ext>
    </p:extLst>
  </p:cSld>
  <p:clrMap bg1="lt1" tx1="dk1" bg2="lt2" tx2="dk2" accent1="accent1" accent2="accent2" accent3="accent3" accent4="accent4" accent5="accent5" accent6="accent6" hlink="hlink" folHlink="folHlink"/>
  <p:sldLayoutIdLst>
    <p:sldLayoutId id="2147484874" r:id="rId1"/>
    <p:sldLayoutId id="2147484875" r:id="rId2"/>
    <p:sldLayoutId id="2147484876" r:id="rId3"/>
    <p:sldLayoutId id="2147484877" r:id="rId4"/>
    <p:sldLayoutId id="2147484878" r:id="rId5"/>
    <p:sldLayoutId id="2147484879" r:id="rId6"/>
    <p:sldLayoutId id="2147484880" r:id="rId7"/>
    <p:sldLayoutId id="2147484881" r:id="rId8"/>
    <p:sldLayoutId id="2147484882" r:id="rId9"/>
    <p:sldLayoutId id="2147484883" r:id="rId10"/>
    <p:sldLayoutId id="2147484884" r:id="rId11"/>
    <p:sldLayoutId id="2147484885" r:id="rId12"/>
    <p:sldLayoutId id="2147484886" r:id="rId13"/>
    <p:sldLayoutId id="2147484887" r:id="rId14"/>
    <p:sldLayoutId id="2147484888" r:id="rId15"/>
    <p:sldLayoutId id="2147484889" r:id="rId16"/>
    <p:sldLayoutId id="2147484890" r:id="rId17"/>
    <p:sldLayoutId id="2147484891" r:id="rId18"/>
    <p:sldLayoutId id="2147484892" r:id="rId19"/>
    <p:sldLayoutId id="2147484893" r:id="rId20"/>
    <p:sldLayoutId id="2147484894" r:id="rId21"/>
    <p:sldLayoutId id="2147484895" r:id="rId22"/>
    <p:sldLayoutId id="2147484896" r:id="rId23"/>
    <p:sldLayoutId id="2147484897" r:id="rId24"/>
    <p:sldLayoutId id="2147484898" r:id="rId25"/>
    <p:sldLayoutId id="2147484899" r:id="rId26"/>
    <p:sldLayoutId id="2147484900" r:id="rId27"/>
    <p:sldLayoutId id="2147484901" r:id="rId28"/>
    <p:sldLayoutId id="2147484902" r:id="rId29"/>
    <p:sldLayoutId id="2147484903" r:id="rId30"/>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3.xml"/><Relationship Id="rId1" Type="http://schemas.openxmlformats.org/officeDocument/2006/relationships/slideLayout" Target="../slideLayouts/slideLayout8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jpeg"/><Relationship Id="rId7"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17.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17.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7.xml"/><Relationship Id="rId1" Type="http://schemas.openxmlformats.org/officeDocument/2006/relationships/themeOverride" Target="../theme/themeOverride1.xml"/></Relationships>
</file>

<file path=ppt/slides/_rels/slide20.xml.rels><?xml version="1.0" encoding="UTF-8" standalone="yes"?>
<Relationships xmlns="http://schemas.openxmlformats.org/package/2006/relationships"><Relationship Id="rId3" Type="http://schemas.openxmlformats.org/officeDocument/2006/relationships/image" Target="../media/image32.gif"/><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37.xml"/><Relationship Id="rId1" Type="http://schemas.openxmlformats.org/officeDocument/2006/relationships/tags" Target="../tags/tag1.xml"/><Relationship Id="rId5" Type="http://schemas.openxmlformats.org/officeDocument/2006/relationships/image" Target="../media/image35.png"/><Relationship Id="rId4" Type="http://schemas.openxmlformats.org/officeDocument/2006/relationships/image" Target="../media/image34.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37.xml"/><Relationship Id="rId1" Type="http://schemas.openxmlformats.org/officeDocument/2006/relationships/tags" Target="../tags/tag2.xml"/><Relationship Id="rId5" Type="http://schemas.openxmlformats.org/officeDocument/2006/relationships/image" Target="../media/image37.png"/><Relationship Id="rId4" Type="http://schemas.openxmlformats.org/officeDocument/2006/relationships/image" Target="../media/image36.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37.xml"/><Relationship Id="rId1" Type="http://schemas.openxmlformats.org/officeDocument/2006/relationships/tags" Target="../tags/tag3.xml"/><Relationship Id="rId5" Type="http://schemas.openxmlformats.org/officeDocument/2006/relationships/image" Target="../media/image39.png"/><Relationship Id="rId4" Type="http://schemas.openxmlformats.org/officeDocument/2006/relationships/image" Target="../media/image38.jp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38.xml"/><Relationship Id="rId1" Type="http://schemas.openxmlformats.org/officeDocument/2006/relationships/tags" Target="../tags/tag4.xml"/><Relationship Id="rId5" Type="http://schemas.openxmlformats.org/officeDocument/2006/relationships/image" Target="../media/image41.png"/><Relationship Id="rId4" Type="http://schemas.openxmlformats.org/officeDocument/2006/relationships/image" Target="../media/image40.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82.xml"/></Relationships>
</file>

<file path=ppt/slides/_rels/slide2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8.xml"/><Relationship Id="rId1" Type="http://schemas.openxmlformats.org/officeDocument/2006/relationships/slideLayout" Target="../slideLayouts/slideLayout8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9.xml"/><Relationship Id="rId1" Type="http://schemas.openxmlformats.org/officeDocument/2006/relationships/slideLayout" Target="../slideLayouts/slideLayout86.xml"/></Relationships>
</file>

<file path=ppt/slides/_rels/slide31.xml.rels><?xml version="1.0" encoding="UTF-8" standalone="yes"?>
<Relationships xmlns="http://schemas.openxmlformats.org/package/2006/relationships"><Relationship Id="rId8" Type="http://schemas.openxmlformats.org/officeDocument/2006/relationships/image" Target="../media/image50.svg"/><Relationship Id="rId13" Type="http://schemas.openxmlformats.org/officeDocument/2006/relationships/image" Target="../media/image27.png"/><Relationship Id="rId3" Type="http://schemas.openxmlformats.org/officeDocument/2006/relationships/image" Target="../media/image45.png"/><Relationship Id="rId7" Type="http://schemas.openxmlformats.org/officeDocument/2006/relationships/image" Target="../media/image49.png"/><Relationship Id="rId12" Type="http://schemas.openxmlformats.org/officeDocument/2006/relationships/image" Target="../media/image26.png"/><Relationship Id="rId2" Type="http://schemas.openxmlformats.org/officeDocument/2006/relationships/notesSlide" Target="../notesSlides/notesSlide30.xml"/><Relationship Id="rId1" Type="http://schemas.openxmlformats.org/officeDocument/2006/relationships/slideLayout" Target="../slideLayouts/slideLayout77.xml"/><Relationship Id="rId6" Type="http://schemas.openxmlformats.org/officeDocument/2006/relationships/image" Target="../media/image48.svg"/><Relationship Id="rId11" Type="http://schemas.openxmlformats.org/officeDocument/2006/relationships/image" Target="../media/image25.png"/><Relationship Id="rId5" Type="http://schemas.openxmlformats.org/officeDocument/2006/relationships/image" Target="../media/image47.png"/><Relationship Id="rId10" Type="http://schemas.openxmlformats.org/officeDocument/2006/relationships/image" Target="../media/image24.png"/><Relationship Id="rId4" Type="http://schemas.openxmlformats.org/officeDocument/2006/relationships/image" Target="../media/image46.svg"/><Relationship Id="rId9" Type="http://schemas.openxmlformats.org/officeDocument/2006/relationships/image" Target="../media/image23.png"/></Relationships>
</file>

<file path=ppt/slides/_rels/slide32.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customXml" Target="../ink/ink1.xml"/><Relationship Id="rId7" Type="http://schemas.openxmlformats.org/officeDocument/2006/relationships/image" Target="../media/image25.png"/><Relationship Id="rId2" Type="http://schemas.openxmlformats.org/officeDocument/2006/relationships/notesSlide" Target="../notesSlides/notesSlide31.xml"/><Relationship Id="rId1" Type="http://schemas.openxmlformats.org/officeDocument/2006/relationships/slideLayout" Target="../slideLayouts/slideLayout54.xml"/><Relationship Id="rId6" Type="http://schemas.openxmlformats.org/officeDocument/2006/relationships/image" Target="../media/image24.png"/><Relationship Id="rId5" Type="http://schemas.openxmlformats.org/officeDocument/2006/relationships/image" Target="../media/image23.png"/><Relationship Id="rId10" Type="http://schemas.openxmlformats.org/officeDocument/2006/relationships/image" Target="../media/image51.png"/><Relationship Id="rId4" Type="http://schemas.openxmlformats.org/officeDocument/2006/relationships/image" Target="../media/image97.png"/><Relationship Id="rId9" Type="http://schemas.openxmlformats.org/officeDocument/2006/relationships/image" Target="../media/image27.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hyperlink" Target="https://github.com/amthomas46/SQL" TargetMode="External"/><Relationship Id="rId2" Type="http://schemas.openxmlformats.org/officeDocument/2006/relationships/notesSlide" Target="../notesSlides/notesSlide33.xml"/><Relationship Id="rId1" Type="http://schemas.openxmlformats.org/officeDocument/2006/relationships/slideLayout" Target="../slideLayouts/slideLayout4.xml"/><Relationship Id="rId4" Type="http://schemas.openxmlformats.org/officeDocument/2006/relationships/hyperlink" Target="https://aka.ms/sqlworkshops"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7.xml"/><Relationship Id="rId1" Type="http://schemas.openxmlformats.org/officeDocument/2006/relationships/themeOverride" Target="../theme/themeOverride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8.xml"/><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CBB8B40-F3D1-4331-B430-E127860A693D}"/>
              </a:ext>
            </a:extLst>
          </p:cNvPr>
          <p:cNvSpPr>
            <a:spLocks noGrp="1"/>
          </p:cNvSpPr>
          <p:nvPr>
            <p:ph type="title"/>
          </p:nvPr>
        </p:nvSpPr>
        <p:spPr>
          <a:xfrm>
            <a:off x="761741" y="3146473"/>
            <a:ext cx="5536751" cy="2031325"/>
          </a:xfrm>
        </p:spPr>
        <p:txBody>
          <a:bodyPr/>
          <a:lstStyle/>
          <a:p>
            <a:r>
              <a:rPr lang="en-US" sz="4400" dirty="0">
                <a:latin typeface="Arial Unicode MS"/>
                <a:ea typeface="Arial Unicode MS"/>
                <a:cs typeface="Arial Unicode MS"/>
              </a:rPr>
              <a:t>Leveraging Prebuilt AI Models in SQL Server 2019</a:t>
            </a:r>
            <a:endParaRPr lang="en-US" dirty="0"/>
          </a:p>
        </p:txBody>
      </p:sp>
      <p:sp>
        <p:nvSpPr>
          <p:cNvPr id="2" name="TextBox 1">
            <a:extLst>
              <a:ext uri="{FF2B5EF4-FFF2-40B4-BE49-F238E27FC236}">
                <a16:creationId xmlns:a16="http://schemas.microsoft.com/office/drawing/2014/main" id="{AF57CFD1-12DE-4287-8E0D-77F399553290}"/>
              </a:ext>
            </a:extLst>
          </p:cNvPr>
          <p:cNvSpPr txBox="1"/>
          <p:nvPr/>
        </p:nvSpPr>
        <p:spPr>
          <a:xfrm>
            <a:off x="971359" y="5979613"/>
            <a:ext cx="5327133" cy="615553"/>
          </a:xfrm>
          <a:prstGeom prst="rect">
            <a:avLst/>
          </a:prstGeom>
          <a:noFill/>
        </p:spPr>
        <p:txBody>
          <a:bodyPr wrap="square" lIns="0" tIns="0" rIns="0" bIns="0" rtlCol="0" anchor="t">
            <a:spAutoFit/>
          </a:bodyPr>
          <a:lstStyle/>
          <a:p>
            <a:r>
              <a:rPr lang="en-US" sz="2000" i="1" dirty="0">
                <a:solidFill>
                  <a:schemeClr val="accent4">
                    <a:lumMod val="60000"/>
                    <a:lumOff val="40000"/>
                  </a:schemeClr>
                </a:solidFill>
              </a:rPr>
              <a:t>Anna Thomas, Data &amp; Applied Scientist</a:t>
            </a:r>
          </a:p>
          <a:p>
            <a:r>
              <a:rPr lang="en-US" sz="2000" i="1" dirty="0">
                <a:solidFill>
                  <a:schemeClr val="accent4">
                    <a:lumMod val="60000"/>
                    <a:lumOff val="40000"/>
                  </a:schemeClr>
                </a:solidFill>
              </a:rPr>
              <a:t>SQL Server, Microsoft</a:t>
            </a:r>
          </a:p>
        </p:txBody>
      </p:sp>
      <p:pic>
        <p:nvPicPr>
          <p:cNvPr id="1026" name="Picture 2" descr="SQLBits Logo">
            <a:extLst>
              <a:ext uri="{FF2B5EF4-FFF2-40B4-BE49-F238E27FC236}">
                <a16:creationId xmlns:a16="http://schemas.microsoft.com/office/drawing/2014/main" id="{F39129AF-A1F0-0C41-966C-86632AF876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34708" y="1234547"/>
            <a:ext cx="3279835" cy="144469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A dog that is lying down and looking at the camera&#10;&#10;Description automatically generated">
            <a:extLst>
              <a:ext uri="{FF2B5EF4-FFF2-40B4-BE49-F238E27FC236}">
                <a16:creationId xmlns:a16="http://schemas.microsoft.com/office/drawing/2014/main" id="{B776E006-0326-4636-83F8-7E9053D6A2C2}"/>
              </a:ext>
            </a:extLst>
          </p:cNvPr>
          <p:cNvPicPr>
            <a:picLocks noChangeAspect="1"/>
          </p:cNvPicPr>
          <p:nvPr/>
        </p:nvPicPr>
        <p:blipFill>
          <a:blip r:embed="rId4"/>
          <a:stretch>
            <a:fillRect/>
          </a:stretch>
        </p:blipFill>
        <p:spPr>
          <a:xfrm>
            <a:off x="6503251" y="3019244"/>
            <a:ext cx="5263179" cy="3355675"/>
          </a:xfrm>
          <a:prstGeom prst="rect">
            <a:avLst/>
          </a:prstGeom>
        </p:spPr>
      </p:pic>
    </p:spTree>
    <p:extLst>
      <p:ext uri="{BB962C8B-B14F-4D97-AF65-F5344CB8AC3E}">
        <p14:creationId xmlns:p14="http://schemas.microsoft.com/office/powerpoint/2010/main" val="18699993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E37A8B-817C-4BAF-97EA-57F6E0E697E8}"/>
              </a:ext>
            </a:extLst>
          </p:cNvPr>
          <p:cNvSpPr>
            <a:spLocks noGrp="1"/>
          </p:cNvSpPr>
          <p:nvPr>
            <p:ph type="title"/>
          </p:nvPr>
        </p:nvSpPr>
        <p:spPr>
          <a:xfrm>
            <a:off x="588263" y="457200"/>
            <a:ext cx="4608577" cy="1066800"/>
          </a:xfrm>
        </p:spPr>
        <p:txBody>
          <a:bodyPr/>
          <a:lstStyle/>
          <a:p>
            <a:r>
              <a:rPr lang="en-US" dirty="0"/>
              <a:t>Enhancing the platform of choice</a:t>
            </a:r>
          </a:p>
        </p:txBody>
      </p:sp>
      <p:sp>
        <p:nvSpPr>
          <p:cNvPr id="3" name="Text Placeholder 2">
            <a:extLst>
              <a:ext uri="{FF2B5EF4-FFF2-40B4-BE49-F238E27FC236}">
                <a16:creationId xmlns:a16="http://schemas.microsoft.com/office/drawing/2014/main" id="{7B2A7C7E-7B3C-4E4F-9853-16303F557B12}"/>
              </a:ext>
            </a:extLst>
          </p:cNvPr>
          <p:cNvSpPr>
            <a:spLocks noGrp="1"/>
          </p:cNvSpPr>
          <p:nvPr>
            <p:ph type="body" sz="quarter" idx="10"/>
          </p:nvPr>
        </p:nvSpPr>
        <p:spPr>
          <a:xfrm>
            <a:off x="584201" y="1831737"/>
            <a:ext cx="4017462" cy="4610621"/>
          </a:xfrm>
        </p:spPr>
        <p:txBody>
          <a:bodyPr/>
          <a:lstStyle/>
          <a:p>
            <a:pPr>
              <a:lnSpc>
                <a:spcPct val="150000"/>
              </a:lnSpc>
              <a:spcBef>
                <a:spcPts val="1000"/>
              </a:spcBef>
            </a:pPr>
            <a:r>
              <a:rPr lang="en-US" sz="2000" dirty="0"/>
              <a:t>Closing features gaps for SQL Server on Linux</a:t>
            </a:r>
          </a:p>
          <a:p>
            <a:pPr>
              <a:lnSpc>
                <a:spcPct val="150000"/>
              </a:lnSpc>
              <a:spcBef>
                <a:spcPts val="1000"/>
              </a:spcBef>
            </a:pPr>
            <a:r>
              <a:rPr lang="en-US" sz="2000" dirty="0"/>
              <a:t>Open LDAP Provider support</a:t>
            </a:r>
          </a:p>
          <a:p>
            <a:pPr>
              <a:lnSpc>
                <a:spcPct val="150000"/>
              </a:lnSpc>
              <a:spcBef>
                <a:spcPts val="1000"/>
              </a:spcBef>
            </a:pPr>
            <a:r>
              <a:rPr lang="en-US" sz="2000" dirty="0"/>
              <a:t>The Microsoft Container Registry</a:t>
            </a:r>
          </a:p>
          <a:p>
            <a:pPr>
              <a:lnSpc>
                <a:spcPct val="150000"/>
              </a:lnSpc>
              <a:spcBef>
                <a:spcPts val="1000"/>
              </a:spcBef>
            </a:pPr>
            <a:r>
              <a:rPr lang="en-US" sz="2000" dirty="0"/>
              <a:t>SQL Server RedHat Container Images</a:t>
            </a:r>
          </a:p>
          <a:p>
            <a:pPr>
              <a:lnSpc>
                <a:spcPct val="150000"/>
              </a:lnSpc>
              <a:spcBef>
                <a:spcPts val="1000"/>
              </a:spcBef>
            </a:pPr>
            <a:r>
              <a:rPr lang="en-US" sz="2000" dirty="0"/>
              <a:t>Always On Availability Groups on Kubernetes</a:t>
            </a:r>
          </a:p>
        </p:txBody>
      </p:sp>
      <p:sp>
        <p:nvSpPr>
          <p:cNvPr id="64" name="Rectangle 63">
            <a:extLst>
              <a:ext uri="{FF2B5EF4-FFF2-40B4-BE49-F238E27FC236}">
                <a16:creationId xmlns:a16="http://schemas.microsoft.com/office/drawing/2014/main" id="{C58E743F-E45B-426B-BA84-01943BEE07EB}"/>
              </a:ext>
            </a:extLst>
          </p:cNvPr>
          <p:cNvSpPr/>
          <p:nvPr/>
        </p:nvSpPr>
        <p:spPr bwMode="auto">
          <a:xfrm>
            <a:off x="8768669" y="1223188"/>
            <a:ext cx="2589903" cy="4598832"/>
          </a:xfrm>
          <a:prstGeom prst="rect">
            <a:avLst/>
          </a:prstGeom>
          <a:noFill/>
          <a:ln w="9525" cap="flat" cmpd="sng" algn="ctr">
            <a:solidFill>
              <a:srgbClr val="FFFFFF">
                <a:lumMod val="85000"/>
              </a:srgbClr>
            </a:solidFill>
            <a:prstDash val="sys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342900" marR="0" lvl="0" indent="-342900" algn="ctr" defTabSz="932472" rtl="0" eaLnBrk="1" fontAlgn="auto" latinLnBrk="0" hangingPunct="1">
              <a:lnSpc>
                <a:spcPct val="90000"/>
              </a:lnSpc>
              <a:spcBef>
                <a:spcPts val="0"/>
              </a:spcBef>
              <a:spcAft>
                <a:spcPts val="0"/>
              </a:spcAft>
              <a:buClrTx/>
              <a:buSzTx/>
              <a:buFont typeface="Wingdings 3" panose="05040102010807070707" pitchFamily="18" charset="2"/>
              <a:buChar char="Æ"/>
              <a:tabLst/>
              <a:defRPr/>
            </a:pPr>
            <a:endParaRPr kumimoji="0" lang="en-US" sz="2000" b="1" i="0" u="none" strike="noStrike" kern="0" cap="none" spc="0" normalizeH="0" baseline="0" noProof="0">
              <a:ln>
                <a:noFill/>
              </a:ln>
              <a:solidFill>
                <a:srgbClr val="FFFFFF"/>
              </a:solidFill>
              <a:effectLst/>
              <a:uLnTx/>
              <a:uFillTx/>
              <a:latin typeface="Segoe UI Light"/>
              <a:ea typeface="+mn-ea"/>
              <a:cs typeface="Segoe UI" pitchFamily="34" charset="0"/>
            </a:endParaRPr>
          </a:p>
        </p:txBody>
      </p:sp>
      <p:sp>
        <p:nvSpPr>
          <p:cNvPr id="65" name="Rectangle 64">
            <a:extLst>
              <a:ext uri="{FF2B5EF4-FFF2-40B4-BE49-F238E27FC236}">
                <a16:creationId xmlns:a16="http://schemas.microsoft.com/office/drawing/2014/main" id="{48BEA6D1-3BC7-4813-8190-B6C07BBD0738}"/>
              </a:ext>
            </a:extLst>
          </p:cNvPr>
          <p:cNvSpPr/>
          <p:nvPr/>
        </p:nvSpPr>
        <p:spPr bwMode="auto">
          <a:xfrm>
            <a:off x="5802538" y="1223188"/>
            <a:ext cx="2589903" cy="2063286"/>
          </a:xfrm>
          <a:prstGeom prst="rect">
            <a:avLst/>
          </a:prstGeom>
          <a:noFill/>
          <a:ln w="9525" cap="flat" cmpd="sng" algn="ctr">
            <a:solidFill>
              <a:srgbClr val="FFFFFF">
                <a:lumMod val="85000"/>
              </a:srgbClr>
            </a:solidFill>
            <a:prstDash val="sys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342900" marR="0" lvl="0" indent="-342900" algn="ctr" defTabSz="932472" rtl="0" eaLnBrk="1" fontAlgn="auto" latinLnBrk="0" hangingPunct="1">
              <a:lnSpc>
                <a:spcPct val="90000"/>
              </a:lnSpc>
              <a:spcBef>
                <a:spcPts val="0"/>
              </a:spcBef>
              <a:spcAft>
                <a:spcPts val="0"/>
              </a:spcAft>
              <a:buClrTx/>
              <a:buSzTx/>
              <a:buFont typeface="Wingdings 3" panose="05040102010807070707" pitchFamily="18" charset="2"/>
              <a:buChar char="Æ"/>
              <a:tabLst/>
              <a:defRPr/>
            </a:pPr>
            <a:endParaRPr kumimoji="0" lang="en-US" sz="2000" b="1" i="0" u="none" strike="noStrike" kern="0" cap="none" spc="0" normalizeH="0" baseline="0" noProof="0">
              <a:ln>
                <a:noFill/>
              </a:ln>
              <a:solidFill>
                <a:srgbClr val="FFFFFF"/>
              </a:solidFill>
              <a:effectLst/>
              <a:uLnTx/>
              <a:uFillTx/>
              <a:latin typeface="Segoe UI Light"/>
              <a:ea typeface="+mn-ea"/>
              <a:cs typeface="Segoe UI" pitchFamily="34" charset="0"/>
            </a:endParaRPr>
          </a:p>
        </p:txBody>
      </p:sp>
      <p:sp>
        <p:nvSpPr>
          <p:cNvPr id="66" name="Freeform 130">
            <a:extLst>
              <a:ext uri="{FF2B5EF4-FFF2-40B4-BE49-F238E27FC236}">
                <a16:creationId xmlns:a16="http://schemas.microsoft.com/office/drawing/2014/main" id="{E9D4207B-1BF2-4310-9D89-B3412F3D2F03}"/>
              </a:ext>
            </a:extLst>
          </p:cNvPr>
          <p:cNvSpPr>
            <a:spLocks noChangeAspect="1" noEditPoints="1"/>
          </p:cNvSpPr>
          <p:nvPr/>
        </p:nvSpPr>
        <p:spPr bwMode="black">
          <a:xfrm>
            <a:off x="6387496" y="1575157"/>
            <a:ext cx="1313094" cy="1307761"/>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rgbClr val="0078D7"/>
          </a:solidFill>
          <a:ln>
            <a:noFill/>
          </a:ln>
          <a:extLst/>
        </p:spPr>
        <p:txBody>
          <a:bodyPr vert="horz" wrap="square" lIns="87880" tIns="43940" rIns="87880" bIns="43940" numCol="1" anchor="t" anchorCtr="0" compatLnSpc="1">
            <a:prstTxWarp prst="textNoShape">
              <a:avLst/>
            </a:prstTxWarp>
          </a:bodyPr>
          <a:lstStyle/>
          <a:p>
            <a:pPr marL="0" marR="0" lvl="0" indent="0" defTabSz="896354"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Semilight"/>
            </a:endParaRPr>
          </a:p>
        </p:txBody>
      </p:sp>
      <p:sp>
        <p:nvSpPr>
          <p:cNvPr id="67" name="Rectangle 66">
            <a:extLst>
              <a:ext uri="{FF2B5EF4-FFF2-40B4-BE49-F238E27FC236}">
                <a16:creationId xmlns:a16="http://schemas.microsoft.com/office/drawing/2014/main" id="{AA919EA7-526D-40D1-B5A4-5604913EDB3A}"/>
              </a:ext>
            </a:extLst>
          </p:cNvPr>
          <p:cNvSpPr/>
          <p:nvPr/>
        </p:nvSpPr>
        <p:spPr bwMode="auto">
          <a:xfrm>
            <a:off x="5796943" y="3758734"/>
            <a:ext cx="2595498" cy="2063286"/>
          </a:xfrm>
          <a:prstGeom prst="rect">
            <a:avLst/>
          </a:prstGeom>
          <a:noFill/>
          <a:ln w="9525" cap="flat" cmpd="sng" algn="ctr">
            <a:solidFill>
              <a:srgbClr val="FFFFFF">
                <a:lumMod val="85000"/>
              </a:srgbClr>
            </a:solidFill>
            <a:prstDash val="sys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342900" marR="0" lvl="0" indent="-342900" algn="ctr" defTabSz="932472" rtl="0" eaLnBrk="1" fontAlgn="auto" latinLnBrk="0" hangingPunct="1">
              <a:lnSpc>
                <a:spcPct val="90000"/>
              </a:lnSpc>
              <a:spcBef>
                <a:spcPts val="0"/>
              </a:spcBef>
              <a:spcAft>
                <a:spcPts val="0"/>
              </a:spcAft>
              <a:buClrTx/>
              <a:buSzTx/>
              <a:buFont typeface="Wingdings 3" panose="05040102010807070707" pitchFamily="18" charset="2"/>
              <a:buChar char="Æ"/>
              <a:tabLst/>
              <a:defRPr/>
            </a:pPr>
            <a:endParaRPr kumimoji="0" lang="en-US" sz="2000" b="1" i="0" u="none" strike="noStrike" kern="0" cap="none" spc="0" normalizeH="0" baseline="0" noProof="0">
              <a:ln>
                <a:noFill/>
              </a:ln>
              <a:solidFill>
                <a:srgbClr val="FFFFFF"/>
              </a:solidFill>
              <a:effectLst/>
              <a:uLnTx/>
              <a:uFillTx/>
              <a:latin typeface="Segoe UI Light"/>
              <a:ea typeface="+mn-ea"/>
              <a:cs typeface="Segoe UI" pitchFamily="34" charset="0"/>
            </a:endParaRPr>
          </a:p>
        </p:txBody>
      </p:sp>
      <p:grpSp>
        <p:nvGrpSpPr>
          <p:cNvPr id="68" name="Group 67">
            <a:extLst>
              <a:ext uri="{FF2B5EF4-FFF2-40B4-BE49-F238E27FC236}">
                <a16:creationId xmlns:a16="http://schemas.microsoft.com/office/drawing/2014/main" id="{C97362A5-A286-477B-B851-777E9EC5D550}"/>
              </a:ext>
            </a:extLst>
          </p:cNvPr>
          <p:cNvGrpSpPr/>
          <p:nvPr/>
        </p:nvGrpSpPr>
        <p:grpSpPr>
          <a:xfrm>
            <a:off x="6561336" y="4062256"/>
            <a:ext cx="1259004" cy="796662"/>
            <a:chOff x="8505290" y="2547131"/>
            <a:chExt cx="2822872" cy="1786236"/>
          </a:xfrm>
          <a:solidFill>
            <a:srgbClr val="0078D7"/>
          </a:solidFill>
        </p:grpSpPr>
        <p:sp>
          <p:nvSpPr>
            <p:cNvPr id="69" name="Freeform: Shape 68">
              <a:extLst>
                <a:ext uri="{FF2B5EF4-FFF2-40B4-BE49-F238E27FC236}">
                  <a16:creationId xmlns:a16="http://schemas.microsoft.com/office/drawing/2014/main" id="{F7760629-A19C-453B-BE04-7CA5E83C2C95}"/>
                </a:ext>
              </a:extLst>
            </p:cNvPr>
            <p:cNvSpPr/>
            <p:nvPr/>
          </p:nvSpPr>
          <p:spPr bwMode="auto">
            <a:xfrm>
              <a:off x="9668506" y="2547131"/>
              <a:ext cx="262396" cy="262397"/>
            </a:xfrm>
            <a:custGeom>
              <a:avLst/>
              <a:gdLst>
                <a:gd name="connsiteX0" fmla="*/ 0 w 262396"/>
                <a:gd name="connsiteY0" fmla="*/ 0 h 262397"/>
                <a:gd name="connsiteX1" fmla="*/ 262396 w 262396"/>
                <a:gd name="connsiteY1" fmla="*/ 0 h 262397"/>
                <a:gd name="connsiteX2" fmla="*/ 262396 w 262396"/>
                <a:gd name="connsiteY2" fmla="*/ 262397 h 262397"/>
                <a:gd name="connsiteX3" fmla="*/ 0 w 262396"/>
                <a:gd name="connsiteY3" fmla="*/ 262397 h 262397"/>
                <a:gd name="connsiteX4" fmla="*/ 0 w 262396"/>
                <a:gd name="connsiteY4" fmla="*/ 0 h 2623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396" h="262397">
                  <a:moveTo>
                    <a:pt x="0" y="0"/>
                  </a:moveTo>
                  <a:lnTo>
                    <a:pt x="262396" y="0"/>
                  </a:lnTo>
                  <a:lnTo>
                    <a:pt x="262396" y="262397"/>
                  </a:lnTo>
                  <a:lnTo>
                    <a:pt x="0" y="262397"/>
                  </a:lnTo>
                  <a:lnTo>
                    <a:pt x="0" y="0"/>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0" name="Freeform: Shape 69">
              <a:extLst>
                <a:ext uri="{FF2B5EF4-FFF2-40B4-BE49-F238E27FC236}">
                  <a16:creationId xmlns:a16="http://schemas.microsoft.com/office/drawing/2014/main" id="{ACC2ABA4-F5EE-4817-A29F-66F83B3C8328}"/>
                </a:ext>
              </a:extLst>
            </p:cNvPr>
            <p:cNvSpPr/>
            <p:nvPr/>
          </p:nvSpPr>
          <p:spPr bwMode="auto">
            <a:xfrm>
              <a:off x="9071552" y="2844267"/>
              <a:ext cx="262396" cy="262396"/>
            </a:xfrm>
            <a:custGeom>
              <a:avLst/>
              <a:gdLst>
                <a:gd name="connsiteX0" fmla="*/ 0 w 262396"/>
                <a:gd name="connsiteY0" fmla="*/ 0 h 262396"/>
                <a:gd name="connsiteX1" fmla="*/ 262396 w 262396"/>
                <a:gd name="connsiteY1" fmla="*/ 0 h 262396"/>
                <a:gd name="connsiteX2" fmla="*/ 262396 w 262396"/>
                <a:gd name="connsiteY2" fmla="*/ 262396 h 262396"/>
                <a:gd name="connsiteX3" fmla="*/ 0 w 262396"/>
                <a:gd name="connsiteY3" fmla="*/ 262396 h 262396"/>
                <a:gd name="connsiteX4" fmla="*/ 0 w 262396"/>
                <a:gd name="connsiteY4" fmla="*/ 0 h 262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396" h="262396">
                  <a:moveTo>
                    <a:pt x="0" y="0"/>
                  </a:moveTo>
                  <a:lnTo>
                    <a:pt x="262396" y="0"/>
                  </a:lnTo>
                  <a:lnTo>
                    <a:pt x="262396" y="262396"/>
                  </a:lnTo>
                  <a:lnTo>
                    <a:pt x="0" y="262396"/>
                  </a:lnTo>
                  <a:lnTo>
                    <a:pt x="0" y="0"/>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1" name="Freeform: Shape 70">
              <a:extLst>
                <a:ext uri="{FF2B5EF4-FFF2-40B4-BE49-F238E27FC236}">
                  <a16:creationId xmlns:a16="http://schemas.microsoft.com/office/drawing/2014/main" id="{17B501C5-D9DF-4EFE-805A-18B8C7311620}"/>
                </a:ext>
              </a:extLst>
            </p:cNvPr>
            <p:cNvSpPr/>
            <p:nvPr/>
          </p:nvSpPr>
          <p:spPr bwMode="auto">
            <a:xfrm>
              <a:off x="9373308" y="2844269"/>
              <a:ext cx="262395" cy="262395"/>
            </a:xfrm>
            <a:custGeom>
              <a:avLst/>
              <a:gdLst>
                <a:gd name="connsiteX0" fmla="*/ 0 w 262396"/>
                <a:gd name="connsiteY0" fmla="*/ 0 h 262396"/>
                <a:gd name="connsiteX1" fmla="*/ 262396 w 262396"/>
                <a:gd name="connsiteY1" fmla="*/ 0 h 262396"/>
                <a:gd name="connsiteX2" fmla="*/ 262396 w 262396"/>
                <a:gd name="connsiteY2" fmla="*/ 262396 h 262396"/>
                <a:gd name="connsiteX3" fmla="*/ 0 w 262396"/>
                <a:gd name="connsiteY3" fmla="*/ 262396 h 262396"/>
                <a:gd name="connsiteX4" fmla="*/ 0 w 262396"/>
                <a:gd name="connsiteY4" fmla="*/ 0 h 262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396" h="262396">
                  <a:moveTo>
                    <a:pt x="0" y="0"/>
                  </a:moveTo>
                  <a:lnTo>
                    <a:pt x="262396" y="0"/>
                  </a:lnTo>
                  <a:lnTo>
                    <a:pt x="262396" y="262396"/>
                  </a:lnTo>
                  <a:lnTo>
                    <a:pt x="0" y="262396"/>
                  </a:lnTo>
                  <a:lnTo>
                    <a:pt x="0" y="0"/>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2" name="Freeform: Shape 71">
              <a:extLst>
                <a:ext uri="{FF2B5EF4-FFF2-40B4-BE49-F238E27FC236}">
                  <a16:creationId xmlns:a16="http://schemas.microsoft.com/office/drawing/2014/main" id="{85682CDB-25D2-4E3D-81B2-942719D64106}"/>
                </a:ext>
              </a:extLst>
            </p:cNvPr>
            <p:cNvSpPr/>
            <p:nvPr/>
          </p:nvSpPr>
          <p:spPr bwMode="auto">
            <a:xfrm>
              <a:off x="9668506" y="2844267"/>
              <a:ext cx="262396" cy="262396"/>
            </a:xfrm>
            <a:custGeom>
              <a:avLst/>
              <a:gdLst>
                <a:gd name="connsiteX0" fmla="*/ 0 w 262396"/>
                <a:gd name="connsiteY0" fmla="*/ 0 h 262396"/>
                <a:gd name="connsiteX1" fmla="*/ 262396 w 262396"/>
                <a:gd name="connsiteY1" fmla="*/ 0 h 262396"/>
                <a:gd name="connsiteX2" fmla="*/ 262396 w 262396"/>
                <a:gd name="connsiteY2" fmla="*/ 262396 h 262396"/>
                <a:gd name="connsiteX3" fmla="*/ 0 w 262396"/>
                <a:gd name="connsiteY3" fmla="*/ 262396 h 262396"/>
                <a:gd name="connsiteX4" fmla="*/ 0 w 262396"/>
                <a:gd name="connsiteY4" fmla="*/ 0 h 262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396" h="262396">
                  <a:moveTo>
                    <a:pt x="0" y="0"/>
                  </a:moveTo>
                  <a:lnTo>
                    <a:pt x="262396" y="0"/>
                  </a:lnTo>
                  <a:lnTo>
                    <a:pt x="262396" y="262396"/>
                  </a:lnTo>
                  <a:lnTo>
                    <a:pt x="0" y="262396"/>
                  </a:lnTo>
                  <a:lnTo>
                    <a:pt x="0" y="0"/>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3" name="Freeform: Shape 72">
              <a:extLst>
                <a:ext uri="{FF2B5EF4-FFF2-40B4-BE49-F238E27FC236}">
                  <a16:creationId xmlns:a16="http://schemas.microsoft.com/office/drawing/2014/main" id="{F94694B0-B055-46A4-89E7-45770B752C02}"/>
                </a:ext>
              </a:extLst>
            </p:cNvPr>
            <p:cNvSpPr/>
            <p:nvPr/>
          </p:nvSpPr>
          <p:spPr bwMode="auto">
            <a:xfrm>
              <a:off x="8505290" y="2870508"/>
              <a:ext cx="2822872" cy="1462859"/>
            </a:xfrm>
            <a:custGeom>
              <a:avLst/>
              <a:gdLst>
                <a:gd name="connsiteX0" fmla="*/ 2280270 w 2822872"/>
                <a:gd name="connsiteY0" fmla="*/ 0 h 1462859"/>
                <a:gd name="connsiteX1" fmla="*/ 2450221 w 2822872"/>
                <a:gd name="connsiteY1" fmla="*/ 334263 h 1462859"/>
                <a:gd name="connsiteX2" fmla="*/ 2822872 w 2822872"/>
                <a:gd name="connsiteY2" fmla="*/ 337189 h 1462859"/>
                <a:gd name="connsiteX3" fmla="*/ 2397429 w 2822872"/>
                <a:gd name="connsiteY3" fmla="*/ 515950 h 1462859"/>
                <a:gd name="connsiteX4" fmla="*/ 918965 w 2822872"/>
                <a:gd name="connsiteY4" fmla="*/ 1462859 h 1462859"/>
                <a:gd name="connsiteX5" fmla="*/ 194554 w 2822872"/>
                <a:gd name="connsiteY5" fmla="*/ 1178479 h 1462859"/>
                <a:gd name="connsiteX6" fmla="*/ 194554 w 2822872"/>
                <a:gd name="connsiteY6" fmla="*/ 1175554 h 1462859"/>
                <a:gd name="connsiteX7" fmla="*/ 150231 w 2822872"/>
                <a:gd name="connsiteY7" fmla="*/ 1128596 h 1462859"/>
                <a:gd name="connsiteX8" fmla="*/ 106191 w 2822872"/>
                <a:gd name="connsiteY8" fmla="*/ 1061304 h 1462859"/>
                <a:gd name="connsiteX9" fmla="*/ 82759 w 2822872"/>
                <a:gd name="connsiteY9" fmla="*/ 1020198 h 1462859"/>
                <a:gd name="connsiteX10" fmla="*/ 3712 w 2822872"/>
                <a:gd name="connsiteY10" fmla="*/ 577537 h 1462859"/>
                <a:gd name="connsiteX11" fmla="*/ 1928227 w 2822872"/>
                <a:gd name="connsiteY11" fmla="*/ 577537 h 1462859"/>
                <a:gd name="connsiteX12" fmla="*/ 2315276 w 2822872"/>
                <a:gd name="connsiteY12" fmla="*/ 454364 h 1462859"/>
                <a:gd name="connsiteX13" fmla="*/ 2280270 w 2822872"/>
                <a:gd name="connsiteY13" fmla="*/ 0 h 1462859"/>
                <a:gd name="connsiteX14" fmla="*/ 808980 w 2822872"/>
                <a:gd name="connsiteY14" fmla="*/ 951187 h 1462859"/>
                <a:gd name="connsiteX15" fmla="*/ 736821 w 2822872"/>
                <a:gd name="connsiteY15" fmla="*/ 1020067 h 1462859"/>
                <a:gd name="connsiteX16" fmla="*/ 808980 w 2822872"/>
                <a:gd name="connsiteY16" fmla="*/ 1088947 h 1462859"/>
                <a:gd name="connsiteX17" fmla="*/ 881139 w 2822872"/>
                <a:gd name="connsiteY17" fmla="*/ 1020067 h 1462859"/>
                <a:gd name="connsiteX18" fmla="*/ 808980 w 2822872"/>
                <a:gd name="connsiteY18" fmla="*/ 951187 h 1462859"/>
                <a:gd name="connsiteX19" fmla="*/ 693397 w 2822872"/>
                <a:gd name="connsiteY19" fmla="*/ 1140062 h 1462859"/>
                <a:gd name="connsiteX20" fmla="*/ 477460 w 2822872"/>
                <a:gd name="connsiteY20" fmla="*/ 1171734 h 1462859"/>
                <a:gd name="connsiteX21" fmla="*/ 380025 w 2822872"/>
                <a:gd name="connsiteY21" fmla="*/ 1174374 h 1462859"/>
                <a:gd name="connsiteX22" fmla="*/ 253624 w 2822872"/>
                <a:gd name="connsiteY22" fmla="*/ 1171734 h 1462859"/>
                <a:gd name="connsiteX23" fmla="*/ 914600 w 2822872"/>
                <a:gd name="connsiteY23" fmla="*/ 1430392 h 1462859"/>
                <a:gd name="connsiteX24" fmla="*/ 988334 w 2822872"/>
                <a:gd name="connsiteY24" fmla="*/ 1430392 h 1462859"/>
                <a:gd name="connsiteX25" fmla="*/ 693397 w 2822872"/>
                <a:gd name="connsiteY25" fmla="*/ 1140062 h 1462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822872" h="1462859">
                  <a:moveTo>
                    <a:pt x="2280270" y="0"/>
                  </a:moveTo>
                  <a:cubicBezTo>
                    <a:pt x="2353671" y="58660"/>
                    <a:pt x="2470830" y="181687"/>
                    <a:pt x="2450221" y="334263"/>
                  </a:cubicBezTo>
                  <a:cubicBezTo>
                    <a:pt x="2541125" y="290231"/>
                    <a:pt x="2699502" y="266825"/>
                    <a:pt x="2822872" y="337189"/>
                  </a:cubicBezTo>
                  <a:cubicBezTo>
                    <a:pt x="2746648" y="489619"/>
                    <a:pt x="2576414" y="533504"/>
                    <a:pt x="2397429" y="515950"/>
                  </a:cubicBezTo>
                  <a:cubicBezTo>
                    <a:pt x="2148148" y="1169702"/>
                    <a:pt x="1584655" y="1462859"/>
                    <a:pt x="918965" y="1462859"/>
                  </a:cubicBezTo>
                  <a:cubicBezTo>
                    <a:pt x="605035" y="1462859"/>
                    <a:pt x="352931" y="1357387"/>
                    <a:pt x="194554" y="1178479"/>
                  </a:cubicBezTo>
                  <a:lnTo>
                    <a:pt x="194554" y="1175554"/>
                  </a:lnTo>
                  <a:cubicBezTo>
                    <a:pt x="187214" y="1167215"/>
                    <a:pt x="157571" y="1136495"/>
                    <a:pt x="150231" y="1128596"/>
                  </a:cubicBezTo>
                  <a:cubicBezTo>
                    <a:pt x="135834" y="1105190"/>
                    <a:pt x="121153" y="1081784"/>
                    <a:pt x="106191" y="1061304"/>
                  </a:cubicBezTo>
                  <a:cubicBezTo>
                    <a:pt x="98286" y="1047553"/>
                    <a:pt x="90664" y="1033949"/>
                    <a:pt x="82759" y="1020198"/>
                  </a:cubicBezTo>
                  <a:cubicBezTo>
                    <a:pt x="18392" y="891174"/>
                    <a:pt x="-10968" y="741670"/>
                    <a:pt x="3712" y="577537"/>
                  </a:cubicBezTo>
                  <a:lnTo>
                    <a:pt x="1928227" y="577537"/>
                  </a:lnTo>
                  <a:cubicBezTo>
                    <a:pt x="2086604" y="577537"/>
                    <a:pt x="2241875" y="518876"/>
                    <a:pt x="2315276" y="454364"/>
                  </a:cubicBezTo>
                  <a:cubicBezTo>
                    <a:pt x="2183155" y="348892"/>
                    <a:pt x="2198117" y="96694"/>
                    <a:pt x="2280270" y="0"/>
                  </a:cubicBezTo>
                  <a:close/>
                  <a:moveTo>
                    <a:pt x="808980" y="951187"/>
                  </a:moveTo>
                  <a:cubicBezTo>
                    <a:pt x="769127" y="951187"/>
                    <a:pt x="736821" y="982025"/>
                    <a:pt x="736821" y="1020067"/>
                  </a:cubicBezTo>
                  <a:cubicBezTo>
                    <a:pt x="736821" y="1058108"/>
                    <a:pt x="769127" y="1088947"/>
                    <a:pt x="808980" y="1088947"/>
                  </a:cubicBezTo>
                  <a:cubicBezTo>
                    <a:pt x="848832" y="1088947"/>
                    <a:pt x="881139" y="1058108"/>
                    <a:pt x="881139" y="1020067"/>
                  </a:cubicBezTo>
                  <a:cubicBezTo>
                    <a:pt x="881139" y="982025"/>
                    <a:pt x="848832" y="951187"/>
                    <a:pt x="808980" y="951187"/>
                  </a:cubicBezTo>
                  <a:close/>
                  <a:moveTo>
                    <a:pt x="693397" y="1140062"/>
                  </a:moveTo>
                  <a:cubicBezTo>
                    <a:pt x="632829" y="1155898"/>
                    <a:pt x="561728" y="1166455"/>
                    <a:pt x="477460" y="1171734"/>
                  </a:cubicBezTo>
                  <a:cubicBezTo>
                    <a:pt x="448493" y="1174374"/>
                    <a:pt x="414260" y="1174374"/>
                    <a:pt x="380025" y="1174374"/>
                  </a:cubicBezTo>
                  <a:cubicBezTo>
                    <a:pt x="340525" y="1174374"/>
                    <a:pt x="298391" y="1174374"/>
                    <a:pt x="253624" y="1171734"/>
                  </a:cubicBezTo>
                  <a:cubicBezTo>
                    <a:pt x="401093" y="1316899"/>
                    <a:pt x="580162" y="1427752"/>
                    <a:pt x="914600" y="1430392"/>
                  </a:cubicBezTo>
                  <a:cubicBezTo>
                    <a:pt x="938300" y="1430392"/>
                    <a:pt x="964634" y="1430392"/>
                    <a:pt x="988334" y="1430392"/>
                  </a:cubicBezTo>
                  <a:cubicBezTo>
                    <a:pt x="827699" y="1353850"/>
                    <a:pt x="740797" y="1250915"/>
                    <a:pt x="693397" y="1140062"/>
                  </a:cubicBez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4" name="Freeform: Shape 73">
              <a:extLst>
                <a:ext uri="{FF2B5EF4-FFF2-40B4-BE49-F238E27FC236}">
                  <a16:creationId xmlns:a16="http://schemas.microsoft.com/office/drawing/2014/main" id="{59C94D48-EBE4-440D-800F-A0AD25ABF358}"/>
                </a:ext>
              </a:extLst>
            </p:cNvPr>
            <p:cNvSpPr/>
            <p:nvPr/>
          </p:nvSpPr>
          <p:spPr bwMode="auto">
            <a:xfrm>
              <a:off x="8769796" y="3139460"/>
              <a:ext cx="262396" cy="262396"/>
            </a:xfrm>
            <a:custGeom>
              <a:avLst/>
              <a:gdLst>
                <a:gd name="connsiteX0" fmla="*/ 0 w 262396"/>
                <a:gd name="connsiteY0" fmla="*/ 0 h 262396"/>
                <a:gd name="connsiteX1" fmla="*/ 262396 w 262396"/>
                <a:gd name="connsiteY1" fmla="*/ 0 h 262396"/>
                <a:gd name="connsiteX2" fmla="*/ 262396 w 262396"/>
                <a:gd name="connsiteY2" fmla="*/ 262396 h 262396"/>
                <a:gd name="connsiteX3" fmla="*/ 0 w 262396"/>
                <a:gd name="connsiteY3" fmla="*/ 262396 h 262396"/>
                <a:gd name="connsiteX4" fmla="*/ 0 w 262396"/>
                <a:gd name="connsiteY4" fmla="*/ 0 h 262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396" h="262396">
                  <a:moveTo>
                    <a:pt x="0" y="0"/>
                  </a:moveTo>
                  <a:lnTo>
                    <a:pt x="262396" y="0"/>
                  </a:lnTo>
                  <a:lnTo>
                    <a:pt x="262396" y="262396"/>
                  </a:lnTo>
                  <a:lnTo>
                    <a:pt x="0" y="262396"/>
                  </a:lnTo>
                  <a:lnTo>
                    <a:pt x="0" y="0"/>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5" name="Freeform: Shape 74">
              <a:extLst>
                <a:ext uri="{FF2B5EF4-FFF2-40B4-BE49-F238E27FC236}">
                  <a16:creationId xmlns:a16="http://schemas.microsoft.com/office/drawing/2014/main" id="{77563848-471E-49F4-A4A9-A9EB8C01AA60}"/>
                </a:ext>
              </a:extLst>
            </p:cNvPr>
            <p:cNvSpPr/>
            <p:nvPr/>
          </p:nvSpPr>
          <p:spPr bwMode="auto">
            <a:xfrm>
              <a:off x="9071552" y="3139460"/>
              <a:ext cx="262396" cy="262396"/>
            </a:xfrm>
            <a:custGeom>
              <a:avLst/>
              <a:gdLst>
                <a:gd name="connsiteX0" fmla="*/ 0 w 262396"/>
                <a:gd name="connsiteY0" fmla="*/ 0 h 262396"/>
                <a:gd name="connsiteX1" fmla="*/ 262396 w 262396"/>
                <a:gd name="connsiteY1" fmla="*/ 0 h 262396"/>
                <a:gd name="connsiteX2" fmla="*/ 262396 w 262396"/>
                <a:gd name="connsiteY2" fmla="*/ 262396 h 262396"/>
                <a:gd name="connsiteX3" fmla="*/ 0 w 262396"/>
                <a:gd name="connsiteY3" fmla="*/ 262396 h 262396"/>
                <a:gd name="connsiteX4" fmla="*/ 0 w 262396"/>
                <a:gd name="connsiteY4" fmla="*/ 0 h 262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396" h="262396">
                  <a:moveTo>
                    <a:pt x="0" y="0"/>
                  </a:moveTo>
                  <a:lnTo>
                    <a:pt x="262396" y="0"/>
                  </a:lnTo>
                  <a:lnTo>
                    <a:pt x="262396" y="262396"/>
                  </a:lnTo>
                  <a:lnTo>
                    <a:pt x="0" y="262396"/>
                  </a:lnTo>
                  <a:lnTo>
                    <a:pt x="0" y="0"/>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6" name="Freeform: Shape 75">
              <a:extLst>
                <a:ext uri="{FF2B5EF4-FFF2-40B4-BE49-F238E27FC236}">
                  <a16:creationId xmlns:a16="http://schemas.microsoft.com/office/drawing/2014/main" id="{670A36E8-773C-4E45-BF70-FEA9C284B69C}"/>
                </a:ext>
              </a:extLst>
            </p:cNvPr>
            <p:cNvSpPr/>
            <p:nvPr/>
          </p:nvSpPr>
          <p:spPr bwMode="auto">
            <a:xfrm>
              <a:off x="9373308" y="3139460"/>
              <a:ext cx="262396" cy="262396"/>
            </a:xfrm>
            <a:custGeom>
              <a:avLst/>
              <a:gdLst>
                <a:gd name="connsiteX0" fmla="*/ 0 w 262396"/>
                <a:gd name="connsiteY0" fmla="*/ 0 h 262396"/>
                <a:gd name="connsiteX1" fmla="*/ 262396 w 262396"/>
                <a:gd name="connsiteY1" fmla="*/ 0 h 262396"/>
                <a:gd name="connsiteX2" fmla="*/ 262396 w 262396"/>
                <a:gd name="connsiteY2" fmla="*/ 262396 h 262396"/>
                <a:gd name="connsiteX3" fmla="*/ 0 w 262396"/>
                <a:gd name="connsiteY3" fmla="*/ 262396 h 262396"/>
                <a:gd name="connsiteX4" fmla="*/ 0 w 262396"/>
                <a:gd name="connsiteY4" fmla="*/ 0 h 262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396" h="262396">
                  <a:moveTo>
                    <a:pt x="0" y="0"/>
                  </a:moveTo>
                  <a:lnTo>
                    <a:pt x="262396" y="0"/>
                  </a:lnTo>
                  <a:lnTo>
                    <a:pt x="262396" y="262396"/>
                  </a:lnTo>
                  <a:lnTo>
                    <a:pt x="0" y="262396"/>
                  </a:lnTo>
                  <a:lnTo>
                    <a:pt x="0" y="0"/>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7" name="Freeform: Shape 76">
              <a:extLst>
                <a:ext uri="{FF2B5EF4-FFF2-40B4-BE49-F238E27FC236}">
                  <a16:creationId xmlns:a16="http://schemas.microsoft.com/office/drawing/2014/main" id="{8F11C51A-E5D4-4EB6-B4DA-BD08813257B4}"/>
                </a:ext>
              </a:extLst>
            </p:cNvPr>
            <p:cNvSpPr/>
            <p:nvPr/>
          </p:nvSpPr>
          <p:spPr bwMode="auto">
            <a:xfrm>
              <a:off x="9668506" y="3139460"/>
              <a:ext cx="262396" cy="262396"/>
            </a:xfrm>
            <a:custGeom>
              <a:avLst/>
              <a:gdLst>
                <a:gd name="connsiteX0" fmla="*/ 0 w 262396"/>
                <a:gd name="connsiteY0" fmla="*/ 0 h 262396"/>
                <a:gd name="connsiteX1" fmla="*/ 262396 w 262396"/>
                <a:gd name="connsiteY1" fmla="*/ 0 h 262396"/>
                <a:gd name="connsiteX2" fmla="*/ 262396 w 262396"/>
                <a:gd name="connsiteY2" fmla="*/ 262396 h 262396"/>
                <a:gd name="connsiteX3" fmla="*/ 0 w 262396"/>
                <a:gd name="connsiteY3" fmla="*/ 262396 h 262396"/>
                <a:gd name="connsiteX4" fmla="*/ 0 w 262396"/>
                <a:gd name="connsiteY4" fmla="*/ 0 h 262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396" h="262396">
                  <a:moveTo>
                    <a:pt x="0" y="0"/>
                  </a:moveTo>
                  <a:lnTo>
                    <a:pt x="262396" y="0"/>
                  </a:lnTo>
                  <a:lnTo>
                    <a:pt x="262396" y="262396"/>
                  </a:lnTo>
                  <a:lnTo>
                    <a:pt x="0" y="262396"/>
                  </a:lnTo>
                  <a:lnTo>
                    <a:pt x="0" y="0"/>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8" name="Freeform: Shape 77">
              <a:extLst>
                <a:ext uri="{FF2B5EF4-FFF2-40B4-BE49-F238E27FC236}">
                  <a16:creationId xmlns:a16="http://schemas.microsoft.com/office/drawing/2014/main" id="{B34F4FDA-4A5F-4DA3-BC50-AD3E4FBE97FB}"/>
                </a:ext>
              </a:extLst>
            </p:cNvPr>
            <p:cNvSpPr/>
            <p:nvPr/>
          </p:nvSpPr>
          <p:spPr bwMode="auto">
            <a:xfrm>
              <a:off x="9970262" y="3139460"/>
              <a:ext cx="262396" cy="262396"/>
            </a:xfrm>
            <a:custGeom>
              <a:avLst/>
              <a:gdLst>
                <a:gd name="connsiteX0" fmla="*/ 0 w 262396"/>
                <a:gd name="connsiteY0" fmla="*/ 0 h 262396"/>
                <a:gd name="connsiteX1" fmla="*/ 262396 w 262396"/>
                <a:gd name="connsiteY1" fmla="*/ 0 h 262396"/>
                <a:gd name="connsiteX2" fmla="*/ 262396 w 262396"/>
                <a:gd name="connsiteY2" fmla="*/ 262396 h 262396"/>
                <a:gd name="connsiteX3" fmla="*/ 0 w 262396"/>
                <a:gd name="connsiteY3" fmla="*/ 262396 h 262396"/>
                <a:gd name="connsiteX4" fmla="*/ 0 w 262396"/>
                <a:gd name="connsiteY4" fmla="*/ 0 h 262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396" h="262396">
                  <a:moveTo>
                    <a:pt x="0" y="0"/>
                  </a:moveTo>
                  <a:lnTo>
                    <a:pt x="262396" y="0"/>
                  </a:lnTo>
                  <a:lnTo>
                    <a:pt x="262396" y="262396"/>
                  </a:lnTo>
                  <a:lnTo>
                    <a:pt x="0" y="262396"/>
                  </a:lnTo>
                  <a:lnTo>
                    <a:pt x="0" y="0"/>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9" name="Freeform: Shape 78">
              <a:extLst>
                <a:ext uri="{FF2B5EF4-FFF2-40B4-BE49-F238E27FC236}">
                  <a16:creationId xmlns:a16="http://schemas.microsoft.com/office/drawing/2014/main" id="{5830D6A0-BB28-4138-85ED-85FC36E9030A}"/>
                </a:ext>
              </a:extLst>
            </p:cNvPr>
            <p:cNvSpPr/>
            <p:nvPr/>
          </p:nvSpPr>
          <p:spPr bwMode="auto">
            <a:xfrm>
              <a:off x="9261792" y="3841372"/>
              <a:ext cx="104959" cy="98401"/>
            </a:xfrm>
            <a:custGeom>
              <a:avLst/>
              <a:gdLst>
                <a:gd name="connsiteX0" fmla="*/ 53979 w 104959"/>
                <a:gd name="connsiteY0" fmla="*/ 0 h 98401"/>
                <a:gd name="connsiteX1" fmla="*/ 71972 w 104959"/>
                <a:gd name="connsiteY1" fmla="*/ 2895 h 98401"/>
                <a:gd name="connsiteX2" fmla="*/ 62976 w 104959"/>
                <a:gd name="connsiteY2" fmla="*/ 20260 h 98401"/>
                <a:gd name="connsiteX3" fmla="*/ 83967 w 104959"/>
                <a:gd name="connsiteY3" fmla="*/ 40519 h 98401"/>
                <a:gd name="connsiteX4" fmla="*/ 101960 w 104959"/>
                <a:gd name="connsiteY4" fmla="*/ 28942 h 98401"/>
                <a:gd name="connsiteX5" fmla="*/ 104959 w 104959"/>
                <a:gd name="connsiteY5" fmla="*/ 49201 h 98401"/>
                <a:gd name="connsiteX6" fmla="*/ 53979 w 104959"/>
                <a:gd name="connsiteY6" fmla="*/ 98401 h 98401"/>
                <a:gd name="connsiteX7" fmla="*/ 0 w 104959"/>
                <a:gd name="connsiteY7" fmla="*/ 49201 h 98401"/>
                <a:gd name="connsiteX8" fmla="*/ 53979 w 104959"/>
                <a:gd name="connsiteY8" fmla="*/ 0 h 98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959" h="98401">
                  <a:moveTo>
                    <a:pt x="53979" y="0"/>
                  </a:moveTo>
                  <a:cubicBezTo>
                    <a:pt x="59977" y="0"/>
                    <a:pt x="65975" y="0"/>
                    <a:pt x="71972" y="2895"/>
                  </a:cubicBezTo>
                  <a:cubicBezTo>
                    <a:pt x="65975" y="5789"/>
                    <a:pt x="62976" y="11577"/>
                    <a:pt x="62976" y="20260"/>
                  </a:cubicBezTo>
                  <a:cubicBezTo>
                    <a:pt x="62976" y="31836"/>
                    <a:pt x="71972" y="40519"/>
                    <a:pt x="83967" y="40519"/>
                  </a:cubicBezTo>
                  <a:cubicBezTo>
                    <a:pt x="89965" y="40519"/>
                    <a:pt x="98961" y="37624"/>
                    <a:pt x="101960" y="28942"/>
                  </a:cubicBezTo>
                  <a:cubicBezTo>
                    <a:pt x="104959" y="34730"/>
                    <a:pt x="104959" y="43412"/>
                    <a:pt x="104959" y="49201"/>
                  </a:cubicBezTo>
                  <a:cubicBezTo>
                    <a:pt x="104959" y="78142"/>
                    <a:pt x="83967" y="98401"/>
                    <a:pt x="53979" y="98401"/>
                  </a:cubicBezTo>
                  <a:cubicBezTo>
                    <a:pt x="23991" y="98401"/>
                    <a:pt x="0" y="78142"/>
                    <a:pt x="0" y="49201"/>
                  </a:cubicBezTo>
                  <a:cubicBezTo>
                    <a:pt x="0" y="20260"/>
                    <a:pt x="23991" y="0"/>
                    <a:pt x="53979" y="0"/>
                  </a:cubicBez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80" name="Group 79">
            <a:extLst>
              <a:ext uri="{FF2B5EF4-FFF2-40B4-BE49-F238E27FC236}">
                <a16:creationId xmlns:a16="http://schemas.microsoft.com/office/drawing/2014/main" id="{D14DAD96-9136-4B3A-9342-0D4AE8430674}"/>
              </a:ext>
            </a:extLst>
          </p:cNvPr>
          <p:cNvGrpSpPr/>
          <p:nvPr/>
        </p:nvGrpSpPr>
        <p:grpSpPr>
          <a:xfrm>
            <a:off x="9379211" y="3988216"/>
            <a:ext cx="1536701" cy="715962"/>
            <a:chOff x="4986337" y="5373688"/>
            <a:chExt cx="1536701" cy="715962"/>
          </a:xfrm>
          <a:solidFill>
            <a:srgbClr val="0078D7"/>
          </a:solidFill>
        </p:grpSpPr>
        <p:grpSp>
          <p:nvGrpSpPr>
            <p:cNvPr id="81" name="Group 80">
              <a:extLst>
                <a:ext uri="{FF2B5EF4-FFF2-40B4-BE49-F238E27FC236}">
                  <a16:creationId xmlns:a16="http://schemas.microsoft.com/office/drawing/2014/main" id="{68BE08B6-A62F-475C-8C10-6E51798F7FEF}"/>
                </a:ext>
              </a:extLst>
            </p:cNvPr>
            <p:cNvGrpSpPr/>
            <p:nvPr/>
          </p:nvGrpSpPr>
          <p:grpSpPr>
            <a:xfrm>
              <a:off x="5251450" y="5762625"/>
              <a:ext cx="1271588" cy="327025"/>
              <a:chOff x="5251450" y="5762625"/>
              <a:chExt cx="1271588" cy="327025"/>
            </a:xfrm>
            <a:grpFill/>
          </p:grpSpPr>
          <p:sp>
            <p:nvSpPr>
              <p:cNvPr id="85" name="Freeform 28">
                <a:extLst>
                  <a:ext uri="{FF2B5EF4-FFF2-40B4-BE49-F238E27FC236}">
                    <a16:creationId xmlns:a16="http://schemas.microsoft.com/office/drawing/2014/main" id="{28DEF712-A814-4F0B-BEF6-EE18CB95B1D5}"/>
                  </a:ext>
                </a:extLst>
              </p:cNvPr>
              <p:cNvSpPr>
                <a:spLocks noEditPoints="1"/>
              </p:cNvSpPr>
              <p:nvPr/>
            </p:nvSpPr>
            <p:spPr bwMode="auto">
              <a:xfrm>
                <a:off x="6475413" y="6034088"/>
                <a:ext cx="47625" cy="47625"/>
              </a:xfrm>
              <a:custGeom>
                <a:avLst/>
                <a:gdLst>
                  <a:gd name="T0" fmla="*/ 38 w 75"/>
                  <a:gd name="T1" fmla="*/ 0 h 75"/>
                  <a:gd name="T2" fmla="*/ 0 w 75"/>
                  <a:gd name="T3" fmla="*/ 38 h 75"/>
                  <a:gd name="T4" fmla="*/ 38 w 75"/>
                  <a:gd name="T5" fmla="*/ 75 h 75"/>
                  <a:gd name="T6" fmla="*/ 75 w 75"/>
                  <a:gd name="T7" fmla="*/ 37 h 75"/>
                  <a:gd name="T8" fmla="*/ 38 w 75"/>
                  <a:gd name="T9" fmla="*/ 0 h 75"/>
                  <a:gd name="T10" fmla="*/ 38 w 75"/>
                  <a:gd name="T11" fmla="*/ 67 h 75"/>
                  <a:gd name="T12" fmla="*/ 8 w 75"/>
                  <a:gd name="T13" fmla="*/ 38 h 75"/>
                  <a:gd name="T14" fmla="*/ 38 w 75"/>
                  <a:gd name="T15" fmla="*/ 8 h 75"/>
                  <a:gd name="T16" fmla="*/ 68 w 75"/>
                  <a:gd name="T17" fmla="*/ 37 h 75"/>
                  <a:gd name="T18" fmla="*/ 38 w 75"/>
                  <a:gd name="T19" fmla="*/ 67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5" h="75">
                    <a:moveTo>
                      <a:pt x="38" y="0"/>
                    </a:moveTo>
                    <a:cubicBezTo>
                      <a:pt x="17" y="0"/>
                      <a:pt x="0" y="17"/>
                      <a:pt x="0" y="38"/>
                    </a:cubicBezTo>
                    <a:cubicBezTo>
                      <a:pt x="0" y="58"/>
                      <a:pt x="17" y="75"/>
                      <a:pt x="38" y="75"/>
                    </a:cubicBezTo>
                    <a:cubicBezTo>
                      <a:pt x="59" y="75"/>
                      <a:pt x="75" y="58"/>
                      <a:pt x="75" y="37"/>
                    </a:cubicBezTo>
                    <a:cubicBezTo>
                      <a:pt x="75" y="17"/>
                      <a:pt x="59" y="0"/>
                      <a:pt x="38" y="0"/>
                    </a:cubicBezTo>
                    <a:close/>
                    <a:moveTo>
                      <a:pt x="38" y="67"/>
                    </a:moveTo>
                    <a:cubicBezTo>
                      <a:pt x="21" y="67"/>
                      <a:pt x="8" y="54"/>
                      <a:pt x="8" y="38"/>
                    </a:cubicBezTo>
                    <a:cubicBezTo>
                      <a:pt x="8" y="21"/>
                      <a:pt x="21" y="8"/>
                      <a:pt x="38" y="8"/>
                    </a:cubicBezTo>
                    <a:cubicBezTo>
                      <a:pt x="55" y="8"/>
                      <a:pt x="68" y="21"/>
                      <a:pt x="68" y="37"/>
                    </a:cubicBezTo>
                    <a:cubicBezTo>
                      <a:pt x="68" y="54"/>
                      <a:pt x="55" y="67"/>
                      <a:pt x="38" y="6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ndParaRPr>
              </a:p>
            </p:txBody>
          </p:sp>
          <p:sp>
            <p:nvSpPr>
              <p:cNvPr id="86" name="Freeform 29">
                <a:extLst>
                  <a:ext uri="{FF2B5EF4-FFF2-40B4-BE49-F238E27FC236}">
                    <a16:creationId xmlns:a16="http://schemas.microsoft.com/office/drawing/2014/main" id="{9EE86AEE-249E-4A53-9DAB-F8CF27611B69}"/>
                  </a:ext>
                </a:extLst>
              </p:cNvPr>
              <p:cNvSpPr>
                <a:spLocks/>
              </p:cNvSpPr>
              <p:nvPr/>
            </p:nvSpPr>
            <p:spPr bwMode="auto">
              <a:xfrm>
                <a:off x="5251450" y="5762625"/>
                <a:ext cx="290513" cy="319088"/>
              </a:xfrm>
              <a:custGeom>
                <a:avLst/>
                <a:gdLst>
                  <a:gd name="T0" fmla="*/ 324 w 452"/>
                  <a:gd name="T1" fmla="*/ 208 h 495"/>
                  <a:gd name="T2" fmla="*/ 154 w 452"/>
                  <a:gd name="T3" fmla="*/ 183 h 495"/>
                  <a:gd name="T4" fmla="*/ 110 w 452"/>
                  <a:gd name="T5" fmla="*/ 141 h 495"/>
                  <a:gd name="T6" fmla="*/ 147 w 452"/>
                  <a:gd name="T7" fmla="*/ 103 h 495"/>
                  <a:gd name="T8" fmla="*/ 424 w 452"/>
                  <a:gd name="T9" fmla="*/ 103 h 495"/>
                  <a:gd name="T10" fmla="*/ 424 w 452"/>
                  <a:gd name="T11" fmla="*/ 0 h 495"/>
                  <a:gd name="T12" fmla="*/ 148 w 452"/>
                  <a:gd name="T13" fmla="*/ 0 h 495"/>
                  <a:gd name="T14" fmla="*/ 0 w 452"/>
                  <a:gd name="T15" fmla="*/ 141 h 495"/>
                  <a:gd name="T16" fmla="*/ 128 w 452"/>
                  <a:gd name="T17" fmla="*/ 286 h 495"/>
                  <a:gd name="T18" fmla="*/ 298 w 452"/>
                  <a:gd name="T19" fmla="*/ 311 h 495"/>
                  <a:gd name="T20" fmla="*/ 343 w 452"/>
                  <a:gd name="T21" fmla="*/ 354 h 495"/>
                  <a:gd name="T22" fmla="*/ 305 w 452"/>
                  <a:gd name="T23" fmla="*/ 391 h 495"/>
                  <a:gd name="T24" fmla="*/ 103 w 452"/>
                  <a:gd name="T25" fmla="*/ 391 h 495"/>
                  <a:gd name="T26" fmla="*/ 103 w 452"/>
                  <a:gd name="T27" fmla="*/ 391 h 495"/>
                  <a:gd name="T28" fmla="*/ 19 w 452"/>
                  <a:gd name="T29" fmla="*/ 485 h 495"/>
                  <a:gd name="T30" fmla="*/ 19 w 452"/>
                  <a:gd name="T31" fmla="*/ 495 h 495"/>
                  <a:gd name="T32" fmla="*/ 305 w 452"/>
                  <a:gd name="T33" fmla="*/ 495 h 495"/>
                  <a:gd name="T34" fmla="*/ 452 w 452"/>
                  <a:gd name="T35" fmla="*/ 354 h 495"/>
                  <a:gd name="T36" fmla="*/ 324 w 452"/>
                  <a:gd name="T37" fmla="*/ 208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52" h="495">
                    <a:moveTo>
                      <a:pt x="324" y="208"/>
                    </a:moveTo>
                    <a:cubicBezTo>
                      <a:pt x="323" y="208"/>
                      <a:pt x="156" y="184"/>
                      <a:pt x="154" y="183"/>
                    </a:cubicBezTo>
                    <a:cubicBezTo>
                      <a:pt x="125" y="179"/>
                      <a:pt x="110" y="164"/>
                      <a:pt x="110" y="141"/>
                    </a:cubicBezTo>
                    <a:cubicBezTo>
                      <a:pt x="110" y="117"/>
                      <a:pt x="130" y="103"/>
                      <a:pt x="147" y="103"/>
                    </a:cubicBezTo>
                    <a:cubicBezTo>
                      <a:pt x="424" y="103"/>
                      <a:pt x="424" y="103"/>
                      <a:pt x="424" y="103"/>
                    </a:cubicBezTo>
                    <a:cubicBezTo>
                      <a:pt x="424" y="0"/>
                      <a:pt x="424" y="0"/>
                      <a:pt x="424" y="0"/>
                    </a:cubicBezTo>
                    <a:cubicBezTo>
                      <a:pt x="424" y="0"/>
                      <a:pt x="151" y="0"/>
                      <a:pt x="148" y="0"/>
                    </a:cubicBezTo>
                    <a:cubicBezTo>
                      <a:pt x="60" y="0"/>
                      <a:pt x="0" y="66"/>
                      <a:pt x="0" y="141"/>
                    </a:cubicBezTo>
                    <a:cubicBezTo>
                      <a:pt x="0" y="205"/>
                      <a:pt x="39" y="272"/>
                      <a:pt x="128" y="286"/>
                    </a:cubicBezTo>
                    <a:cubicBezTo>
                      <a:pt x="129" y="286"/>
                      <a:pt x="297" y="311"/>
                      <a:pt x="298" y="311"/>
                    </a:cubicBezTo>
                    <a:cubicBezTo>
                      <a:pt x="328" y="316"/>
                      <a:pt x="343" y="330"/>
                      <a:pt x="343" y="354"/>
                    </a:cubicBezTo>
                    <a:cubicBezTo>
                      <a:pt x="343" y="378"/>
                      <a:pt x="322" y="391"/>
                      <a:pt x="305" y="391"/>
                    </a:cubicBezTo>
                    <a:cubicBezTo>
                      <a:pt x="103" y="391"/>
                      <a:pt x="103" y="391"/>
                      <a:pt x="103" y="391"/>
                    </a:cubicBezTo>
                    <a:cubicBezTo>
                      <a:pt x="103" y="391"/>
                      <a:pt x="103" y="391"/>
                      <a:pt x="103" y="391"/>
                    </a:cubicBezTo>
                    <a:cubicBezTo>
                      <a:pt x="62" y="393"/>
                      <a:pt x="19" y="424"/>
                      <a:pt x="19" y="485"/>
                    </a:cubicBezTo>
                    <a:cubicBezTo>
                      <a:pt x="19" y="488"/>
                      <a:pt x="19" y="491"/>
                      <a:pt x="19" y="495"/>
                    </a:cubicBezTo>
                    <a:cubicBezTo>
                      <a:pt x="19" y="495"/>
                      <a:pt x="303" y="495"/>
                      <a:pt x="305" y="495"/>
                    </a:cubicBezTo>
                    <a:cubicBezTo>
                      <a:pt x="392" y="495"/>
                      <a:pt x="452" y="428"/>
                      <a:pt x="452" y="354"/>
                    </a:cubicBezTo>
                    <a:cubicBezTo>
                      <a:pt x="452" y="289"/>
                      <a:pt x="413" y="222"/>
                      <a:pt x="324" y="2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ndParaRPr>
              </a:p>
            </p:txBody>
          </p:sp>
          <p:sp>
            <p:nvSpPr>
              <p:cNvPr id="87" name="Freeform 30">
                <a:extLst>
                  <a:ext uri="{FF2B5EF4-FFF2-40B4-BE49-F238E27FC236}">
                    <a16:creationId xmlns:a16="http://schemas.microsoft.com/office/drawing/2014/main" id="{8BDF952D-FABD-4013-8171-DAAB2341A69C}"/>
                  </a:ext>
                </a:extLst>
              </p:cNvPr>
              <p:cNvSpPr>
                <a:spLocks/>
              </p:cNvSpPr>
              <p:nvPr/>
            </p:nvSpPr>
            <p:spPr bwMode="auto">
              <a:xfrm>
                <a:off x="6170613" y="5762625"/>
                <a:ext cx="287338" cy="319088"/>
              </a:xfrm>
              <a:custGeom>
                <a:avLst/>
                <a:gdLst>
                  <a:gd name="T0" fmla="*/ 0 w 447"/>
                  <a:gd name="T1" fmla="*/ 141 h 495"/>
                  <a:gd name="T2" fmla="*/ 0 w 447"/>
                  <a:gd name="T3" fmla="*/ 354 h 495"/>
                  <a:gd name="T4" fmla="*/ 148 w 447"/>
                  <a:gd name="T5" fmla="*/ 495 h 495"/>
                  <a:gd name="T6" fmla="*/ 447 w 447"/>
                  <a:gd name="T7" fmla="*/ 495 h 495"/>
                  <a:gd name="T8" fmla="*/ 447 w 447"/>
                  <a:gd name="T9" fmla="*/ 485 h 495"/>
                  <a:gd name="T10" fmla="*/ 363 w 447"/>
                  <a:gd name="T11" fmla="*/ 391 h 495"/>
                  <a:gd name="T12" fmla="*/ 363 w 447"/>
                  <a:gd name="T13" fmla="*/ 391 h 495"/>
                  <a:gd name="T14" fmla="*/ 147 w 447"/>
                  <a:gd name="T15" fmla="*/ 391 h 495"/>
                  <a:gd name="T16" fmla="*/ 110 w 447"/>
                  <a:gd name="T17" fmla="*/ 354 h 495"/>
                  <a:gd name="T18" fmla="*/ 154 w 447"/>
                  <a:gd name="T19" fmla="*/ 311 h 495"/>
                  <a:gd name="T20" fmla="*/ 247 w 447"/>
                  <a:gd name="T21" fmla="*/ 311 h 495"/>
                  <a:gd name="T22" fmla="*/ 392 w 447"/>
                  <a:gd name="T23" fmla="*/ 203 h 495"/>
                  <a:gd name="T24" fmla="*/ 167 w 447"/>
                  <a:gd name="T25" fmla="*/ 203 h 495"/>
                  <a:gd name="T26" fmla="*/ 110 w 447"/>
                  <a:gd name="T27" fmla="*/ 235 h 495"/>
                  <a:gd name="T28" fmla="*/ 110 w 447"/>
                  <a:gd name="T29" fmla="*/ 141 h 495"/>
                  <a:gd name="T30" fmla="*/ 147 w 447"/>
                  <a:gd name="T31" fmla="*/ 103 h 495"/>
                  <a:gd name="T32" fmla="*/ 363 w 447"/>
                  <a:gd name="T33" fmla="*/ 103 h 495"/>
                  <a:gd name="T34" fmla="*/ 447 w 447"/>
                  <a:gd name="T35" fmla="*/ 9 h 495"/>
                  <a:gd name="T36" fmla="*/ 447 w 447"/>
                  <a:gd name="T37" fmla="*/ 0 h 495"/>
                  <a:gd name="T38" fmla="*/ 148 w 447"/>
                  <a:gd name="T39" fmla="*/ 0 h 495"/>
                  <a:gd name="T40" fmla="*/ 0 w 447"/>
                  <a:gd name="T41" fmla="*/ 141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47" h="495">
                    <a:moveTo>
                      <a:pt x="0" y="141"/>
                    </a:moveTo>
                    <a:cubicBezTo>
                      <a:pt x="0" y="141"/>
                      <a:pt x="0" y="353"/>
                      <a:pt x="0" y="354"/>
                    </a:cubicBezTo>
                    <a:cubicBezTo>
                      <a:pt x="0" y="428"/>
                      <a:pt x="60" y="495"/>
                      <a:pt x="148" y="495"/>
                    </a:cubicBezTo>
                    <a:cubicBezTo>
                      <a:pt x="150" y="495"/>
                      <a:pt x="447" y="495"/>
                      <a:pt x="447" y="495"/>
                    </a:cubicBezTo>
                    <a:cubicBezTo>
                      <a:pt x="447" y="491"/>
                      <a:pt x="447" y="488"/>
                      <a:pt x="447" y="485"/>
                    </a:cubicBezTo>
                    <a:cubicBezTo>
                      <a:pt x="447" y="424"/>
                      <a:pt x="404" y="393"/>
                      <a:pt x="363" y="391"/>
                    </a:cubicBezTo>
                    <a:cubicBezTo>
                      <a:pt x="363" y="391"/>
                      <a:pt x="363" y="391"/>
                      <a:pt x="363" y="391"/>
                    </a:cubicBezTo>
                    <a:cubicBezTo>
                      <a:pt x="147" y="391"/>
                      <a:pt x="147" y="391"/>
                      <a:pt x="147" y="391"/>
                    </a:cubicBezTo>
                    <a:cubicBezTo>
                      <a:pt x="130" y="391"/>
                      <a:pt x="110" y="378"/>
                      <a:pt x="110" y="354"/>
                    </a:cubicBezTo>
                    <a:cubicBezTo>
                      <a:pt x="110" y="330"/>
                      <a:pt x="125" y="311"/>
                      <a:pt x="154" y="311"/>
                    </a:cubicBezTo>
                    <a:cubicBezTo>
                      <a:pt x="182" y="311"/>
                      <a:pt x="246" y="311"/>
                      <a:pt x="247" y="311"/>
                    </a:cubicBezTo>
                    <a:cubicBezTo>
                      <a:pt x="329" y="310"/>
                      <a:pt x="377" y="260"/>
                      <a:pt x="392" y="203"/>
                    </a:cubicBezTo>
                    <a:cubicBezTo>
                      <a:pt x="167" y="203"/>
                      <a:pt x="167" y="203"/>
                      <a:pt x="167" y="203"/>
                    </a:cubicBezTo>
                    <a:cubicBezTo>
                      <a:pt x="127" y="203"/>
                      <a:pt x="110" y="235"/>
                      <a:pt x="110" y="235"/>
                    </a:cubicBezTo>
                    <a:cubicBezTo>
                      <a:pt x="110" y="141"/>
                      <a:pt x="110" y="141"/>
                      <a:pt x="110" y="141"/>
                    </a:cubicBezTo>
                    <a:cubicBezTo>
                      <a:pt x="110" y="117"/>
                      <a:pt x="130" y="103"/>
                      <a:pt x="147" y="103"/>
                    </a:cubicBezTo>
                    <a:cubicBezTo>
                      <a:pt x="363" y="103"/>
                      <a:pt x="363" y="103"/>
                      <a:pt x="363" y="103"/>
                    </a:cubicBezTo>
                    <a:cubicBezTo>
                      <a:pt x="404" y="102"/>
                      <a:pt x="447" y="71"/>
                      <a:pt x="447" y="9"/>
                    </a:cubicBezTo>
                    <a:cubicBezTo>
                      <a:pt x="447" y="6"/>
                      <a:pt x="447" y="3"/>
                      <a:pt x="447" y="0"/>
                    </a:cubicBezTo>
                    <a:cubicBezTo>
                      <a:pt x="148" y="0"/>
                      <a:pt x="148" y="0"/>
                      <a:pt x="148" y="0"/>
                    </a:cubicBezTo>
                    <a:cubicBezTo>
                      <a:pt x="60" y="0"/>
                      <a:pt x="0" y="66"/>
                      <a:pt x="0" y="1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ndParaRPr>
              </a:p>
            </p:txBody>
          </p:sp>
          <p:sp>
            <p:nvSpPr>
              <p:cNvPr id="88" name="Freeform 31">
                <a:extLst>
                  <a:ext uri="{FF2B5EF4-FFF2-40B4-BE49-F238E27FC236}">
                    <a16:creationId xmlns:a16="http://schemas.microsoft.com/office/drawing/2014/main" id="{7BA87A9B-6444-41F5-9563-0CFA82045D48}"/>
                  </a:ext>
                </a:extLst>
              </p:cNvPr>
              <p:cNvSpPr>
                <a:spLocks noEditPoints="1"/>
              </p:cNvSpPr>
              <p:nvPr/>
            </p:nvSpPr>
            <p:spPr bwMode="auto">
              <a:xfrm>
                <a:off x="6491288" y="6045200"/>
                <a:ext cx="19050" cy="23813"/>
              </a:xfrm>
              <a:custGeom>
                <a:avLst/>
                <a:gdLst>
                  <a:gd name="T0" fmla="*/ 30 w 31"/>
                  <a:gd name="T1" fmla="*/ 12 h 35"/>
                  <a:gd name="T2" fmla="*/ 16 w 31"/>
                  <a:gd name="T3" fmla="*/ 0 h 35"/>
                  <a:gd name="T4" fmla="*/ 0 w 31"/>
                  <a:gd name="T5" fmla="*/ 0 h 35"/>
                  <a:gd name="T6" fmla="*/ 0 w 31"/>
                  <a:gd name="T7" fmla="*/ 35 h 35"/>
                  <a:gd name="T8" fmla="*/ 8 w 31"/>
                  <a:gd name="T9" fmla="*/ 35 h 35"/>
                  <a:gd name="T10" fmla="*/ 8 w 31"/>
                  <a:gd name="T11" fmla="*/ 24 h 35"/>
                  <a:gd name="T12" fmla="*/ 14 w 31"/>
                  <a:gd name="T13" fmla="*/ 24 h 35"/>
                  <a:gd name="T14" fmla="*/ 22 w 31"/>
                  <a:gd name="T15" fmla="*/ 35 h 35"/>
                  <a:gd name="T16" fmla="*/ 31 w 31"/>
                  <a:gd name="T17" fmla="*/ 35 h 35"/>
                  <a:gd name="T18" fmla="*/ 22 w 31"/>
                  <a:gd name="T19" fmla="*/ 23 h 35"/>
                  <a:gd name="T20" fmla="*/ 30 w 31"/>
                  <a:gd name="T21" fmla="*/ 12 h 35"/>
                  <a:gd name="T22" fmla="*/ 16 w 31"/>
                  <a:gd name="T23" fmla="*/ 17 h 35"/>
                  <a:gd name="T24" fmla="*/ 8 w 31"/>
                  <a:gd name="T25" fmla="*/ 17 h 35"/>
                  <a:gd name="T26" fmla="*/ 8 w 31"/>
                  <a:gd name="T27" fmla="*/ 7 h 35"/>
                  <a:gd name="T28" fmla="*/ 16 w 31"/>
                  <a:gd name="T29" fmla="*/ 7 h 35"/>
                  <a:gd name="T30" fmla="*/ 22 w 31"/>
                  <a:gd name="T31" fmla="*/ 12 h 35"/>
                  <a:gd name="T32" fmla="*/ 16 w 31"/>
                  <a:gd name="T33" fmla="*/ 1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 h="35">
                    <a:moveTo>
                      <a:pt x="30" y="12"/>
                    </a:moveTo>
                    <a:cubicBezTo>
                      <a:pt x="30" y="4"/>
                      <a:pt x="24" y="0"/>
                      <a:pt x="16" y="0"/>
                    </a:cubicBezTo>
                    <a:cubicBezTo>
                      <a:pt x="0" y="0"/>
                      <a:pt x="0" y="0"/>
                      <a:pt x="0" y="0"/>
                    </a:cubicBezTo>
                    <a:cubicBezTo>
                      <a:pt x="0" y="35"/>
                      <a:pt x="0" y="35"/>
                      <a:pt x="0" y="35"/>
                    </a:cubicBezTo>
                    <a:cubicBezTo>
                      <a:pt x="8" y="35"/>
                      <a:pt x="8" y="35"/>
                      <a:pt x="8" y="35"/>
                    </a:cubicBezTo>
                    <a:cubicBezTo>
                      <a:pt x="8" y="24"/>
                      <a:pt x="8" y="24"/>
                      <a:pt x="8" y="24"/>
                    </a:cubicBezTo>
                    <a:cubicBezTo>
                      <a:pt x="14" y="24"/>
                      <a:pt x="14" y="24"/>
                      <a:pt x="14" y="24"/>
                    </a:cubicBezTo>
                    <a:cubicBezTo>
                      <a:pt x="22" y="35"/>
                      <a:pt x="22" y="35"/>
                      <a:pt x="22" y="35"/>
                    </a:cubicBezTo>
                    <a:cubicBezTo>
                      <a:pt x="31" y="35"/>
                      <a:pt x="31" y="35"/>
                      <a:pt x="31" y="35"/>
                    </a:cubicBezTo>
                    <a:cubicBezTo>
                      <a:pt x="22" y="23"/>
                      <a:pt x="22" y="23"/>
                      <a:pt x="22" y="23"/>
                    </a:cubicBezTo>
                    <a:cubicBezTo>
                      <a:pt x="27" y="21"/>
                      <a:pt x="30" y="17"/>
                      <a:pt x="30" y="12"/>
                    </a:cubicBezTo>
                    <a:close/>
                    <a:moveTo>
                      <a:pt x="16" y="17"/>
                    </a:moveTo>
                    <a:cubicBezTo>
                      <a:pt x="8" y="17"/>
                      <a:pt x="8" y="17"/>
                      <a:pt x="8" y="17"/>
                    </a:cubicBezTo>
                    <a:cubicBezTo>
                      <a:pt x="8" y="7"/>
                      <a:pt x="8" y="7"/>
                      <a:pt x="8" y="7"/>
                    </a:cubicBezTo>
                    <a:cubicBezTo>
                      <a:pt x="16" y="7"/>
                      <a:pt x="16" y="7"/>
                      <a:pt x="16" y="7"/>
                    </a:cubicBezTo>
                    <a:cubicBezTo>
                      <a:pt x="19" y="7"/>
                      <a:pt x="22" y="9"/>
                      <a:pt x="22" y="12"/>
                    </a:cubicBezTo>
                    <a:cubicBezTo>
                      <a:pt x="22" y="15"/>
                      <a:pt x="20" y="17"/>
                      <a:pt x="16"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ndParaRPr>
              </a:p>
            </p:txBody>
          </p:sp>
          <p:sp>
            <p:nvSpPr>
              <p:cNvPr id="89" name="Freeform 32">
                <a:extLst>
                  <a:ext uri="{FF2B5EF4-FFF2-40B4-BE49-F238E27FC236}">
                    <a16:creationId xmlns:a16="http://schemas.microsoft.com/office/drawing/2014/main" id="{07D4E142-A350-4E18-8397-BB0EF278CACF}"/>
                  </a:ext>
                </a:extLst>
              </p:cNvPr>
              <p:cNvSpPr>
                <a:spLocks/>
              </p:cNvSpPr>
              <p:nvPr/>
            </p:nvSpPr>
            <p:spPr bwMode="auto">
              <a:xfrm>
                <a:off x="5861050" y="5762625"/>
                <a:ext cx="290513" cy="319088"/>
              </a:xfrm>
              <a:custGeom>
                <a:avLst/>
                <a:gdLst>
                  <a:gd name="T0" fmla="*/ 325 w 453"/>
                  <a:gd name="T1" fmla="*/ 208 h 495"/>
                  <a:gd name="T2" fmla="*/ 154 w 453"/>
                  <a:gd name="T3" fmla="*/ 183 h 495"/>
                  <a:gd name="T4" fmla="*/ 110 w 453"/>
                  <a:gd name="T5" fmla="*/ 141 h 495"/>
                  <a:gd name="T6" fmla="*/ 148 w 453"/>
                  <a:gd name="T7" fmla="*/ 103 h 495"/>
                  <a:gd name="T8" fmla="*/ 424 w 453"/>
                  <a:gd name="T9" fmla="*/ 103 h 495"/>
                  <a:gd name="T10" fmla="*/ 424 w 453"/>
                  <a:gd name="T11" fmla="*/ 0 h 495"/>
                  <a:gd name="T12" fmla="*/ 148 w 453"/>
                  <a:gd name="T13" fmla="*/ 0 h 495"/>
                  <a:gd name="T14" fmla="*/ 0 w 453"/>
                  <a:gd name="T15" fmla="*/ 141 h 495"/>
                  <a:gd name="T16" fmla="*/ 128 w 453"/>
                  <a:gd name="T17" fmla="*/ 286 h 495"/>
                  <a:gd name="T18" fmla="*/ 299 w 453"/>
                  <a:gd name="T19" fmla="*/ 311 h 495"/>
                  <a:gd name="T20" fmla="*/ 343 w 453"/>
                  <a:gd name="T21" fmla="*/ 354 h 495"/>
                  <a:gd name="T22" fmla="*/ 305 w 453"/>
                  <a:gd name="T23" fmla="*/ 391 h 495"/>
                  <a:gd name="T24" fmla="*/ 29 w 453"/>
                  <a:gd name="T25" fmla="*/ 391 h 495"/>
                  <a:gd name="T26" fmla="*/ 29 w 453"/>
                  <a:gd name="T27" fmla="*/ 495 h 495"/>
                  <a:gd name="T28" fmla="*/ 305 w 453"/>
                  <a:gd name="T29" fmla="*/ 495 h 495"/>
                  <a:gd name="T30" fmla="*/ 453 w 453"/>
                  <a:gd name="T31" fmla="*/ 354 h 495"/>
                  <a:gd name="T32" fmla="*/ 325 w 453"/>
                  <a:gd name="T33" fmla="*/ 208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53" h="495">
                    <a:moveTo>
                      <a:pt x="325" y="208"/>
                    </a:moveTo>
                    <a:cubicBezTo>
                      <a:pt x="323" y="208"/>
                      <a:pt x="156" y="184"/>
                      <a:pt x="154" y="183"/>
                    </a:cubicBezTo>
                    <a:cubicBezTo>
                      <a:pt x="125" y="179"/>
                      <a:pt x="110" y="164"/>
                      <a:pt x="110" y="141"/>
                    </a:cubicBezTo>
                    <a:cubicBezTo>
                      <a:pt x="110" y="117"/>
                      <a:pt x="131" y="103"/>
                      <a:pt x="148" y="103"/>
                    </a:cubicBezTo>
                    <a:cubicBezTo>
                      <a:pt x="424" y="103"/>
                      <a:pt x="424" y="103"/>
                      <a:pt x="424" y="103"/>
                    </a:cubicBezTo>
                    <a:cubicBezTo>
                      <a:pt x="424" y="0"/>
                      <a:pt x="424" y="0"/>
                      <a:pt x="424" y="0"/>
                    </a:cubicBezTo>
                    <a:cubicBezTo>
                      <a:pt x="424" y="0"/>
                      <a:pt x="151" y="0"/>
                      <a:pt x="148" y="0"/>
                    </a:cubicBezTo>
                    <a:cubicBezTo>
                      <a:pt x="61" y="0"/>
                      <a:pt x="0" y="66"/>
                      <a:pt x="0" y="141"/>
                    </a:cubicBezTo>
                    <a:cubicBezTo>
                      <a:pt x="0" y="205"/>
                      <a:pt x="39" y="272"/>
                      <a:pt x="128" y="286"/>
                    </a:cubicBezTo>
                    <a:cubicBezTo>
                      <a:pt x="130" y="286"/>
                      <a:pt x="297" y="311"/>
                      <a:pt x="299" y="311"/>
                    </a:cubicBezTo>
                    <a:cubicBezTo>
                      <a:pt x="328" y="316"/>
                      <a:pt x="343" y="330"/>
                      <a:pt x="343" y="354"/>
                    </a:cubicBezTo>
                    <a:cubicBezTo>
                      <a:pt x="343" y="378"/>
                      <a:pt x="322" y="391"/>
                      <a:pt x="305" y="391"/>
                    </a:cubicBezTo>
                    <a:cubicBezTo>
                      <a:pt x="29" y="391"/>
                      <a:pt x="29" y="391"/>
                      <a:pt x="29" y="391"/>
                    </a:cubicBezTo>
                    <a:cubicBezTo>
                      <a:pt x="29" y="495"/>
                      <a:pt x="29" y="495"/>
                      <a:pt x="29" y="495"/>
                    </a:cubicBezTo>
                    <a:cubicBezTo>
                      <a:pt x="29" y="495"/>
                      <a:pt x="302" y="495"/>
                      <a:pt x="305" y="495"/>
                    </a:cubicBezTo>
                    <a:cubicBezTo>
                      <a:pt x="392" y="495"/>
                      <a:pt x="453" y="428"/>
                      <a:pt x="453" y="354"/>
                    </a:cubicBezTo>
                    <a:cubicBezTo>
                      <a:pt x="453" y="289"/>
                      <a:pt x="414" y="222"/>
                      <a:pt x="325" y="2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ndParaRPr>
              </a:p>
            </p:txBody>
          </p:sp>
          <p:sp>
            <p:nvSpPr>
              <p:cNvPr id="90" name="Freeform 33">
                <a:extLst>
                  <a:ext uri="{FF2B5EF4-FFF2-40B4-BE49-F238E27FC236}">
                    <a16:creationId xmlns:a16="http://schemas.microsoft.com/office/drawing/2014/main" id="{5B72474B-F9DE-400F-8AF8-24AE533573B4}"/>
                  </a:ext>
                </a:extLst>
              </p:cNvPr>
              <p:cNvSpPr>
                <a:spLocks/>
              </p:cNvSpPr>
              <p:nvPr/>
            </p:nvSpPr>
            <p:spPr bwMode="auto">
              <a:xfrm>
                <a:off x="5559425" y="5762625"/>
                <a:ext cx="280988" cy="327025"/>
              </a:xfrm>
              <a:custGeom>
                <a:avLst/>
                <a:gdLst>
                  <a:gd name="T0" fmla="*/ 330 w 437"/>
                  <a:gd name="T1" fmla="*/ 294 h 506"/>
                  <a:gd name="T2" fmla="*/ 219 w 437"/>
                  <a:gd name="T3" fmla="*/ 405 h 506"/>
                  <a:gd name="T4" fmla="*/ 107 w 437"/>
                  <a:gd name="T5" fmla="*/ 294 h 506"/>
                  <a:gd name="T6" fmla="*/ 107 w 437"/>
                  <a:gd name="T7" fmla="*/ 0 h 506"/>
                  <a:gd name="T8" fmla="*/ 0 w 437"/>
                  <a:gd name="T9" fmla="*/ 0 h 506"/>
                  <a:gd name="T10" fmla="*/ 0 w 437"/>
                  <a:gd name="T11" fmla="*/ 288 h 506"/>
                  <a:gd name="T12" fmla="*/ 219 w 437"/>
                  <a:gd name="T13" fmla="*/ 506 h 506"/>
                  <a:gd name="T14" fmla="*/ 437 w 437"/>
                  <a:gd name="T15" fmla="*/ 288 h 506"/>
                  <a:gd name="T16" fmla="*/ 437 w 437"/>
                  <a:gd name="T17" fmla="*/ 0 h 506"/>
                  <a:gd name="T18" fmla="*/ 330 w 437"/>
                  <a:gd name="T19" fmla="*/ 0 h 506"/>
                  <a:gd name="T20" fmla="*/ 330 w 437"/>
                  <a:gd name="T21" fmla="*/ 294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7" h="506">
                    <a:moveTo>
                      <a:pt x="330" y="294"/>
                    </a:moveTo>
                    <a:cubicBezTo>
                      <a:pt x="330" y="355"/>
                      <a:pt x="280" y="405"/>
                      <a:pt x="219" y="405"/>
                    </a:cubicBezTo>
                    <a:cubicBezTo>
                      <a:pt x="157" y="405"/>
                      <a:pt x="107" y="355"/>
                      <a:pt x="107" y="294"/>
                    </a:cubicBezTo>
                    <a:cubicBezTo>
                      <a:pt x="107" y="0"/>
                      <a:pt x="107" y="0"/>
                      <a:pt x="107" y="0"/>
                    </a:cubicBezTo>
                    <a:cubicBezTo>
                      <a:pt x="0" y="0"/>
                      <a:pt x="0" y="0"/>
                      <a:pt x="0" y="0"/>
                    </a:cubicBezTo>
                    <a:cubicBezTo>
                      <a:pt x="0" y="288"/>
                      <a:pt x="0" y="288"/>
                      <a:pt x="0" y="288"/>
                    </a:cubicBezTo>
                    <a:cubicBezTo>
                      <a:pt x="0" y="408"/>
                      <a:pt x="98" y="506"/>
                      <a:pt x="219" y="506"/>
                    </a:cubicBezTo>
                    <a:cubicBezTo>
                      <a:pt x="339" y="506"/>
                      <a:pt x="437" y="408"/>
                      <a:pt x="437" y="288"/>
                    </a:cubicBezTo>
                    <a:cubicBezTo>
                      <a:pt x="437" y="0"/>
                      <a:pt x="437" y="0"/>
                      <a:pt x="437" y="0"/>
                    </a:cubicBezTo>
                    <a:cubicBezTo>
                      <a:pt x="330" y="0"/>
                      <a:pt x="330" y="0"/>
                      <a:pt x="330" y="0"/>
                    </a:cubicBezTo>
                    <a:lnTo>
                      <a:pt x="330" y="29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ndParaRPr>
              </a:p>
            </p:txBody>
          </p:sp>
        </p:grpSp>
        <p:grpSp>
          <p:nvGrpSpPr>
            <p:cNvPr id="82" name="Group 81">
              <a:extLst>
                <a:ext uri="{FF2B5EF4-FFF2-40B4-BE49-F238E27FC236}">
                  <a16:creationId xmlns:a16="http://schemas.microsoft.com/office/drawing/2014/main" id="{88F48954-D645-4C3C-AA31-4645A756F28A}"/>
                </a:ext>
              </a:extLst>
            </p:cNvPr>
            <p:cNvGrpSpPr/>
            <p:nvPr/>
          </p:nvGrpSpPr>
          <p:grpSpPr>
            <a:xfrm>
              <a:off x="4986337" y="5373688"/>
              <a:ext cx="881063" cy="452438"/>
              <a:chOff x="4986337" y="5373688"/>
              <a:chExt cx="881063" cy="452438"/>
            </a:xfrm>
            <a:grpFill/>
          </p:grpSpPr>
          <p:sp>
            <p:nvSpPr>
              <p:cNvPr id="83" name="Freeform 34">
                <a:extLst>
                  <a:ext uri="{FF2B5EF4-FFF2-40B4-BE49-F238E27FC236}">
                    <a16:creationId xmlns:a16="http://schemas.microsoft.com/office/drawing/2014/main" id="{88213E16-8AA6-4F3B-902C-79E07F6EAC06}"/>
                  </a:ext>
                </a:extLst>
              </p:cNvPr>
              <p:cNvSpPr>
                <a:spLocks noEditPoints="1"/>
              </p:cNvSpPr>
              <p:nvPr/>
            </p:nvSpPr>
            <p:spPr bwMode="auto">
              <a:xfrm>
                <a:off x="5737225" y="5453063"/>
                <a:ext cx="73025" cy="73025"/>
              </a:xfrm>
              <a:custGeom>
                <a:avLst/>
                <a:gdLst>
                  <a:gd name="T0" fmla="*/ 55 w 114"/>
                  <a:gd name="T1" fmla="*/ 114 h 114"/>
                  <a:gd name="T2" fmla="*/ 96 w 114"/>
                  <a:gd name="T3" fmla="*/ 99 h 114"/>
                  <a:gd name="T4" fmla="*/ 114 w 114"/>
                  <a:gd name="T5" fmla="*/ 59 h 114"/>
                  <a:gd name="T6" fmla="*/ 59 w 114"/>
                  <a:gd name="T7" fmla="*/ 1 h 114"/>
                  <a:gd name="T8" fmla="*/ 19 w 114"/>
                  <a:gd name="T9" fmla="*/ 16 h 114"/>
                  <a:gd name="T10" fmla="*/ 1 w 114"/>
                  <a:gd name="T11" fmla="*/ 55 h 114"/>
                  <a:gd name="T12" fmla="*/ 55 w 114"/>
                  <a:gd name="T13" fmla="*/ 114 h 114"/>
                  <a:gd name="T14" fmla="*/ 68 w 114"/>
                  <a:gd name="T15" fmla="*/ 29 h 114"/>
                  <a:gd name="T16" fmla="*/ 93 w 114"/>
                  <a:gd name="T17" fmla="*/ 46 h 114"/>
                  <a:gd name="T18" fmla="*/ 68 w 114"/>
                  <a:gd name="T19" fmla="*/ 63 h 114"/>
                  <a:gd name="T20" fmla="*/ 43 w 114"/>
                  <a:gd name="T21" fmla="*/ 46 h 114"/>
                  <a:gd name="T22" fmla="*/ 68 w 114"/>
                  <a:gd name="T23" fmla="*/ 29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4" h="114">
                    <a:moveTo>
                      <a:pt x="55" y="114"/>
                    </a:moveTo>
                    <a:cubicBezTo>
                      <a:pt x="70" y="114"/>
                      <a:pt x="85" y="109"/>
                      <a:pt x="96" y="99"/>
                    </a:cubicBezTo>
                    <a:cubicBezTo>
                      <a:pt x="107" y="88"/>
                      <a:pt x="113" y="74"/>
                      <a:pt x="114" y="59"/>
                    </a:cubicBezTo>
                    <a:cubicBezTo>
                      <a:pt x="114" y="28"/>
                      <a:pt x="90" y="2"/>
                      <a:pt x="59" y="1"/>
                    </a:cubicBezTo>
                    <a:cubicBezTo>
                      <a:pt x="44" y="0"/>
                      <a:pt x="30" y="6"/>
                      <a:pt x="19" y="16"/>
                    </a:cubicBezTo>
                    <a:cubicBezTo>
                      <a:pt x="8" y="26"/>
                      <a:pt x="1" y="40"/>
                      <a:pt x="1" y="55"/>
                    </a:cubicBezTo>
                    <a:cubicBezTo>
                      <a:pt x="0" y="86"/>
                      <a:pt x="24" y="113"/>
                      <a:pt x="55" y="114"/>
                    </a:cubicBezTo>
                    <a:close/>
                    <a:moveTo>
                      <a:pt x="68" y="29"/>
                    </a:moveTo>
                    <a:cubicBezTo>
                      <a:pt x="82" y="29"/>
                      <a:pt x="93" y="37"/>
                      <a:pt x="93" y="46"/>
                    </a:cubicBezTo>
                    <a:cubicBezTo>
                      <a:pt x="93" y="55"/>
                      <a:pt x="82" y="63"/>
                      <a:pt x="68" y="63"/>
                    </a:cubicBezTo>
                    <a:cubicBezTo>
                      <a:pt x="54" y="63"/>
                      <a:pt x="43" y="55"/>
                      <a:pt x="43" y="46"/>
                    </a:cubicBezTo>
                    <a:cubicBezTo>
                      <a:pt x="43" y="37"/>
                      <a:pt x="54" y="29"/>
                      <a:pt x="68"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ndParaRPr>
              </a:p>
            </p:txBody>
          </p:sp>
          <p:sp>
            <p:nvSpPr>
              <p:cNvPr id="84" name="Freeform 35">
                <a:extLst>
                  <a:ext uri="{FF2B5EF4-FFF2-40B4-BE49-F238E27FC236}">
                    <a16:creationId xmlns:a16="http://schemas.microsoft.com/office/drawing/2014/main" id="{B33B9973-5A73-4F73-AEEB-013CE7407834}"/>
                  </a:ext>
                </a:extLst>
              </p:cNvPr>
              <p:cNvSpPr>
                <a:spLocks noEditPoints="1"/>
              </p:cNvSpPr>
              <p:nvPr/>
            </p:nvSpPr>
            <p:spPr bwMode="auto">
              <a:xfrm>
                <a:off x="4986337" y="5373688"/>
                <a:ext cx="881063" cy="452438"/>
              </a:xfrm>
              <a:custGeom>
                <a:avLst/>
                <a:gdLst>
                  <a:gd name="T0" fmla="*/ 1367 w 1369"/>
                  <a:gd name="T1" fmla="*/ 246 h 702"/>
                  <a:gd name="T2" fmla="*/ 1293 w 1369"/>
                  <a:gd name="T3" fmla="*/ 96 h 702"/>
                  <a:gd name="T4" fmla="*/ 1013 w 1369"/>
                  <a:gd name="T5" fmla="*/ 22 h 702"/>
                  <a:gd name="T6" fmla="*/ 721 w 1369"/>
                  <a:gd name="T7" fmla="*/ 9 h 702"/>
                  <a:gd name="T8" fmla="*/ 235 w 1369"/>
                  <a:gd name="T9" fmla="*/ 136 h 702"/>
                  <a:gd name="T10" fmla="*/ 15 w 1369"/>
                  <a:gd name="T11" fmla="*/ 521 h 702"/>
                  <a:gd name="T12" fmla="*/ 218 w 1369"/>
                  <a:gd name="T13" fmla="*/ 694 h 702"/>
                  <a:gd name="T14" fmla="*/ 344 w 1369"/>
                  <a:gd name="T15" fmla="*/ 401 h 702"/>
                  <a:gd name="T16" fmla="*/ 149 w 1369"/>
                  <a:gd name="T17" fmla="*/ 482 h 702"/>
                  <a:gd name="T18" fmla="*/ 272 w 1369"/>
                  <a:gd name="T19" fmla="*/ 568 h 702"/>
                  <a:gd name="T20" fmla="*/ 287 w 1369"/>
                  <a:gd name="T21" fmla="*/ 561 h 702"/>
                  <a:gd name="T22" fmla="*/ 287 w 1369"/>
                  <a:gd name="T23" fmla="*/ 561 h 702"/>
                  <a:gd name="T24" fmla="*/ 299 w 1369"/>
                  <a:gd name="T25" fmla="*/ 527 h 702"/>
                  <a:gd name="T26" fmla="*/ 263 w 1369"/>
                  <a:gd name="T27" fmla="*/ 506 h 702"/>
                  <a:gd name="T28" fmla="*/ 256 w 1369"/>
                  <a:gd name="T29" fmla="*/ 508 h 702"/>
                  <a:gd name="T30" fmla="*/ 213 w 1369"/>
                  <a:gd name="T31" fmla="*/ 481 h 702"/>
                  <a:gd name="T32" fmla="*/ 219 w 1369"/>
                  <a:gd name="T33" fmla="*/ 462 h 702"/>
                  <a:gd name="T34" fmla="*/ 339 w 1369"/>
                  <a:gd name="T35" fmla="*/ 494 h 702"/>
                  <a:gd name="T36" fmla="*/ 226 w 1369"/>
                  <a:gd name="T37" fmla="*/ 617 h 702"/>
                  <a:gd name="T38" fmla="*/ 112 w 1369"/>
                  <a:gd name="T39" fmla="*/ 411 h 702"/>
                  <a:gd name="T40" fmla="*/ 522 w 1369"/>
                  <a:gd name="T41" fmla="*/ 554 h 702"/>
                  <a:gd name="T42" fmla="*/ 713 w 1369"/>
                  <a:gd name="T43" fmla="*/ 407 h 702"/>
                  <a:gd name="T44" fmla="*/ 989 w 1369"/>
                  <a:gd name="T45" fmla="*/ 554 h 702"/>
                  <a:gd name="T46" fmla="*/ 1061 w 1369"/>
                  <a:gd name="T47" fmla="*/ 391 h 702"/>
                  <a:gd name="T48" fmla="*/ 1291 w 1369"/>
                  <a:gd name="T49" fmla="*/ 366 h 702"/>
                  <a:gd name="T50" fmla="*/ 1356 w 1369"/>
                  <a:gd name="T51" fmla="*/ 322 h 702"/>
                  <a:gd name="T52" fmla="*/ 1363 w 1369"/>
                  <a:gd name="T53" fmla="*/ 298 h 702"/>
                  <a:gd name="T54" fmla="*/ 1246 w 1369"/>
                  <a:gd name="T55" fmla="*/ 327 h 702"/>
                  <a:gd name="T56" fmla="*/ 1070 w 1369"/>
                  <a:gd name="T57" fmla="*/ 265 h 702"/>
                  <a:gd name="T58" fmla="*/ 1241 w 1369"/>
                  <a:gd name="T59" fmla="*/ 296 h 702"/>
                  <a:gd name="T60" fmla="*/ 1143 w 1369"/>
                  <a:gd name="T61" fmla="*/ 178 h 702"/>
                  <a:gd name="T62" fmla="*/ 1227 w 1369"/>
                  <a:gd name="T63" fmla="*/ 100 h 702"/>
                  <a:gd name="T64" fmla="*/ 1279 w 1369"/>
                  <a:gd name="T65" fmla="*/ 240 h 702"/>
                  <a:gd name="T66" fmla="*/ 1143 w 1369"/>
                  <a:gd name="T67" fmla="*/ 178 h 7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369" h="702">
                    <a:moveTo>
                      <a:pt x="1359" y="258"/>
                    </a:moveTo>
                    <a:cubicBezTo>
                      <a:pt x="1361" y="256"/>
                      <a:pt x="1369" y="251"/>
                      <a:pt x="1367" y="246"/>
                    </a:cubicBezTo>
                    <a:cubicBezTo>
                      <a:pt x="1360" y="220"/>
                      <a:pt x="1335" y="135"/>
                      <a:pt x="1314" y="114"/>
                    </a:cubicBezTo>
                    <a:cubicBezTo>
                      <a:pt x="1308" y="108"/>
                      <a:pt x="1303" y="101"/>
                      <a:pt x="1293" y="96"/>
                    </a:cubicBezTo>
                    <a:cubicBezTo>
                      <a:pt x="1213" y="49"/>
                      <a:pt x="1024" y="21"/>
                      <a:pt x="1015" y="20"/>
                    </a:cubicBezTo>
                    <a:cubicBezTo>
                      <a:pt x="1015" y="20"/>
                      <a:pt x="1013" y="19"/>
                      <a:pt x="1013" y="22"/>
                    </a:cubicBezTo>
                    <a:cubicBezTo>
                      <a:pt x="1013" y="22"/>
                      <a:pt x="1012" y="61"/>
                      <a:pt x="1012" y="65"/>
                    </a:cubicBezTo>
                    <a:cubicBezTo>
                      <a:pt x="993" y="59"/>
                      <a:pt x="852" y="13"/>
                      <a:pt x="721" y="9"/>
                    </a:cubicBezTo>
                    <a:cubicBezTo>
                      <a:pt x="609" y="5"/>
                      <a:pt x="457" y="0"/>
                      <a:pt x="241" y="132"/>
                    </a:cubicBezTo>
                    <a:cubicBezTo>
                      <a:pt x="235" y="136"/>
                      <a:pt x="235" y="136"/>
                      <a:pt x="235" y="136"/>
                    </a:cubicBezTo>
                    <a:cubicBezTo>
                      <a:pt x="133" y="199"/>
                      <a:pt x="63" y="277"/>
                      <a:pt x="27" y="368"/>
                    </a:cubicBezTo>
                    <a:cubicBezTo>
                      <a:pt x="15" y="396"/>
                      <a:pt x="0" y="461"/>
                      <a:pt x="15" y="521"/>
                    </a:cubicBezTo>
                    <a:cubicBezTo>
                      <a:pt x="22" y="548"/>
                      <a:pt x="34" y="574"/>
                      <a:pt x="51" y="598"/>
                    </a:cubicBezTo>
                    <a:cubicBezTo>
                      <a:pt x="88" y="652"/>
                      <a:pt x="151" y="687"/>
                      <a:pt x="218" y="694"/>
                    </a:cubicBezTo>
                    <a:cubicBezTo>
                      <a:pt x="314" y="702"/>
                      <a:pt x="386" y="659"/>
                      <a:pt x="412" y="579"/>
                    </a:cubicBezTo>
                    <a:cubicBezTo>
                      <a:pt x="430" y="523"/>
                      <a:pt x="412" y="442"/>
                      <a:pt x="344" y="401"/>
                    </a:cubicBezTo>
                    <a:cubicBezTo>
                      <a:pt x="289" y="367"/>
                      <a:pt x="230" y="375"/>
                      <a:pt x="195" y="397"/>
                    </a:cubicBezTo>
                    <a:cubicBezTo>
                      <a:pt x="166" y="417"/>
                      <a:pt x="149" y="448"/>
                      <a:pt x="149" y="482"/>
                    </a:cubicBezTo>
                    <a:cubicBezTo>
                      <a:pt x="150" y="541"/>
                      <a:pt x="201" y="573"/>
                      <a:pt x="238" y="573"/>
                    </a:cubicBezTo>
                    <a:cubicBezTo>
                      <a:pt x="249" y="573"/>
                      <a:pt x="260" y="572"/>
                      <a:pt x="272" y="568"/>
                    </a:cubicBezTo>
                    <a:cubicBezTo>
                      <a:pt x="277" y="566"/>
                      <a:pt x="281" y="565"/>
                      <a:pt x="285" y="562"/>
                    </a:cubicBezTo>
                    <a:cubicBezTo>
                      <a:pt x="287" y="561"/>
                      <a:pt x="287" y="561"/>
                      <a:pt x="287" y="561"/>
                    </a:cubicBezTo>
                    <a:cubicBezTo>
                      <a:pt x="287" y="560"/>
                      <a:pt x="287" y="560"/>
                      <a:pt x="287" y="560"/>
                    </a:cubicBezTo>
                    <a:cubicBezTo>
                      <a:pt x="287" y="561"/>
                      <a:pt x="287" y="561"/>
                      <a:pt x="287" y="561"/>
                    </a:cubicBezTo>
                    <a:cubicBezTo>
                      <a:pt x="296" y="555"/>
                      <a:pt x="301" y="546"/>
                      <a:pt x="301" y="535"/>
                    </a:cubicBezTo>
                    <a:cubicBezTo>
                      <a:pt x="301" y="533"/>
                      <a:pt x="300" y="530"/>
                      <a:pt x="299" y="527"/>
                    </a:cubicBezTo>
                    <a:cubicBezTo>
                      <a:pt x="295" y="512"/>
                      <a:pt x="280" y="503"/>
                      <a:pt x="265" y="506"/>
                    </a:cubicBezTo>
                    <a:cubicBezTo>
                      <a:pt x="263" y="506"/>
                      <a:pt x="263" y="506"/>
                      <a:pt x="263" y="506"/>
                    </a:cubicBezTo>
                    <a:cubicBezTo>
                      <a:pt x="260" y="507"/>
                      <a:pt x="260" y="507"/>
                      <a:pt x="260" y="507"/>
                    </a:cubicBezTo>
                    <a:cubicBezTo>
                      <a:pt x="256" y="508"/>
                      <a:pt x="256" y="508"/>
                      <a:pt x="256" y="508"/>
                    </a:cubicBezTo>
                    <a:cubicBezTo>
                      <a:pt x="247" y="511"/>
                      <a:pt x="241" y="511"/>
                      <a:pt x="239" y="511"/>
                    </a:cubicBezTo>
                    <a:cubicBezTo>
                      <a:pt x="235" y="510"/>
                      <a:pt x="213" y="504"/>
                      <a:pt x="213" y="481"/>
                    </a:cubicBezTo>
                    <a:cubicBezTo>
                      <a:pt x="213" y="480"/>
                      <a:pt x="213" y="480"/>
                      <a:pt x="213" y="480"/>
                    </a:cubicBezTo>
                    <a:cubicBezTo>
                      <a:pt x="214" y="472"/>
                      <a:pt x="217" y="466"/>
                      <a:pt x="219" y="462"/>
                    </a:cubicBezTo>
                    <a:cubicBezTo>
                      <a:pt x="225" y="452"/>
                      <a:pt x="244" y="442"/>
                      <a:pt x="268" y="444"/>
                    </a:cubicBezTo>
                    <a:cubicBezTo>
                      <a:pt x="301" y="447"/>
                      <a:pt x="324" y="463"/>
                      <a:pt x="339" y="494"/>
                    </a:cubicBezTo>
                    <a:cubicBezTo>
                      <a:pt x="353" y="523"/>
                      <a:pt x="350" y="559"/>
                      <a:pt x="330" y="585"/>
                    </a:cubicBezTo>
                    <a:cubicBezTo>
                      <a:pt x="309" y="611"/>
                      <a:pt x="274" y="622"/>
                      <a:pt x="226" y="617"/>
                    </a:cubicBezTo>
                    <a:cubicBezTo>
                      <a:pt x="178" y="612"/>
                      <a:pt x="138" y="584"/>
                      <a:pt x="115" y="541"/>
                    </a:cubicBezTo>
                    <a:cubicBezTo>
                      <a:pt x="93" y="499"/>
                      <a:pt x="92" y="450"/>
                      <a:pt x="112" y="411"/>
                    </a:cubicBezTo>
                    <a:cubicBezTo>
                      <a:pt x="161" y="320"/>
                      <a:pt x="252" y="321"/>
                      <a:pt x="302" y="330"/>
                    </a:cubicBezTo>
                    <a:cubicBezTo>
                      <a:pt x="374" y="342"/>
                      <a:pt x="482" y="406"/>
                      <a:pt x="522" y="554"/>
                    </a:cubicBezTo>
                    <a:cubicBezTo>
                      <a:pt x="621" y="554"/>
                      <a:pt x="621" y="554"/>
                      <a:pt x="621" y="554"/>
                    </a:cubicBezTo>
                    <a:cubicBezTo>
                      <a:pt x="609" y="516"/>
                      <a:pt x="602" y="407"/>
                      <a:pt x="713" y="407"/>
                    </a:cubicBezTo>
                    <a:cubicBezTo>
                      <a:pt x="835" y="407"/>
                      <a:pt x="850" y="493"/>
                      <a:pt x="885" y="554"/>
                    </a:cubicBezTo>
                    <a:cubicBezTo>
                      <a:pt x="989" y="554"/>
                      <a:pt x="989" y="554"/>
                      <a:pt x="989" y="554"/>
                    </a:cubicBezTo>
                    <a:cubicBezTo>
                      <a:pt x="962" y="515"/>
                      <a:pt x="942" y="471"/>
                      <a:pt x="949" y="434"/>
                    </a:cubicBezTo>
                    <a:cubicBezTo>
                      <a:pt x="958" y="379"/>
                      <a:pt x="1001" y="384"/>
                      <a:pt x="1061" y="391"/>
                    </a:cubicBezTo>
                    <a:cubicBezTo>
                      <a:pt x="1080" y="393"/>
                      <a:pt x="1103" y="396"/>
                      <a:pt x="1126" y="396"/>
                    </a:cubicBezTo>
                    <a:cubicBezTo>
                      <a:pt x="1190" y="397"/>
                      <a:pt x="1248" y="385"/>
                      <a:pt x="1291" y="366"/>
                    </a:cubicBezTo>
                    <a:cubicBezTo>
                      <a:pt x="1319" y="354"/>
                      <a:pt x="1336" y="346"/>
                      <a:pt x="1347" y="336"/>
                    </a:cubicBezTo>
                    <a:cubicBezTo>
                      <a:pt x="1351" y="333"/>
                      <a:pt x="1353" y="328"/>
                      <a:pt x="1356" y="322"/>
                    </a:cubicBezTo>
                    <a:cubicBezTo>
                      <a:pt x="1357" y="318"/>
                      <a:pt x="1357" y="318"/>
                      <a:pt x="1357" y="318"/>
                    </a:cubicBezTo>
                    <a:cubicBezTo>
                      <a:pt x="1359" y="313"/>
                      <a:pt x="1361" y="304"/>
                      <a:pt x="1363" y="298"/>
                    </a:cubicBezTo>
                    <a:cubicBezTo>
                      <a:pt x="1365" y="287"/>
                      <a:pt x="1356" y="293"/>
                      <a:pt x="1356" y="293"/>
                    </a:cubicBezTo>
                    <a:cubicBezTo>
                      <a:pt x="1337" y="304"/>
                      <a:pt x="1290" y="326"/>
                      <a:pt x="1246" y="327"/>
                    </a:cubicBezTo>
                    <a:cubicBezTo>
                      <a:pt x="1192" y="328"/>
                      <a:pt x="1082" y="272"/>
                      <a:pt x="1071" y="266"/>
                    </a:cubicBezTo>
                    <a:cubicBezTo>
                      <a:pt x="1070" y="265"/>
                      <a:pt x="1070" y="265"/>
                      <a:pt x="1070" y="265"/>
                    </a:cubicBezTo>
                    <a:cubicBezTo>
                      <a:pt x="1067" y="258"/>
                      <a:pt x="1051" y="219"/>
                      <a:pt x="1047" y="211"/>
                    </a:cubicBezTo>
                    <a:cubicBezTo>
                      <a:pt x="1126" y="263"/>
                      <a:pt x="1191" y="292"/>
                      <a:pt x="1241" y="296"/>
                    </a:cubicBezTo>
                    <a:cubicBezTo>
                      <a:pt x="1297" y="301"/>
                      <a:pt x="1341" y="271"/>
                      <a:pt x="1359" y="258"/>
                    </a:cubicBezTo>
                    <a:close/>
                    <a:moveTo>
                      <a:pt x="1143" y="178"/>
                    </a:moveTo>
                    <a:cubicBezTo>
                      <a:pt x="1144" y="156"/>
                      <a:pt x="1153" y="136"/>
                      <a:pt x="1169" y="122"/>
                    </a:cubicBezTo>
                    <a:cubicBezTo>
                      <a:pt x="1184" y="107"/>
                      <a:pt x="1205" y="99"/>
                      <a:pt x="1227" y="100"/>
                    </a:cubicBezTo>
                    <a:cubicBezTo>
                      <a:pt x="1271" y="102"/>
                      <a:pt x="1306" y="139"/>
                      <a:pt x="1305" y="184"/>
                    </a:cubicBezTo>
                    <a:cubicBezTo>
                      <a:pt x="1304" y="205"/>
                      <a:pt x="1295" y="225"/>
                      <a:pt x="1279" y="240"/>
                    </a:cubicBezTo>
                    <a:cubicBezTo>
                      <a:pt x="1263" y="255"/>
                      <a:pt x="1243" y="263"/>
                      <a:pt x="1221" y="262"/>
                    </a:cubicBezTo>
                    <a:cubicBezTo>
                      <a:pt x="1176" y="260"/>
                      <a:pt x="1141" y="223"/>
                      <a:pt x="1143" y="17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ndParaRPr>
              </a:p>
            </p:txBody>
          </p:sp>
        </p:grpSp>
      </p:grpSp>
      <p:grpSp>
        <p:nvGrpSpPr>
          <p:cNvPr id="91" name="Group 90">
            <a:extLst>
              <a:ext uri="{FF2B5EF4-FFF2-40B4-BE49-F238E27FC236}">
                <a16:creationId xmlns:a16="http://schemas.microsoft.com/office/drawing/2014/main" id="{338F0123-F6D2-4BFE-B395-E2368EEA11C8}"/>
              </a:ext>
            </a:extLst>
          </p:cNvPr>
          <p:cNvGrpSpPr/>
          <p:nvPr/>
        </p:nvGrpSpPr>
        <p:grpSpPr>
          <a:xfrm>
            <a:off x="9222049" y="5057211"/>
            <a:ext cx="1851025" cy="417512"/>
            <a:chOff x="2643188" y="6081713"/>
            <a:chExt cx="1851025" cy="417512"/>
          </a:xfrm>
          <a:solidFill>
            <a:srgbClr val="0078D7"/>
          </a:solidFill>
        </p:grpSpPr>
        <p:sp>
          <p:nvSpPr>
            <p:cNvPr id="92" name="Oval 39">
              <a:extLst>
                <a:ext uri="{FF2B5EF4-FFF2-40B4-BE49-F238E27FC236}">
                  <a16:creationId xmlns:a16="http://schemas.microsoft.com/office/drawing/2014/main" id="{B9DA524C-F4D6-4C02-89A4-AF96041B5E41}"/>
                </a:ext>
              </a:extLst>
            </p:cNvPr>
            <p:cNvSpPr>
              <a:spLocks noChangeArrowheads="1"/>
            </p:cNvSpPr>
            <p:nvPr/>
          </p:nvSpPr>
          <p:spPr bwMode="auto">
            <a:xfrm>
              <a:off x="4271963" y="6081713"/>
              <a:ext cx="222250" cy="222250"/>
            </a:xfrm>
            <a:prstGeom prst="ellipse">
              <a:avLst/>
            </a:pr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ndParaRPr>
            </a:p>
          </p:txBody>
        </p:sp>
        <p:sp>
          <p:nvSpPr>
            <p:cNvPr id="93" name="Freeform 40">
              <a:extLst>
                <a:ext uri="{FF2B5EF4-FFF2-40B4-BE49-F238E27FC236}">
                  <a16:creationId xmlns:a16="http://schemas.microsoft.com/office/drawing/2014/main" id="{170C9B23-694E-4474-9647-2C5054421CD0}"/>
                </a:ext>
              </a:extLst>
            </p:cNvPr>
            <p:cNvSpPr>
              <a:spLocks noEditPoints="1"/>
            </p:cNvSpPr>
            <p:nvPr/>
          </p:nvSpPr>
          <p:spPr bwMode="auto">
            <a:xfrm>
              <a:off x="4292601" y="6110288"/>
              <a:ext cx="155575" cy="165100"/>
            </a:xfrm>
            <a:custGeom>
              <a:avLst/>
              <a:gdLst>
                <a:gd name="T0" fmla="*/ 25 w 253"/>
                <a:gd name="T1" fmla="*/ 110 h 269"/>
                <a:gd name="T2" fmla="*/ 0 w 253"/>
                <a:gd name="T3" fmla="*/ 134 h 269"/>
                <a:gd name="T4" fmla="*/ 25 w 253"/>
                <a:gd name="T5" fmla="*/ 159 h 269"/>
                <a:gd name="T6" fmla="*/ 49 w 253"/>
                <a:gd name="T7" fmla="*/ 134 h 269"/>
                <a:gd name="T8" fmla="*/ 25 w 253"/>
                <a:gd name="T9" fmla="*/ 110 h 269"/>
                <a:gd name="T10" fmla="*/ 197 w 253"/>
                <a:gd name="T11" fmla="*/ 220 h 269"/>
                <a:gd name="T12" fmla="*/ 188 w 253"/>
                <a:gd name="T13" fmla="*/ 253 h 269"/>
                <a:gd name="T14" fmla="*/ 222 w 253"/>
                <a:gd name="T15" fmla="*/ 262 h 269"/>
                <a:gd name="T16" fmla="*/ 230 w 253"/>
                <a:gd name="T17" fmla="*/ 229 h 269"/>
                <a:gd name="T18" fmla="*/ 197 w 253"/>
                <a:gd name="T19" fmla="*/ 220 h 269"/>
                <a:gd name="T20" fmla="*/ 77 w 253"/>
                <a:gd name="T21" fmla="*/ 134 h 269"/>
                <a:gd name="T22" fmla="*/ 107 w 253"/>
                <a:gd name="T23" fmla="*/ 77 h 269"/>
                <a:gd name="T24" fmla="*/ 89 w 253"/>
                <a:gd name="T25" fmla="*/ 47 h 269"/>
                <a:gd name="T26" fmla="*/ 46 w 253"/>
                <a:gd name="T27" fmla="*/ 108 h 269"/>
                <a:gd name="T28" fmla="*/ 59 w 253"/>
                <a:gd name="T29" fmla="*/ 134 h 269"/>
                <a:gd name="T30" fmla="*/ 46 w 253"/>
                <a:gd name="T31" fmla="*/ 161 h 269"/>
                <a:gd name="T32" fmla="*/ 89 w 253"/>
                <a:gd name="T33" fmla="*/ 222 h 269"/>
                <a:gd name="T34" fmla="*/ 107 w 253"/>
                <a:gd name="T35" fmla="*/ 192 h 269"/>
                <a:gd name="T36" fmla="*/ 77 w 253"/>
                <a:gd name="T37" fmla="*/ 134 h 269"/>
                <a:gd name="T38" fmla="*/ 148 w 253"/>
                <a:gd name="T39" fmla="*/ 64 h 269"/>
                <a:gd name="T40" fmla="*/ 218 w 253"/>
                <a:gd name="T41" fmla="*/ 128 h 269"/>
                <a:gd name="T42" fmla="*/ 253 w 253"/>
                <a:gd name="T43" fmla="*/ 128 h 269"/>
                <a:gd name="T44" fmla="*/ 221 w 253"/>
                <a:gd name="T45" fmla="*/ 59 h 269"/>
                <a:gd name="T46" fmla="*/ 192 w 253"/>
                <a:gd name="T47" fmla="*/ 57 h 269"/>
                <a:gd name="T48" fmla="*/ 176 w 253"/>
                <a:gd name="T49" fmla="*/ 33 h 269"/>
                <a:gd name="T50" fmla="*/ 148 w 253"/>
                <a:gd name="T51" fmla="*/ 29 h 269"/>
                <a:gd name="T52" fmla="*/ 101 w 253"/>
                <a:gd name="T53" fmla="*/ 40 h 269"/>
                <a:gd name="T54" fmla="*/ 118 w 253"/>
                <a:gd name="T55" fmla="*/ 70 h 269"/>
                <a:gd name="T56" fmla="*/ 148 w 253"/>
                <a:gd name="T57" fmla="*/ 64 h 269"/>
                <a:gd name="T58" fmla="*/ 148 w 253"/>
                <a:gd name="T59" fmla="*/ 205 h 269"/>
                <a:gd name="T60" fmla="*/ 118 w 253"/>
                <a:gd name="T61" fmla="*/ 199 h 269"/>
                <a:gd name="T62" fmla="*/ 101 w 253"/>
                <a:gd name="T63" fmla="*/ 229 h 269"/>
                <a:gd name="T64" fmla="*/ 148 w 253"/>
                <a:gd name="T65" fmla="*/ 240 h 269"/>
                <a:gd name="T66" fmla="*/ 176 w 253"/>
                <a:gd name="T67" fmla="*/ 236 h 269"/>
                <a:gd name="T68" fmla="*/ 192 w 253"/>
                <a:gd name="T69" fmla="*/ 212 h 269"/>
                <a:gd name="T70" fmla="*/ 221 w 253"/>
                <a:gd name="T71" fmla="*/ 209 h 269"/>
                <a:gd name="T72" fmla="*/ 253 w 253"/>
                <a:gd name="T73" fmla="*/ 141 h 269"/>
                <a:gd name="T74" fmla="*/ 218 w 253"/>
                <a:gd name="T75" fmla="*/ 141 h 269"/>
                <a:gd name="T76" fmla="*/ 148 w 253"/>
                <a:gd name="T77" fmla="*/ 205 h 269"/>
                <a:gd name="T78" fmla="*/ 197 w 253"/>
                <a:gd name="T79" fmla="*/ 49 h 269"/>
                <a:gd name="T80" fmla="*/ 230 w 253"/>
                <a:gd name="T81" fmla="*/ 40 h 269"/>
                <a:gd name="T82" fmla="*/ 222 w 253"/>
                <a:gd name="T83" fmla="*/ 7 h 269"/>
                <a:gd name="T84" fmla="*/ 188 w 253"/>
                <a:gd name="T85" fmla="*/ 16 h 269"/>
                <a:gd name="T86" fmla="*/ 197 w 253"/>
                <a:gd name="T87" fmla="*/ 49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53" h="269">
                  <a:moveTo>
                    <a:pt x="25" y="110"/>
                  </a:moveTo>
                  <a:cubicBezTo>
                    <a:pt x="11" y="110"/>
                    <a:pt x="0" y="121"/>
                    <a:pt x="0" y="134"/>
                  </a:cubicBezTo>
                  <a:cubicBezTo>
                    <a:pt x="0" y="148"/>
                    <a:pt x="11" y="159"/>
                    <a:pt x="25" y="159"/>
                  </a:cubicBezTo>
                  <a:cubicBezTo>
                    <a:pt x="38" y="159"/>
                    <a:pt x="49" y="148"/>
                    <a:pt x="49" y="134"/>
                  </a:cubicBezTo>
                  <a:cubicBezTo>
                    <a:pt x="49" y="121"/>
                    <a:pt x="38" y="110"/>
                    <a:pt x="25" y="110"/>
                  </a:cubicBezTo>
                  <a:close/>
                  <a:moveTo>
                    <a:pt x="197" y="220"/>
                  </a:moveTo>
                  <a:cubicBezTo>
                    <a:pt x="186" y="227"/>
                    <a:pt x="182" y="242"/>
                    <a:pt x="188" y="253"/>
                  </a:cubicBezTo>
                  <a:cubicBezTo>
                    <a:pt x="195" y="265"/>
                    <a:pt x="210" y="269"/>
                    <a:pt x="222" y="262"/>
                  </a:cubicBezTo>
                  <a:cubicBezTo>
                    <a:pt x="233" y="255"/>
                    <a:pt x="237" y="241"/>
                    <a:pt x="230" y="229"/>
                  </a:cubicBezTo>
                  <a:cubicBezTo>
                    <a:pt x="224" y="218"/>
                    <a:pt x="209" y="214"/>
                    <a:pt x="197" y="220"/>
                  </a:cubicBezTo>
                  <a:close/>
                  <a:moveTo>
                    <a:pt x="77" y="134"/>
                  </a:moveTo>
                  <a:cubicBezTo>
                    <a:pt x="77" y="111"/>
                    <a:pt x="89" y="89"/>
                    <a:pt x="107" y="77"/>
                  </a:cubicBezTo>
                  <a:cubicBezTo>
                    <a:pt x="89" y="47"/>
                    <a:pt x="89" y="47"/>
                    <a:pt x="89" y="47"/>
                  </a:cubicBezTo>
                  <a:cubicBezTo>
                    <a:pt x="68" y="61"/>
                    <a:pt x="53" y="83"/>
                    <a:pt x="46" y="108"/>
                  </a:cubicBezTo>
                  <a:cubicBezTo>
                    <a:pt x="54" y="114"/>
                    <a:pt x="59" y="124"/>
                    <a:pt x="59" y="134"/>
                  </a:cubicBezTo>
                  <a:cubicBezTo>
                    <a:pt x="59" y="145"/>
                    <a:pt x="54" y="155"/>
                    <a:pt x="46" y="161"/>
                  </a:cubicBezTo>
                  <a:cubicBezTo>
                    <a:pt x="53" y="186"/>
                    <a:pt x="68" y="208"/>
                    <a:pt x="89" y="222"/>
                  </a:cubicBezTo>
                  <a:cubicBezTo>
                    <a:pt x="107" y="192"/>
                    <a:pt x="107" y="192"/>
                    <a:pt x="107" y="192"/>
                  </a:cubicBezTo>
                  <a:cubicBezTo>
                    <a:pt x="89" y="179"/>
                    <a:pt x="77" y="158"/>
                    <a:pt x="77" y="134"/>
                  </a:cubicBezTo>
                  <a:close/>
                  <a:moveTo>
                    <a:pt x="148" y="64"/>
                  </a:moveTo>
                  <a:cubicBezTo>
                    <a:pt x="185" y="64"/>
                    <a:pt x="215" y="92"/>
                    <a:pt x="218" y="128"/>
                  </a:cubicBezTo>
                  <a:cubicBezTo>
                    <a:pt x="253" y="128"/>
                    <a:pt x="253" y="128"/>
                    <a:pt x="253" y="128"/>
                  </a:cubicBezTo>
                  <a:cubicBezTo>
                    <a:pt x="251" y="101"/>
                    <a:pt x="239" y="77"/>
                    <a:pt x="221" y="59"/>
                  </a:cubicBezTo>
                  <a:cubicBezTo>
                    <a:pt x="212" y="63"/>
                    <a:pt x="202" y="62"/>
                    <a:pt x="192" y="57"/>
                  </a:cubicBezTo>
                  <a:cubicBezTo>
                    <a:pt x="183" y="52"/>
                    <a:pt x="177" y="43"/>
                    <a:pt x="176" y="33"/>
                  </a:cubicBezTo>
                  <a:cubicBezTo>
                    <a:pt x="167" y="31"/>
                    <a:pt x="158" y="29"/>
                    <a:pt x="148" y="29"/>
                  </a:cubicBezTo>
                  <a:cubicBezTo>
                    <a:pt x="131" y="29"/>
                    <a:pt x="115" y="33"/>
                    <a:pt x="101" y="40"/>
                  </a:cubicBezTo>
                  <a:cubicBezTo>
                    <a:pt x="118" y="70"/>
                    <a:pt x="118" y="70"/>
                    <a:pt x="118" y="70"/>
                  </a:cubicBezTo>
                  <a:cubicBezTo>
                    <a:pt x="127" y="66"/>
                    <a:pt x="137" y="64"/>
                    <a:pt x="148" y="64"/>
                  </a:cubicBezTo>
                  <a:close/>
                  <a:moveTo>
                    <a:pt x="148" y="205"/>
                  </a:moveTo>
                  <a:cubicBezTo>
                    <a:pt x="137" y="205"/>
                    <a:pt x="127" y="203"/>
                    <a:pt x="118" y="199"/>
                  </a:cubicBezTo>
                  <a:cubicBezTo>
                    <a:pt x="101" y="229"/>
                    <a:pt x="101" y="229"/>
                    <a:pt x="101" y="229"/>
                  </a:cubicBezTo>
                  <a:cubicBezTo>
                    <a:pt x="115" y="236"/>
                    <a:pt x="131" y="240"/>
                    <a:pt x="148" y="240"/>
                  </a:cubicBezTo>
                  <a:cubicBezTo>
                    <a:pt x="158" y="240"/>
                    <a:pt x="167" y="238"/>
                    <a:pt x="176" y="236"/>
                  </a:cubicBezTo>
                  <a:cubicBezTo>
                    <a:pt x="177" y="226"/>
                    <a:pt x="183" y="217"/>
                    <a:pt x="192" y="212"/>
                  </a:cubicBezTo>
                  <a:cubicBezTo>
                    <a:pt x="202" y="206"/>
                    <a:pt x="212" y="206"/>
                    <a:pt x="221" y="209"/>
                  </a:cubicBezTo>
                  <a:cubicBezTo>
                    <a:pt x="239" y="192"/>
                    <a:pt x="251" y="168"/>
                    <a:pt x="253" y="141"/>
                  </a:cubicBezTo>
                  <a:cubicBezTo>
                    <a:pt x="218" y="141"/>
                    <a:pt x="218" y="141"/>
                    <a:pt x="218" y="141"/>
                  </a:cubicBezTo>
                  <a:cubicBezTo>
                    <a:pt x="215" y="177"/>
                    <a:pt x="185" y="205"/>
                    <a:pt x="148" y="205"/>
                  </a:cubicBezTo>
                  <a:close/>
                  <a:moveTo>
                    <a:pt x="197" y="49"/>
                  </a:moveTo>
                  <a:cubicBezTo>
                    <a:pt x="209" y="55"/>
                    <a:pt x="224" y="51"/>
                    <a:pt x="230" y="40"/>
                  </a:cubicBezTo>
                  <a:cubicBezTo>
                    <a:pt x="237" y="28"/>
                    <a:pt x="233" y="13"/>
                    <a:pt x="222" y="7"/>
                  </a:cubicBezTo>
                  <a:cubicBezTo>
                    <a:pt x="210" y="0"/>
                    <a:pt x="195" y="4"/>
                    <a:pt x="188" y="16"/>
                  </a:cubicBezTo>
                  <a:cubicBezTo>
                    <a:pt x="182" y="27"/>
                    <a:pt x="186" y="42"/>
                    <a:pt x="197" y="49"/>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ndParaRPr>
            </a:p>
          </p:txBody>
        </p:sp>
        <p:sp>
          <p:nvSpPr>
            <p:cNvPr id="94" name="Freeform 41">
              <a:extLst>
                <a:ext uri="{FF2B5EF4-FFF2-40B4-BE49-F238E27FC236}">
                  <a16:creationId xmlns:a16="http://schemas.microsoft.com/office/drawing/2014/main" id="{0C517FB8-B7E6-488D-BC7A-5E9C783031F5}"/>
                </a:ext>
              </a:extLst>
            </p:cNvPr>
            <p:cNvSpPr>
              <a:spLocks/>
            </p:cNvSpPr>
            <p:nvPr/>
          </p:nvSpPr>
          <p:spPr bwMode="auto">
            <a:xfrm>
              <a:off x="2643188" y="6216650"/>
              <a:ext cx="222250" cy="282575"/>
            </a:xfrm>
            <a:custGeom>
              <a:avLst/>
              <a:gdLst>
                <a:gd name="T0" fmla="*/ 362 w 362"/>
                <a:gd name="T1" fmla="*/ 436 h 459"/>
                <a:gd name="T2" fmla="*/ 289 w 362"/>
                <a:gd name="T3" fmla="*/ 451 h 459"/>
                <a:gd name="T4" fmla="*/ 184 w 362"/>
                <a:gd name="T5" fmla="*/ 459 h 459"/>
                <a:gd name="T6" fmla="*/ 97 w 362"/>
                <a:gd name="T7" fmla="*/ 444 h 459"/>
                <a:gd name="T8" fmla="*/ 40 w 362"/>
                <a:gd name="T9" fmla="*/ 401 h 459"/>
                <a:gd name="T10" fmla="*/ 9 w 362"/>
                <a:gd name="T11" fmla="*/ 336 h 459"/>
                <a:gd name="T12" fmla="*/ 0 w 362"/>
                <a:gd name="T13" fmla="*/ 252 h 459"/>
                <a:gd name="T14" fmla="*/ 0 w 362"/>
                <a:gd name="T15" fmla="*/ 0 h 459"/>
                <a:gd name="T16" fmla="*/ 80 w 362"/>
                <a:gd name="T17" fmla="*/ 0 h 459"/>
                <a:gd name="T18" fmla="*/ 80 w 362"/>
                <a:gd name="T19" fmla="*/ 235 h 459"/>
                <a:gd name="T20" fmla="*/ 106 w 362"/>
                <a:gd name="T21" fmla="*/ 352 h 459"/>
                <a:gd name="T22" fmla="*/ 193 w 362"/>
                <a:gd name="T23" fmla="*/ 388 h 459"/>
                <a:gd name="T24" fmla="*/ 220 w 362"/>
                <a:gd name="T25" fmla="*/ 387 h 459"/>
                <a:gd name="T26" fmla="*/ 246 w 362"/>
                <a:gd name="T27" fmla="*/ 385 h 459"/>
                <a:gd name="T28" fmla="*/ 268 w 362"/>
                <a:gd name="T29" fmla="*/ 382 h 459"/>
                <a:gd name="T30" fmla="*/ 282 w 362"/>
                <a:gd name="T31" fmla="*/ 379 h 459"/>
                <a:gd name="T32" fmla="*/ 282 w 362"/>
                <a:gd name="T33" fmla="*/ 0 h 459"/>
                <a:gd name="T34" fmla="*/ 362 w 362"/>
                <a:gd name="T35" fmla="*/ 0 h 459"/>
                <a:gd name="T36" fmla="*/ 362 w 362"/>
                <a:gd name="T37" fmla="*/ 436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2" h="459">
                  <a:moveTo>
                    <a:pt x="362" y="436"/>
                  </a:moveTo>
                  <a:cubicBezTo>
                    <a:pt x="344" y="441"/>
                    <a:pt x="320" y="446"/>
                    <a:pt x="289" y="451"/>
                  </a:cubicBezTo>
                  <a:cubicBezTo>
                    <a:pt x="259" y="456"/>
                    <a:pt x="224" y="459"/>
                    <a:pt x="184" y="459"/>
                  </a:cubicBezTo>
                  <a:cubicBezTo>
                    <a:pt x="150" y="459"/>
                    <a:pt x="121" y="454"/>
                    <a:pt x="97" y="444"/>
                  </a:cubicBezTo>
                  <a:cubicBezTo>
                    <a:pt x="74" y="433"/>
                    <a:pt x="55" y="419"/>
                    <a:pt x="40" y="401"/>
                  </a:cubicBezTo>
                  <a:cubicBezTo>
                    <a:pt x="26" y="382"/>
                    <a:pt x="16" y="361"/>
                    <a:pt x="9" y="336"/>
                  </a:cubicBezTo>
                  <a:cubicBezTo>
                    <a:pt x="3" y="311"/>
                    <a:pt x="0" y="283"/>
                    <a:pt x="0" y="252"/>
                  </a:cubicBezTo>
                  <a:cubicBezTo>
                    <a:pt x="0" y="0"/>
                    <a:pt x="0" y="0"/>
                    <a:pt x="0" y="0"/>
                  </a:cubicBezTo>
                  <a:cubicBezTo>
                    <a:pt x="80" y="0"/>
                    <a:pt x="80" y="0"/>
                    <a:pt x="80" y="0"/>
                  </a:cubicBezTo>
                  <a:cubicBezTo>
                    <a:pt x="80" y="235"/>
                    <a:pt x="80" y="235"/>
                    <a:pt x="80" y="235"/>
                  </a:cubicBezTo>
                  <a:cubicBezTo>
                    <a:pt x="80" y="290"/>
                    <a:pt x="89" y="329"/>
                    <a:pt x="106" y="352"/>
                  </a:cubicBezTo>
                  <a:cubicBezTo>
                    <a:pt x="123" y="376"/>
                    <a:pt x="152" y="388"/>
                    <a:pt x="193" y="388"/>
                  </a:cubicBezTo>
                  <a:cubicBezTo>
                    <a:pt x="202" y="388"/>
                    <a:pt x="211" y="388"/>
                    <a:pt x="220" y="387"/>
                  </a:cubicBezTo>
                  <a:cubicBezTo>
                    <a:pt x="229" y="386"/>
                    <a:pt x="238" y="386"/>
                    <a:pt x="246" y="385"/>
                  </a:cubicBezTo>
                  <a:cubicBezTo>
                    <a:pt x="254" y="384"/>
                    <a:pt x="261" y="383"/>
                    <a:pt x="268" y="382"/>
                  </a:cubicBezTo>
                  <a:cubicBezTo>
                    <a:pt x="274" y="381"/>
                    <a:pt x="279" y="380"/>
                    <a:pt x="282" y="379"/>
                  </a:cubicBezTo>
                  <a:cubicBezTo>
                    <a:pt x="282" y="0"/>
                    <a:pt x="282" y="0"/>
                    <a:pt x="282" y="0"/>
                  </a:cubicBezTo>
                  <a:cubicBezTo>
                    <a:pt x="362" y="0"/>
                    <a:pt x="362" y="0"/>
                    <a:pt x="362" y="0"/>
                  </a:cubicBezTo>
                  <a:cubicBezTo>
                    <a:pt x="362" y="436"/>
                    <a:pt x="362" y="436"/>
                    <a:pt x="362" y="43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ndParaRPr>
            </a:p>
          </p:txBody>
        </p:sp>
        <p:sp>
          <p:nvSpPr>
            <p:cNvPr id="95" name="Freeform 42">
              <a:extLst>
                <a:ext uri="{FF2B5EF4-FFF2-40B4-BE49-F238E27FC236}">
                  <a16:creationId xmlns:a16="http://schemas.microsoft.com/office/drawing/2014/main" id="{40221202-362E-40DB-8919-15778A391A30}"/>
                </a:ext>
              </a:extLst>
            </p:cNvPr>
            <p:cNvSpPr>
              <a:spLocks noEditPoints="1"/>
            </p:cNvSpPr>
            <p:nvPr/>
          </p:nvSpPr>
          <p:spPr bwMode="auto">
            <a:xfrm>
              <a:off x="2935288" y="6081713"/>
              <a:ext cx="241300" cy="417512"/>
            </a:xfrm>
            <a:custGeom>
              <a:avLst/>
              <a:gdLst>
                <a:gd name="T0" fmla="*/ 80 w 395"/>
                <a:gd name="T1" fmla="*/ 241 h 680"/>
                <a:gd name="T2" fmla="*/ 125 w 395"/>
                <a:gd name="T3" fmla="*/ 221 h 680"/>
                <a:gd name="T4" fmla="*/ 193 w 395"/>
                <a:gd name="T5" fmla="*/ 211 h 680"/>
                <a:gd name="T6" fmla="*/ 279 w 395"/>
                <a:gd name="T7" fmla="*/ 228 h 680"/>
                <a:gd name="T8" fmla="*/ 343 w 395"/>
                <a:gd name="T9" fmla="*/ 276 h 680"/>
                <a:gd name="T10" fmla="*/ 382 w 395"/>
                <a:gd name="T11" fmla="*/ 351 h 680"/>
                <a:gd name="T12" fmla="*/ 395 w 395"/>
                <a:gd name="T13" fmla="*/ 446 h 680"/>
                <a:gd name="T14" fmla="*/ 379 w 395"/>
                <a:gd name="T15" fmla="*/ 544 h 680"/>
                <a:gd name="T16" fmla="*/ 334 w 395"/>
                <a:gd name="T17" fmla="*/ 617 h 680"/>
                <a:gd name="T18" fmla="*/ 263 w 395"/>
                <a:gd name="T19" fmla="*/ 664 h 680"/>
                <a:gd name="T20" fmla="*/ 170 w 395"/>
                <a:gd name="T21" fmla="*/ 680 h 680"/>
                <a:gd name="T22" fmla="*/ 71 w 395"/>
                <a:gd name="T23" fmla="*/ 673 h 680"/>
                <a:gd name="T24" fmla="*/ 0 w 395"/>
                <a:gd name="T25" fmla="*/ 657 h 680"/>
                <a:gd name="T26" fmla="*/ 0 w 395"/>
                <a:gd name="T27" fmla="*/ 14 h 680"/>
                <a:gd name="T28" fmla="*/ 80 w 395"/>
                <a:gd name="T29" fmla="*/ 0 h 680"/>
                <a:gd name="T30" fmla="*/ 80 w 395"/>
                <a:gd name="T31" fmla="*/ 241 h 680"/>
                <a:gd name="T32" fmla="*/ 80 w 395"/>
                <a:gd name="T33" fmla="*/ 600 h 680"/>
                <a:gd name="T34" fmla="*/ 114 w 395"/>
                <a:gd name="T35" fmla="*/ 607 h 680"/>
                <a:gd name="T36" fmla="*/ 169 w 395"/>
                <a:gd name="T37" fmla="*/ 610 h 680"/>
                <a:gd name="T38" fmla="*/ 273 w 395"/>
                <a:gd name="T39" fmla="*/ 567 h 680"/>
                <a:gd name="T40" fmla="*/ 312 w 395"/>
                <a:gd name="T41" fmla="*/ 446 h 680"/>
                <a:gd name="T42" fmla="*/ 305 w 395"/>
                <a:gd name="T43" fmla="*/ 381 h 680"/>
                <a:gd name="T44" fmla="*/ 282 w 395"/>
                <a:gd name="T45" fmla="*/ 329 h 680"/>
                <a:gd name="T46" fmla="*/ 242 w 395"/>
                <a:gd name="T47" fmla="*/ 294 h 680"/>
                <a:gd name="T48" fmla="*/ 183 w 395"/>
                <a:gd name="T49" fmla="*/ 282 h 680"/>
                <a:gd name="T50" fmla="*/ 123 w 395"/>
                <a:gd name="T51" fmla="*/ 293 h 680"/>
                <a:gd name="T52" fmla="*/ 80 w 395"/>
                <a:gd name="T53" fmla="*/ 316 h 680"/>
                <a:gd name="T54" fmla="*/ 80 w 395"/>
                <a:gd name="T55" fmla="*/ 600 h 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95" h="680">
                  <a:moveTo>
                    <a:pt x="80" y="241"/>
                  </a:moveTo>
                  <a:cubicBezTo>
                    <a:pt x="90" y="235"/>
                    <a:pt x="105" y="228"/>
                    <a:pt x="125" y="221"/>
                  </a:cubicBezTo>
                  <a:cubicBezTo>
                    <a:pt x="145" y="214"/>
                    <a:pt x="167" y="211"/>
                    <a:pt x="193" y="211"/>
                  </a:cubicBezTo>
                  <a:cubicBezTo>
                    <a:pt x="226" y="211"/>
                    <a:pt x="254" y="217"/>
                    <a:pt x="279" y="228"/>
                  </a:cubicBezTo>
                  <a:cubicBezTo>
                    <a:pt x="304" y="240"/>
                    <a:pt x="325" y="256"/>
                    <a:pt x="343" y="276"/>
                  </a:cubicBezTo>
                  <a:cubicBezTo>
                    <a:pt x="360" y="297"/>
                    <a:pt x="373" y="322"/>
                    <a:pt x="382" y="351"/>
                  </a:cubicBezTo>
                  <a:cubicBezTo>
                    <a:pt x="391" y="379"/>
                    <a:pt x="395" y="411"/>
                    <a:pt x="395" y="446"/>
                  </a:cubicBezTo>
                  <a:cubicBezTo>
                    <a:pt x="395" y="482"/>
                    <a:pt x="390" y="515"/>
                    <a:pt x="379" y="544"/>
                  </a:cubicBezTo>
                  <a:cubicBezTo>
                    <a:pt x="369" y="573"/>
                    <a:pt x="354" y="597"/>
                    <a:pt x="334" y="617"/>
                  </a:cubicBezTo>
                  <a:cubicBezTo>
                    <a:pt x="315" y="638"/>
                    <a:pt x="291" y="653"/>
                    <a:pt x="263" y="664"/>
                  </a:cubicBezTo>
                  <a:cubicBezTo>
                    <a:pt x="236" y="675"/>
                    <a:pt x="205" y="680"/>
                    <a:pt x="170" y="680"/>
                  </a:cubicBezTo>
                  <a:cubicBezTo>
                    <a:pt x="133" y="680"/>
                    <a:pt x="100" y="678"/>
                    <a:pt x="71" y="673"/>
                  </a:cubicBezTo>
                  <a:cubicBezTo>
                    <a:pt x="42" y="668"/>
                    <a:pt x="18" y="662"/>
                    <a:pt x="0" y="657"/>
                  </a:cubicBezTo>
                  <a:cubicBezTo>
                    <a:pt x="0" y="14"/>
                    <a:pt x="0" y="14"/>
                    <a:pt x="0" y="14"/>
                  </a:cubicBezTo>
                  <a:cubicBezTo>
                    <a:pt x="80" y="0"/>
                    <a:pt x="80" y="0"/>
                    <a:pt x="80" y="0"/>
                  </a:cubicBezTo>
                  <a:lnTo>
                    <a:pt x="80" y="241"/>
                  </a:lnTo>
                  <a:close/>
                  <a:moveTo>
                    <a:pt x="80" y="600"/>
                  </a:moveTo>
                  <a:cubicBezTo>
                    <a:pt x="88" y="602"/>
                    <a:pt x="100" y="605"/>
                    <a:pt x="114" y="607"/>
                  </a:cubicBezTo>
                  <a:cubicBezTo>
                    <a:pt x="129" y="609"/>
                    <a:pt x="147" y="610"/>
                    <a:pt x="169" y="610"/>
                  </a:cubicBezTo>
                  <a:cubicBezTo>
                    <a:pt x="212" y="610"/>
                    <a:pt x="247" y="595"/>
                    <a:pt x="273" y="567"/>
                  </a:cubicBezTo>
                  <a:cubicBezTo>
                    <a:pt x="299" y="538"/>
                    <a:pt x="312" y="498"/>
                    <a:pt x="312" y="446"/>
                  </a:cubicBezTo>
                  <a:cubicBezTo>
                    <a:pt x="312" y="423"/>
                    <a:pt x="309" y="401"/>
                    <a:pt x="305" y="381"/>
                  </a:cubicBezTo>
                  <a:cubicBezTo>
                    <a:pt x="300" y="361"/>
                    <a:pt x="293" y="343"/>
                    <a:pt x="282" y="329"/>
                  </a:cubicBezTo>
                  <a:cubicBezTo>
                    <a:pt x="272" y="314"/>
                    <a:pt x="259" y="302"/>
                    <a:pt x="242" y="294"/>
                  </a:cubicBezTo>
                  <a:cubicBezTo>
                    <a:pt x="226" y="286"/>
                    <a:pt x="206" y="282"/>
                    <a:pt x="183" y="282"/>
                  </a:cubicBezTo>
                  <a:cubicBezTo>
                    <a:pt x="161" y="282"/>
                    <a:pt x="141" y="285"/>
                    <a:pt x="123" y="293"/>
                  </a:cubicBezTo>
                  <a:cubicBezTo>
                    <a:pt x="104" y="300"/>
                    <a:pt x="90" y="308"/>
                    <a:pt x="80" y="316"/>
                  </a:cubicBezTo>
                  <a:cubicBezTo>
                    <a:pt x="80" y="600"/>
                    <a:pt x="80" y="600"/>
                    <a:pt x="80" y="6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ndParaRPr>
            </a:p>
          </p:txBody>
        </p:sp>
        <p:sp>
          <p:nvSpPr>
            <p:cNvPr id="96" name="Freeform 43">
              <a:extLst>
                <a:ext uri="{FF2B5EF4-FFF2-40B4-BE49-F238E27FC236}">
                  <a16:creationId xmlns:a16="http://schemas.microsoft.com/office/drawing/2014/main" id="{1972CBA0-A7B0-4705-999E-2DB8CD063991}"/>
                </a:ext>
              </a:extLst>
            </p:cNvPr>
            <p:cNvSpPr>
              <a:spLocks/>
            </p:cNvSpPr>
            <p:nvPr/>
          </p:nvSpPr>
          <p:spPr bwMode="auto">
            <a:xfrm>
              <a:off x="3228976" y="6216650"/>
              <a:ext cx="222250" cy="282575"/>
            </a:xfrm>
            <a:custGeom>
              <a:avLst/>
              <a:gdLst>
                <a:gd name="T0" fmla="*/ 362 w 362"/>
                <a:gd name="T1" fmla="*/ 436 h 459"/>
                <a:gd name="T2" fmla="*/ 290 w 362"/>
                <a:gd name="T3" fmla="*/ 451 h 459"/>
                <a:gd name="T4" fmla="*/ 185 w 362"/>
                <a:gd name="T5" fmla="*/ 459 h 459"/>
                <a:gd name="T6" fmla="*/ 97 w 362"/>
                <a:gd name="T7" fmla="*/ 444 h 459"/>
                <a:gd name="T8" fmla="*/ 40 w 362"/>
                <a:gd name="T9" fmla="*/ 401 h 459"/>
                <a:gd name="T10" fmla="*/ 9 w 362"/>
                <a:gd name="T11" fmla="*/ 336 h 459"/>
                <a:gd name="T12" fmla="*/ 0 w 362"/>
                <a:gd name="T13" fmla="*/ 252 h 459"/>
                <a:gd name="T14" fmla="*/ 0 w 362"/>
                <a:gd name="T15" fmla="*/ 0 h 459"/>
                <a:gd name="T16" fmla="*/ 80 w 362"/>
                <a:gd name="T17" fmla="*/ 0 h 459"/>
                <a:gd name="T18" fmla="*/ 80 w 362"/>
                <a:gd name="T19" fmla="*/ 235 h 459"/>
                <a:gd name="T20" fmla="*/ 106 w 362"/>
                <a:gd name="T21" fmla="*/ 352 h 459"/>
                <a:gd name="T22" fmla="*/ 193 w 362"/>
                <a:gd name="T23" fmla="*/ 388 h 459"/>
                <a:gd name="T24" fmla="*/ 220 w 362"/>
                <a:gd name="T25" fmla="*/ 387 h 459"/>
                <a:gd name="T26" fmla="*/ 246 w 362"/>
                <a:gd name="T27" fmla="*/ 385 h 459"/>
                <a:gd name="T28" fmla="*/ 268 w 362"/>
                <a:gd name="T29" fmla="*/ 382 h 459"/>
                <a:gd name="T30" fmla="*/ 282 w 362"/>
                <a:gd name="T31" fmla="*/ 379 h 459"/>
                <a:gd name="T32" fmla="*/ 282 w 362"/>
                <a:gd name="T33" fmla="*/ 0 h 459"/>
                <a:gd name="T34" fmla="*/ 362 w 362"/>
                <a:gd name="T35" fmla="*/ 0 h 459"/>
                <a:gd name="T36" fmla="*/ 362 w 362"/>
                <a:gd name="T37" fmla="*/ 436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2" h="459">
                  <a:moveTo>
                    <a:pt x="362" y="436"/>
                  </a:moveTo>
                  <a:cubicBezTo>
                    <a:pt x="344" y="441"/>
                    <a:pt x="320" y="446"/>
                    <a:pt x="290" y="451"/>
                  </a:cubicBezTo>
                  <a:cubicBezTo>
                    <a:pt x="259" y="456"/>
                    <a:pt x="224" y="459"/>
                    <a:pt x="185" y="459"/>
                  </a:cubicBezTo>
                  <a:cubicBezTo>
                    <a:pt x="150" y="459"/>
                    <a:pt x="121" y="454"/>
                    <a:pt x="97" y="444"/>
                  </a:cubicBezTo>
                  <a:cubicBezTo>
                    <a:pt x="74" y="433"/>
                    <a:pt x="55" y="419"/>
                    <a:pt x="40" y="401"/>
                  </a:cubicBezTo>
                  <a:cubicBezTo>
                    <a:pt x="26" y="382"/>
                    <a:pt x="16" y="361"/>
                    <a:pt x="9" y="336"/>
                  </a:cubicBezTo>
                  <a:cubicBezTo>
                    <a:pt x="3" y="311"/>
                    <a:pt x="0" y="283"/>
                    <a:pt x="0" y="252"/>
                  </a:cubicBezTo>
                  <a:cubicBezTo>
                    <a:pt x="0" y="0"/>
                    <a:pt x="0" y="0"/>
                    <a:pt x="0" y="0"/>
                  </a:cubicBezTo>
                  <a:cubicBezTo>
                    <a:pt x="80" y="0"/>
                    <a:pt x="80" y="0"/>
                    <a:pt x="80" y="0"/>
                  </a:cubicBezTo>
                  <a:cubicBezTo>
                    <a:pt x="80" y="235"/>
                    <a:pt x="80" y="235"/>
                    <a:pt x="80" y="235"/>
                  </a:cubicBezTo>
                  <a:cubicBezTo>
                    <a:pt x="80" y="290"/>
                    <a:pt x="89" y="329"/>
                    <a:pt x="106" y="352"/>
                  </a:cubicBezTo>
                  <a:cubicBezTo>
                    <a:pt x="123" y="376"/>
                    <a:pt x="152" y="388"/>
                    <a:pt x="193" y="388"/>
                  </a:cubicBezTo>
                  <a:cubicBezTo>
                    <a:pt x="202" y="388"/>
                    <a:pt x="211" y="388"/>
                    <a:pt x="220" y="387"/>
                  </a:cubicBezTo>
                  <a:cubicBezTo>
                    <a:pt x="229" y="386"/>
                    <a:pt x="238" y="386"/>
                    <a:pt x="246" y="385"/>
                  </a:cubicBezTo>
                  <a:cubicBezTo>
                    <a:pt x="254" y="384"/>
                    <a:pt x="261" y="383"/>
                    <a:pt x="268" y="382"/>
                  </a:cubicBezTo>
                  <a:cubicBezTo>
                    <a:pt x="275" y="381"/>
                    <a:pt x="279" y="380"/>
                    <a:pt x="282" y="379"/>
                  </a:cubicBezTo>
                  <a:cubicBezTo>
                    <a:pt x="282" y="0"/>
                    <a:pt x="282" y="0"/>
                    <a:pt x="282" y="0"/>
                  </a:cubicBezTo>
                  <a:cubicBezTo>
                    <a:pt x="362" y="0"/>
                    <a:pt x="362" y="0"/>
                    <a:pt x="362" y="0"/>
                  </a:cubicBezTo>
                  <a:cubicBezTo>
                    <a:pt x="362" y="436"/>
                    <a:pt x="362" y="436"/>
                    <a:pt x="362" y="43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ndParaRPr>
            </a:p>
          </p:txBody>
        </p:sp>
        <p:sp>
          <p:nvSpPr>
            <p:cNvPr id="97" name="Freeform 44">
              <a:extLst>
                <a:ext uri="{FF2B5EF4-FFF2-40B4-BE49-F238E27FC236}">
                  <a16:creationId xmlns:a16="http://schemas.microsoft.com/office/drawing/2014/main" id="{7CCEE747-4E87-4677-A792-A62A40FEB5DE}"/>
                </a:ext>
              </a:extLst>
            </p:cNvPr>
            <p:cNvSpPr>
              <a:spLocks/>
            </p:cNvSpPr>
            <p:nvPr/>
          </p:nvSpPr>
          <p:spPr bwMode="auto">
            <a:xfrm>
              <a:off x="3521076" y="6211888"/>
              <a:ext cx="222250" cy="280987"/>
            </a:xfrm>
            <a:custGeom>
              <a:avLst/>
              <a:gdLst>
                <a:gd name="T0" fmla="*/ 0 w 363"/>
                <a:gd name="T1" fmla="*/ 22 h 458"/>
                <a:gd name="T2" fmla="*/ 74 w 363"/>
                <a:gd name="T3" fmla="*/ 7 h 458"/>
                <a:gd name="T4" fmla="*/ 179 w 363"/>
                <a:gd name="T5" fmla="*/ 0 h 458"/>
                <a:gd name="T6" fmla="*/ 268 w 363"/>
                <a:gd name="T7" fmla="*/ 15 h 458"/>
                <a:gd name="T8" fmla="*/ 324 w 363"/>
                <a:gd name="T9" fmla="*/ 57 h 458"/>
                <a:gd name="T10" fmla="*/ 354 w 363"/>
                <a:gd name="T11" fmla="*/ 122 h 458"/>
                <a:gd name="T12" fmla="*/ 363 w 363"/>
                <a:gd name="T13" fmla="*/ 206 h 458"/>
                <a:gd name="T14" fmla="*/ 363 w 363"/>
                <a:gd name="T15" fmla="*/ 458 h 458"/>
                <a:gd name="T16" fmla="*/ 282 w 363"/>
                <a:gd name="T17" fmla="*/ 458 h 458"/>
                <a:gd name="T18" fmla="*/ 282 w 363"/>
                <a:gd name="T19" fmla="*/ 223 h 458"/>
                <a:gd name="T20" fmla="*/ 277 w 363"/>
                <a:gd name="T21" fmla="*/ 152 h 458"/>
                <a:gd name="T22" fmla="*/ 258 w 363"/>
                <a:gd name="T23" fmla="*/ 105 h 458"/>
                <a:gd name="T24" fmla="*/ 224 w 363"/>
                <a:gd name="T25" fmla="*/ 79 h 458"/>
                <a:gd name="T26" fmla="*/ 170 w 363"/>
                <a:gd name="T27" fmla="*/ 70 h 458"/>
                <a:gd name="T28" fmla="*/ 143 w 363"/>
                <a:gd name="T29" fmla="*/ 71 h 458"/>
                <a:gd name="T30" fmla="*/ 117 w 363"/>
                <a:gd name="T31" fmla="*/ 74 h 458"/>
                <a:gd name="T32" fmla="*/ 95 w 363"/>
                <a:gd name="T33" fmla="*/ 77 h 458"/>
                <a:gd name="T34" fmla="*/ 80 w 363"/>
                <a:gd name="T35" fmla="*/ 79 h 458"/>
                <a:gd name="T36" fmla="*/ 80 w 363"/>
                <a:gd name="T37" fmla="*/ 458 h 458"/>
                <a:gd name="T38" fmla="*/ 0 w 363"/>
                <a:gd name="T39" fmla="*/ 458 h 458"/>
                <a:gd name="T40" fmla="*/ 0 w 363"/>
                <a:gd name="T41" fmla="*/ 22 h 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63" h="458">
                  <a:moveTo>
                    <a:pt x="0" y="22"/>
                  </a:moveTo>
                  <a:cubicBezTo>
                    <a:pt x="19" y="18"/>
                    <a:pt x="43" y="13"/>
                    <a:pt x="74" y="7"/>
                  </a:cubicBezTo>
                  <a:cubicBezTo>
                    <a:pt x="104" y="2"/>
                    <a:pt x="139" y="0"/>
                    <a:pt x="179" y="0"/>
                  </a:cubicBezTo>
                  <a:cubicBezTo>
                    <a:pt x="215" y="0"/>
                    <a:pt x="244" y="5"/>
                    <a:pt x="268" y="15"/>
                  </a:cubicBezTo>
                  <a:cubicBezTo>
                    <a:pt x="291" y="25"/>
                    <a:pt x="310" y="39"/>
                    <a:pt x="324" y="57"/>
                  </a:cubicBezTo>
                  <a:cubicBezTo>
                    <a:pt x="338" y="75"/>
                    <a:pt x="348" y="97"/>
                    <a:pt x="354" y="122"/>
                  </a:cubicBezTo>
                  <a:cubicBezTo>
                    <a:pt x="360" y="148"/>
                    <a:pt x="363" y="176"/>
                    <a:pt x="363" y="206"/>
                  </a:cubicBezTo>
                  <a:cubicBezTo>
                    <a:pt x="363" y="458"/>
                    <a:pt x="363" y="458"/>
                    <a:pt x="363" y="458"/>
                  </a:cubicBezTo>
                  <a:cubicBezTo>
                    <a:pt x="282" y="458"/>
                    <a:pt x="282" y="458"/>
                    <a:pt x="282" y="458"/>
                  </a:cubicBezTo>
                  <a:cubicBezTo>
                    <a:pt x="282" y="223"/>
                    <a:pt x="282" y="223"/>
                    <a:pt x="282" y="223"/>
                  </a:cubicBezTo>
                  <a:cubicBezTo>
                    <a:pt x="282" y="196"/>
                    <a:pt x="281" y="172"/>
                    <a:pt x="277" y="152"/>
                  </a:cubicBezTo>
                  <a:cubicBezTo>
                    <a:pt x="273" y="133"/>
                    <a:pt x="267" y="117"/>
                    <a:pt x="258" y="105"/>
                  </a:cubicBezTo>
                  <a:cubicBezTo>
                    <a:pt x="250" y="93"/>
                    <a:pt x="238" y="84"/>
                    <a:pt x="224" y="79"/>
                  </a:cubicBezTo>
                  <a:cubicBezTo>
                    <a:pt x="209" y="73"/>
                    <a:pt x="191" y="70"/>
                    <a:pt x="170" y="70"/>
                  </a:cubicBezTo>
                  <a:cubicBezTo>
                    <a:pt x="162" y="70"/>
                    <a:pt x="153" y="71"/>
                    <a:pt x="143" y="71"/>
                  </a:cubicBezTo>
                  <a:cubicBezTo>
                    <a:pt x="134" y="72"/>
                    <a:pt x="125" y="73"/>
                    <a:pt x="117" y="74"/>
                  </a:cubicBezTo>
                  <a:cubicBezTo>
                    <a:pt x="109" y="74"/>
                    <a:pt x="101" y="75"/>
                    <a:pt x="95" y="77"/>
                  </a:cubicBezTo>
                  <a:cubicBezTo>
                    <a:pt x="88" y="78"/>
                    <a:pt x="83" y="79"/>
                    <a:pt x="80" y="79"/>
                  </a:cubicBezTo>
                  <a:cubicBezTo>
                    <a:pt x="80" y="458"/>
                    <a:pt x="80" y="458"/>
                    <a:pt x="80" y="458"/>
                  </a:cubicBezTo>
                  <a:cubicBezTo>
                    <a:pt x="0" y="458"/>
                    <a:pt x="0" y="458"/>
                    <a:pt x="0" y="458"/>
                  </a:cubicBezTo>
                  <a:cubicBezTo>
                    <a:pt x="0" y="22"/>
                    <a:pt x="0" y="22"/>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ndParaRPr>
            </a:p>
          </p:txBody>
        </p:sp>
        <p:sp>
          <p:nvSpPr>
            <p:cNvPr id="98" name="Freeform 45">
              <a:extLst>
                <a:ext uri="{FF2B5EF4-FFF2-40B4-BE49-F238E27FC236}">
                  <a16:creationId xmlns:a16="http://schemas.microsoft.com/office/drawing/2014/main" id="{D171B625-B91A-4CF5-A66A-13B88C610E8B}"/>
                </a:ext>
              </a:extLst>
            </p:cNvPr>
            <p:cNvSpPr>
              <a:spLocks/>
            </p:cNvSpPr>
            <p:nvPr/>
          </p:nvSpPr>
          <p:spPr bwMode="auto">
            <a:xfrm>
              <a:off x="3806826" y="6132513"/>
              <a:ext cx="165100" cy="366712"/>
            </a:xfrm>
            <a:custGeom>
              <a:avLst/>
              <a:gdLst>
                <a:gd name="T0" fmla="*/ 80 w 269"/>
                <a:gd name="T1" fmla="*/ 139 h 598"/>
                <a:gd name="T2" fmla="*/ 250 w 269"/>
                <a:gd name="T3" fmla="*/ 139 h 598"/>
                <a:gd name="T4" fmla="*/ 250 w 269"/>
                <a:gd name="T5" fmla="*/ 207 h 598"/>
                <a:gd name="T6" fmla="*/ 80 w 269"/>
                <a:gd name="T7" fmla="*/ 207 h 598"/>
                <a:gd name="T8" fmla="*/ 80 w 269"/>
                <a:gd name="T9" fmla="*/ 414 h 598"/>
                <a:gd name="T10" fmla="*/ 86 w 269"/>
                <a:gd name="T11" fmla="*/ 469 h 598"/>
                <a:gd name="T12" fmla="*/ 101 w 269"/>
                <a:gd name="T13" fmla="*/ 504 h 598"/>
                <a:gd name="T14" fmla="*/ 127 w 269"/>
                <a:gd name="T15" fmla="*/ 522 h 598"/>
                <a:gd name="T16" fmla="*/ 163 w 269"/>
                <a:gd name="T17" fmla="*/ 527 h 598"/>
                <a:gd name="T18" fmla="*/ 222 w 269"/>
                <a:gd name="T19" fmla="*/ 519 h 598"/>
                <a:gd name="T20" fmla="*/ 251 w 269"/>
                <a:gd name="T21" fmla="*/ 507 h 598"/>
                <a:gd name="T22" fmla="*/ 269 w 269"/>
                <a:gd name="T23" fmla="*/ 573 h 598"/>
                <a:gd name="T24" fmla="*/ 226 w 269"/>
                <a:gd name="T25" fmla="*/ 588 h 598"/>
                <a:gd name="T26" fmla="*/ 156 w 269"/>
                <a:gd name="T27" fmla="*/ 598 h 598"/>
                <a:gd name="T28" fmla="*/ 81 w 269"/>
                <a:gd name="T29" fmla="*/ 586 h 598"/>
                <a:gd name="T30" fmla="*/ 33 w 269"/>
                <a:gd name="T31" fmla="*/ 551 h 598"/>
                <a:gd name="T32" fmla="*/ 7 w 269"/>
                <a:gd name="T33" fmla="*/ 494 h 598"/>
                <a:gd name="T34" fmla="*/ 0 w 269"/>
                <a:gd name="T35" fmla="*/ 415 h 598"/>
                <a:gd name="T36" fmla="*/ 0 w 269"/>
                <a:gd name="T37" fmla="*/ 14 h 598"/>
                <a:gd name="T38" fmla="*/ 80 w 269"/>
                <a:gd name="T39" fmla="*/ 0 h 598"/>
                <a:gd name="T40" fmla="*/ 80 w 269"/>
                <a:gd name="T41" fmla="*/ 139 h 5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9" h="598">
                  <a:moveTo>
                    <a:pt x="80" y="139"/>
                  </a:moveTo>
                  <a:cubicBezTo>
                    <a:pt x="250" y="139"/>
                    <a:pt x="250" y="139"/>
                    <a:pt x="250" y="139"/>
                  </a:cubicBezTo>
                  <a:cubicBezTo>
                    <a:pt x="250" y="207"/>
                    <a:pt x="250" y="207"/>
                    <a:pt x="250" y="207"/>
                  </a:cubicBezTo>
                  <a:cubicBezTo>
                    <a:pt x="80" y="207"/>
                    <a:pt x="80" y="207"/>
                    <a:pt x="80" y="207"/>
                  </a:cubicBezTo>
                  <a:cubicBezTo>
                    <a:pt x="80" y="414"/>
                    <a:pt x="80" y="414"/>
                    <a:pt x="80" y="414"/>
                  </a:cubicBezTo>
                  <a:cubicBezTo>
                    <a:pt x="80" y="436"/>
                    <a:pt x="82" y="455"/>
                    <a:pt x="86" y="469"/>
                  </a:cubicBezTo>
                  <a:cubicBezTo>
                    <a:pt x="89" y="484"/>
                    <a:pt x="94" y="496"/>
                    <a:pt x="101" y="504"/>
                  </a:cubicBezTo>
                  <a:cubicBezTo>
                    <a:pt x="108" y="512"/>
                    <a:pt x="117" y="518"/>
                    <a:pt x="127" y="522"/>
                  </a:cubicBezTo>
                  <a:cubicBezTo>
                    <a:pt x="137" y="525"/>
                    <a:pt x="149" y="527"/>
                    <a:pt x="163" y="527"/>
                  </a:cubicBezTo>
                  <a:cubicBezTo>
                    <a:pt x="188" y="527"/>
                    <a:pt x="208" y="524"/>
                    <a:pt x="222" y="519"/>
                  </a:cubicBezTo>
                  <a:cubicBezTo>
                    <a:pt x="236" y="513"/>
                    <a:pt x="246" y="509"/>
                    <a:pt x="251" y="507"/>
                  </a:cubicBezTo>
                  <a:cubicBezTo>
                    <a:pt x="269" y="573"/>
                    <a:pt x="269" y="573"/>
                    <a:pt x="269" y="573"/>
                  </a:cubicBezTo>
                  <a:cubicBezTo>
                    <a:pt x="260" y="577"/>
                    <a:pt x="246" y="582"/>
                    <a:pt x="226" y="588"/>
                  </a:cubicBezTo>
                  <a:cubicBezTo>
                    <a:pt x="205" y="594"/>
                    <a:pt x="182" y="598"/>
                    <a:pt x="156" y="598"/>
                  </a:cubicBezTo>
                  <a:cubicBezTo>
                    <a:pt x="126" y="598"/>
                    <a:pt x="101" y="594"/>
                    <a:pt x="81" y="586"/>
                  </a:cubicBezTo>
                  <a:cubicBezTo>
                    <a:pt x="61" y="578"/>
                    <a:pt x="45" y="567"/>
                    <a:pt x="33" y="551"/>
                  </a:cubicBezTo>
                  <a:cubicBezTo>
                    <a:pt x="21" y="535"/>
                    <a:pt x="12" y="516"/>
                    <a:pt x="7" y="494"/>
                  </a:cubicBezTo>
                  <a:cubicBezTo>
                    <a:pt x="2" y="471"/>
                    <a:pt x="0" y="445"/>
                    <a:pt x="0" y="415"/>
                  </a:cubicBezTo>
                  <a:cubicBezTo>
                    <a:pt x="0" y="14"/>
                    <a:pt x="0" y="14"/>
                    <a:pt x="0" y="14"/>
                  </a:cubicBezTo>
                  <a:cubicBezTo>
                    <a:pt x="80" y="0"/>
                    <a:pt x="80" y="0"/>
                    <a:pt x="80" y="0"/>
                  </a:cubicBezTo>
                  <a:cubicBezTo>
                    <a:pt x="80" y="139"/>
                    <a:pt x="80" y="139"/>
                    <a:pt x="80" y="1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ndParaRPr>
            </a:p>
          </p:txBody>
        </p:sp>
        <p:sp>
          <p:nvSpPr>
            <p:cNvPr id="99" name="Freeform 46">
              <a:extLst>
                <a:ext uri="{FF2B5EF4-FFF2-40B4-BE49-F238E27FC236}">
                  <a16:creationId xmlns:a16="http://schemas.microsoft.com/office/drawing/2014/main" id="{D6507FC7-91D3-4CA2-8B1C-55578622646E}"/>
                </a:ext>
              </a:extLst>
            </p:cNvPr>
            <p:cNvSpPr>
              <a:spLocks/>
            </p:cNvSpPr>
            <p:nvPr/>
          </p:nvSpPr>
          <p:spPr bwMode="auto">
            <a:xfrm>
              <a:off x="4005263" y="6216650"/>
              <a:ext cx="222250" cy="282575"/>
            </a:xfrm>
            <a:custGeom>
              <a:avLst/>
              <a:gdLst>
                <a:gd name="T0" fmla="*/ 362 w 362"/>
                <a:gd name="T1" fmla="*/ 436 h 459"/>
                <a:gd name="T2" fmla="*/ 289 w 362"/>
                <a:gd name="T3" fmla="*/ 451 h 459"/>
                <a:gd name="T4" fmla="*/ 184 w 362"/>
                <a:gd name="T5" fmla="*/ 459 h 459"/>
                <a:gd name="T6" fmla="*/ 97 w 362"/>
                <a:gd name="T7" fmla="*/ 444 h 459"/>
                <a:gd name="T8" fmla="*/ 40 w 362"/>
                <a:gd name="T9" fmla="*/ 401 h 459"/>
                <a:gd name="T10" fmla="*/ 9 w 362"/>
                <a:gd name="T11" fmla="*/ 336 h 459"/>
                <a:gd name="T12" fmla="*/ 0 w 362"/>
                <a:gd name="T13" fmla="*/ 252 h 459"/>
                <a:gd name="T14" fmla="*/ 0 w 362"/>
                <a:gd name="T15" fmla="*/ 0 h 459"/>
                <a:gd name="T16" fmla="*/ 80 w 362"/>
                <a:gd name="T17" fmla="*/ 0 h 459"/>
                <a:gd name="T18" fmla="*/ 80 w 362"/>
                <a:gd name="T19" fmla="*/ 235 h 459"/>
                <a:gd name="T20" fmla="*/ 106 w 362"/>
                <a:gd name="T21" fmla="*/ 352 h 459"/>
                <a:gd name="T22" fmla="*/ 193 w 362"/>
                <a:gd name="T23" fmla="*/ 388 h 459"/>
                <a:gd name="T24" fmla="*/ 220 w 362"/>
                <a:gd name="T25" fmla="*/ 387 h 459"/>
                <a:gd name="T26" fmla="*/ 246 w 362"/>
                <a:gd name="T27" fmla="*/ 385 h 459"/>
                <a:gd name="T28" fmla="*/ 268 w 362"/>
                <a:gd name="T29" fmla="*/ 382 h 459"/>
                <a:gd name="T30" fmla="*/ 282 w 362"/>
                <a:gd name="T31" fmla="*/ 379 h 459"/>
                <a:gd name="T32" fmla="*/ 282 w 362"/>
                <a:gd name="T33" fmla="*/ 0 h 459"/>
                <a:gd name="T34" fmla="*/ 362 w 362"/>
                <a:gd name="T35" fmla="*/ 0 h 459"/>
                <a:gd name="T36" fmla="*/ 362 w 362"/>
                <a:gd name="T37" fmla="*/ 436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2" h="459">
                  <a:moveTo>
                    <a:pt x="362" y="436"/>
                  </a:moveTo>
                  <a:cubicBezTo>
                    <a:pt x="344" y="441"/>
                    <a:pt x="320" y="446"/>
                    <a:pt x="289" y="451"/>
                  </a:cubicBezTo>
                  <a:cubicBezTo>
                    <a:pt x="259" y="456"/>
                    <a:pt x="224" y="459"/>
                    <a:pt x="184" y="459"/>
                  </a:cubicBezTo>
                  <a:cubicBezTo>
                    <a:pt x="150" y="459"/>
                    <a:pt x="121" y="454"/>
                    <a:pt x="97" y="444"/>
                  </a:cubicBezTo>
                  <a:cubicBezTo>
                    <a:pt x="74" y="433"/>
                    <a:pt x="55" y="419"/>
                    <a:pt x="40" y="401"/>
                  </a:cubicBezTo>
                  <a:cubicBezTo>
                    <a:pt x="26" y="382"/>
                    <a:pt x="15" y="361"/>
                    <a:pt x="9" y="336"/>
                  </a:cubicBezTo>
                  <a:cubicBezTo>
                    <a:pt x="3" y="311"/>
                    <a:pt x="0" y="283"/>
                    <a:pt x="0" y="252"/>
                  </a:cubicBezTo>
                  <a:cubicBezTo>
                    <a:pt x="0" y="0"/>
                    <a:pt x="0" y="0"/>
                    <a:pt x="0" y="0"/>
                  </a:cubicBezTo>
                  <a:cubicBezTo>
                    <a:pt x="80" y="0"/>
                    <a:pt x="80" y="0"/>
                    <a:pt x="80" y="0"/>
                  </a:cubicBezTo>
                  <a:cubicBezTo>
                    <a:pt x="80" y="235"/>
                    <a:pt x="80" y="235"/>
                    <a:pt x="80" y="235"/>
                  </a:cubicBezTo>
                  <a:cubicBezTo>
                    <a:pt x="80" y="290"/>
                    <a:pt x="89" y="329"/>
                    <a:pt x="106" y="352"/>
                  </a:cubicBezTo>
                  <a:cubicBezTo>
                    <a:pt x="123" y="376"/>
                    <a:pt x="152" y="388"/>
                    <a:pt x="193" y="388"/>
                  </a:cubicBezTo>
                  <a:cubicBezTo>
                    <a:pt x="202" y="388"/>
                    <a:pt x="211" y="388"/>
                    <a:pt x="220" y="387"/>
                  </a:cubicBezTo>
                  <a:cubicBezTo>
                    <a:pt x="229" y="386"/>
                    <a:pt x="238" y="386"/>
                    <a:pt x="246" y="385"/>
                  </a:cubicBezTo>
                  <a:cubicBezTo>
                    <a:pt x="254" y="384"/>
                    <a:pt x="261" y="383"/>
                    <a:pt x="268" y="382"/>
                  </a:cubicBezTo>
                  <a:cubicBezTo>
                    <a:pt x="274" y="381"/>
                    <a:pt x="279" y="380"/>
                    <a:pt x="282" y="379"/>
                  </a:cubicBezTo>
                  <a:cubicBezTo>
                    <a:pt x="282" y="0"/>
                    <a:pt x="282" y="0"/>
                    <a:pt x="282" y="0"/>
                  </a:cubicBezTo>
                  <a:cubicBezTo>
                    <a:pt x="362" y="0"/>
                    <a:pt x="362" y="0"/>
                    <a:pt x="362" y="0"/>
                  </a:cubicBezTo>
                  <a:cubicBezTo>
                    <a:pt x="362" y="436"/>
                    <a:pt x="362" y="436"/>
                    <a:pt x="362" y="43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ndParaRPr>
            </a:p>
          </p:txBody>
        </p:sp>
      </p:grpSp>
      <p:grpSp>
        <p:nvGrpSpPr>
          <p:cNvPr id="100" name="Group 99">
            <a:extLst>
              <a:ext uri="{FF2B5EF4-FFF2-40B4-BE49-F238E27FC236}">
                <a16:creationId xmlns:a16="http://schemas.microsoft.com/office/drawing/2014/main" id="{546199D7-5723-4368-8D21-935A217F7FA2}"/>
              </a:ext>
            </a:extLst>
          </p:cNvPr>
          <p:cNvGrpSpPr/>
          <p:nvPr/>
        </p:nvGrpSpPr>
        <p:grpSpPr>
          <a:xfrm>
            <a:off x="9203135" y="3027743"/>
            <a:ext cx="1888852" cy="549854"/>
            <a:chOff x="2880656" y="5494318"/>
            <a:chExt cx="1888852" cy="549854"/>
          </a:xfrm>
          <a:solidFill>
            <a:srgbClr val="0078D7"/>
          </a:solidFill>
        </p:grpSpPr>
        <p:grpSp>
          <p:nvGrpSpPr>
            <p:cNvPr id="101" name="Group 100">
              <a:extLst>
                <a:ext uri="{FF2B5EF4-FFF2-40B4-BE49-F238E27FC236}">
                  <a16:creationId xmlns:a16="http://schemas.microsoft.com/office/drawing/2014/main" id="{028C4A60-B6A3-48D6-B73D-9AADB18843A5}"/>
                </a:ext>
              </a:extLst>
            </p:cNvPr>
            <p:cNvGrpSpPr/>
            <p:nvPr/>
          </p:nvGrpSpPr>
          <p:grpSpPr>
            <a:xfrm>
              <a:off x="2880656" y="5494318"/>
              <a:ext cx="621131" cy="549854"/>
              <a:chOff x="2664209" y="5494318"/>
              <a:chExt cx="621131" cy="549854"/>
            </a:xfrm>
            <a:grpFill/>
          </p:grpSpPr>
          <p:sp>
            <p:nvSpPr>
              <p:cNvPr id="111" name="Freeform 50">
                <a:extLst>
                  <a:ext uri="{FF2B5EF4-FFF2-40B4-BE49-F238E27FC236}">
                    <a16:creationId xmlns:a16="http://schemas.microsoft.com/office/drawing/2014/main" id="{8B19FF5A-78B5-4D70-BF61-61938AF385FE}"/>
                  </a:ext>
                </a:extLst>
              </p:cNvPr>
              <p:cNvSpPr>
                <a:spLocks/>
              </p:cNvSpPr>
              <p:nvPr/>
            </p:nvSpPr>
            <p:spPr bwMode="auto">
              <a:xfrm>
                <a:off x="2982413" y="5939802"/>
                <a:ext cx="56004" cy="30547"/>
              </a:xfrm>
              <a:custGeom>
                <a:avLst/>
                <a:gdLst>
                  <a:gd name="T0" fmla="*/ 10 w 11"/>
                  <a:gd name="T1" fmla="*/ 0 h 6"/>
                  <a:gd name="T2" fmla="*/ 11 w 11"/>
                  <a:gd name="T3" fmla="*/ 3 h 6"/>
                  <a:gd name="T4" fmla="*/ 9 w 11"/>
                  <a:gd name="T5" fmla="*/ 5 h 6"/>
                  <a:gd name="T6" fmla="*/ 4 w 11"/>
                  <a:gd name="T7" fmla="*/ 5 h 6"/>
                  <a:gd name="T8" fmla="*/ 2 w 11"/>
                  <a:gd name="T9" fmla="*/ 4 h 6"/>
                  <a:gd name="T10" fmla="*/ 0 w 11"/>
                  <a:gd name="T11" fmla="*/ 2 h 6"/>
                  <a:gd name="T12" fmla="*/ 5 w 11"/>
                  <a:gd name="T13" fmla="*/ 1 h 6"/>
                  <a:gd name="T14" fmla="*/ 8 w 11"/>
                  <a:gd name="T15" fmla="*/ 2 h 6"/>
                  <a:gd name="T16" fmla="*/ 10 w 11"/>
                  <a:gd name="T17" fmla="*/ 0 h 6"/>
                  <a:gd name="T18" fmla="*/ 10 w 11"/>
                  <a:gd name="T19" fmla="*/ 0 h 6"/>
                  <a:gd name="T20" fmla="*/ 10 w 11"/>
                  <a:gd name="T21"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 h="6">
                    <a:moveTo>
                      <a:pt x="10" y="0"/>
                    </a:moveTo>
                    <a:cubicBezTo>
                      <a:pt x="11" y="1"/>
                      <a:pt x="11" y="2"/>
                      <a:pt x="11" y="3"/>
                    </a:cubicBezTo>
                    <a:cubicBezTo>
                      <a:pt x="10" y="4"/>
                      <a:pt x="10" y="4"/>
                      <a:pt x="9" y="5"/>
                    </a:cubicBezTo>
                    <a:cubicBezTo>
                      <a:pt x="8" y="5"/>
                      <a:pt x="7" y="6"/>
                      <a:pt x="4" y="5"/>
                    </a:cubicBezTo>
                    <a:cubicBezTo>
                      <a:pt x="3" y="4"/>
                      <a:pt x="3" y="4"/>
                      <a:pt x="2" y="4"/>
                    </a:cubicBezTo>
                    <a:cubicBezTo>
                      <a:pt x="0" y="4"/>
                      <a:pt x="0" y="3"/>
                      <a:pt x="0" y="2"/>
                    </a:cubicBezTo>
                    <a:cubicBezTo>
                      <a:pt x="1" y="1"/>
                      <a:pt x="2" y="0"/>
                      <a:pt x="5" y="1"/>
                    </a:cubicBezTo>
                    <a:cubicBezTo>
                      <a:pt x="6" y="2"/>
                      <a:pt x="7" y="3"/>
                      <a:pt x="8" y="2"/>
                    </a:cubicBezTo>
                    <a:cubicBezTo>
                      <a:pt x="9" y="2"/>
                      <a:pt x="9" y="1"/>
                      <a:pt x="10" y="0"/>
                    </a:cubicBezTo>
                    <a:cubicBezTo>
                      <a:pt x="10" y="0"/>
                      <a:pt x="10" y="0"/>
                      <a:pt x="10" y="0"/>
                    </a:cubicBezTo>
                    <a:cubicBezTo>
                      <a:pt x="10" y="0"/>
                      <a:pt x="10" y="0"/>
                      <a:pt x="10" y="0"/>
                    </a:cubicBezTo>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ndParaRPr>
              </a:p>
            </p:txBody>
          </p:sp>
          <p:sp>
            <p:nvSpPr>
              <p:cNvPr id="112" name="Freeform 51">
                <a:extLst>
                  <a:ext uri="{FF2B5EF4-FFF2-40B4-BE49-F238E27FC236}">
                    <a16:creationId xmlns:a16="http://schemas.microsoft.com/office/drawing/2014/main" id="{4F5B229E-378F-4C72-8115-03EFFF4FC8E2}"/>
                  </a:ext>
                </a:extLst>
              </p:cNvPr>
              <p:cNvSpPr>
                <a:spLocks/>
              </p:cNvSpPr>
              <p:nvPr/>
            </p:nvSpPr>
            <p:spPr bwMode="auto">
              <a:xfrm>
                <a:off x="2982413" y="5573233"/>
                <a:ext cx="76369" cy="30547"/>
              </a:xfrm>
              <a:custGeom>
                <a:avLst/>
                <a:gdLst>
                  <a:gd name="T0" fmla="*/ 8 w 15"/>
                  <a:gd name="T1" fmla="*/ 0 h 6"/>
                  <a:gd name="T2" fmla="*/ 7 w 15"/>
                  <a:gd name="T3" fmla="*/ 0 h 6"/>
                  <a:gd name="T4" fmla="*/ 5 w 15"/>
                  <a:gd name="T5" fmla="*/ 0 h 6"/>
                  <a:gd name="T6" fmla="*/ 0 w 15"/>
                  <a:gd name="T7" fmla="*/ 1 h 6"/>
                  <a:gd name="T8" fmla="*/ 0 w 15"/>
                  <a:gd name="T9" fmla="*/ 1 h 6"/>
                  <a:gd name="T10" fmla="*/ 0 w 15"/>
                  <a:gd name="T11" fmla="*/ 1 h 6"/>
                  <a:gd name="T12" fmla="*/ 0 w 15"/>
                  <a:gd name="T13" fmla="*/ 1 h 6"/>
                  <a:gd name="T14" fmla="*/ 1 w 15"/>
                  <a:gd name="T15" fmla="*/ 1 h 6"/>
                  <a:gd name="T16" fmla="*/ 8 w 15"/>
                  <a:gd name="T17" fmla="*/ 3 h 6"/>
                  <a:gd name="T18" fmla="*/ 4 w 15"/>
                  <a:gd name="T19" fmla="*/ 5 h 6"/>
                  <a:gd name="T20" fmla="*/ 4 w 15"/>
                  <a:gd name="T21" fmla="*/ 5 h 6"/>
                  <a:gd name="T22" fmla="*/ 4 w 15"/>
                  <a:gd name="T23" fmla="*/ 5 h 6"/>
                  <a:gd name="T24" fmla="*/ 8 w 15"/>
                  <a:gd name="T25" fmla="*/ 6 h 6"/>
                  <a:gd name="T26" fmla="*/ 14 w 15"/>
                  <a:gd name="T27" fmla="*/ 3 h 6"/>
                  <a:gd name="T28" fmla="*/ 8 w 15"/>
                  <a:gd name="T29"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 h="6">
                    <a:moveTo>
                      <a:pt x="8" y="0"/>
                    </a:moveTo>
                    <a:cubicBezTo>
                      <a:pt x="7" y="0"/>
                      <a:pt x="7" y="0"/>
                      <a:pt x="7" y="0"/>
                    </a:cubicBezTo>
                    <a:cubicBezTo>
                      <a:pt x="7" y="0"/>
                      <a:pt x="6" y="0"/>
                      <a:pt x="5" y="0"/>
                    </a:cubicBezTo>
                    <a:cubicBezTo>
                      <a:pt x="3" y="0"/>
                      <a:pt x="1" y="0"/>
                      <a:pt x="0" y="1"/>
                    </a:cubicBezTo>
                    <a:cubicBezTo>
                      <a:pt x="0" y="1"/>
                      <a:pt x="0" y="1"/>
                      <a:pt x="0" y="1"/>
                    </a:cubicBezTo>
                    <a:cubicBezTo>
                      <a:pt x="0" y="1"/>
                      <a:pt x="0" y="1"/>
                      <a:pt x="0" y="1"/>
                    </a:cubicBezTo>
                    <a:cubicBezTo>
                      <a:pt x="0" y="1"/>
                      <a:pt x="0" y="1"/>
                      <a:pt x="0" y="1"/>
                    </a:cubicBezTo>
                    <a:cubicBezTo>
                      <a:pt x="0" y="1"/>
                      <a:pt x="1" y="1"/>
                      <a:pt x="1" y="1"/>
                    </a:cubicBezTo>
                    <a:cubicBezTo>
                      <a:pt x="5" y="1"/>
                      <a:pt x="8" y="2"/>
                      <a:pt x="8" y="3"/>
                    </a:cubicBezTo>
                    <a:cubicBezTo>
                      <a:pt x="8" y="4"/>
                      <a:pt x="7" y="4"/>
                      <a:pt x="4" y="5"/>
                    </a:cubicBezTo>
                    <a:cubicBezTo>
                      <a:pt x="4" y="5"/>
                      <a:pt x="4" y="5"/>
                      <a:pt x="4" y="5"/>
                    </a:cubicBezTo>
                    <a:cubicBezTo>
                      <a:pt x="4" y="5"/>
                      <a:pt x="4" y="5"/>
                      <a:pt x="4" y="5"/>
                    </a:cubicBezTo>
                    <a:cubicBezTo>
                      <a:pt x="5" y="6"/>
                      <a:pt x="6" y="6"/>
                      <a:pt x="8" y="6"/>
                    </a:cubicBezTo>
                    <a:cubicBezTo>
                      <a:pt x="11" y="6"/>
                      <a:pt x="14" y="5"/>
                      <a:pt x="14" y="3"/>
                    </a:cubicBezTo>
                    <a:cubicBezTo>
                      <a:pt x="15" y="1"/>
                      <a:pt x="12" y="0"/>
                      <a:pt x="8"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ndParaRPr>
              </a:p>
            </p:txBody>
          </p:sp>
          <p:sp>
            <p:nvSpPr>
              <p:cNvPr id="113" name="Freeform 52">
                <a:extLst>
                  <a:ext uri="{FF2B5EF4-FFF2-40B4-BE49-F238E27FC236}">
                    <a16:creationId xmlns:a16="http://schemas.microsoft.com/office/drawing/2014/main" id="{4268DA26-E730-42D8-9E8D-E25180932994}"/>
                  </a:ext>
                </a:extLst>
              </p:cNvPr>
              <p:cNvSpPr>
                <a:spLocks/>
              </p:cNvSpPr>
              <p:nvPr/>
            </p:nvSpPr>
            <p:spPr bwMode="auto">
              <a:xfrm>
                <a:off x="2865314" y="5603780"/>
                <a:ext cx="96734" cy="58550"/>
              </a:xfrm>
              <a:custGeom>
                <a:avLst/>
                <a:gdLst>
                  <a:gd name="T0" fmla="*/ 14 w 19"/>
                  <a:gd name="T1" fmla="*/ 3 h 11"/>
                  <a:gd name="T2" fmla="*/ 8 w 19"/>
                  <a:gd name="T3" fmla="*/ 3 h 11"/>
                  <a:gd name="T4" fmla="*/ 4 w 19"/>
                  <a:gd name="T5" fmla="*/ 1 h 11"/>
                  <a:gd name="T6" fmla="*/ 1 w 19"/>
                  <a:gd name="T7" fmla="*/ 2 h 11"/>
                  <a:gd name="T8" fmla="*/ 3 w 19"/>
                  <a:gd name="T9" fmla="*/ 7 h 11"/>
                  <a:gd name="T10" fmla="*/ 7 w 19"/>
                  <a:gd name="T11" fmla="*/ 9 h 11"/>
                  <a:gd name="T12" fmla="*/ 16 w 19"/>
                  <a:gd name="T13" fmla="*/ 7 h 11"/>
                  <a:gd name="T14" fmla="*/ 19 w 19"/>
                  <a:gd name="T15" fmla="*/ 5 h 11"/>
                  <a:gd name="T16" fmla="*/ 14 w 19"/>
                  <a:gd name="T17" fmla="*/ 3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11">
                    <a:moveTo>
                      <a:pt x="14" y="3"/>
                    </a:moveTo>
                    <a:cubicBezTo>
                      <a:pt x="11" y="3"/>
                      <a:pt x="9" y="3"/>
                      <a:pt x="8" y="3"/>
                    </a:cubicBezTo>
                    <a:cubicBezTo>
                      <a:pt x="6" y="3"/>
                      <a:pt x="4" y="2"/>
                      <a:pt x="4" y="1"/>
                    </a:cubicBezTo>
                    <a:cubicBezTo>
                      <a:pt x="3" y="1"/>
                      <a:pt x="2" y="0"/>
                      <a:pt x="1" y="2"/>
                    </a:cubicBezTo>
                    <a:cubicBezTo>
                      <a:pt x="0" y="4"/>
                      <a:pt x="1" y="7"/>
                      <a:pt x="3" y="7"/>
                    </a:cubicBezTo>
                    <a:cubicBezTo>
                      <a:pt x="3" y="7"/>
                      <a:pt x="5" y="11"/>
                      <a:pt x="7" y="9"/>
                    </a:cubicBezTo>
                    <a:cubicBezTo>
                      <a:pt x="8" y="8"/>
                      <a:pt x="9" y="7"/>
                      <a:pt x="16" y="7"/>
                    </a:cubicBezTo>
                    <a:cubicBezTo>
                      <a:pt x="19" y="6"/>
                      <a:pt x="19" y="6"/>
                      <a:pt x="19" y="5"/>
                    </a:cubicBezTo>
                    <a:cubicBezTo>
                      <a:pt x="19" y="4"/>
                      <a:pt x="17" y="3"/>
                      <a:pt x="14" y="3"/>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ndParaRPr>
              </a:p>
            </p:txBody>
          </p:sp>
          <p:sp>
            <p:nvSpPr>
              <p:cNvPr id="114" name="Freeform 53">
                <a:extLst>
                  <a:ext uri="{FF2B5EF4-FFF2-40B4-BE49-F238E27FC236}">
                    <a16:creationId xmlns:a16="http://schemas.microsoft.com/office/drawing/2014/main" id="{9D05CD25-AD77-432A-B8E8-A3D65AA14B58}"/>
                  </a:ext>
                </a:extLst>
              </p:cNvPr>
              <p:cNvSpPr>
                <a:spLocks noEditPoints="1"/>
              </p:cNvSpPr>
              <p:nvPr/>
            </p:nvSpPr>
            <p:spPr bwMode="auto">
              <a:xfrm>
                <a:off x="2664209" y="5494318"/>
                <a:ext cx="605858" cy="549854"/>
              </a:xfrm>
              <a:custGeom>
                <a:avLst/>
                <a:gdLst>
                  <a:gd name="T0" fmla="*/ 59 w 118"/>
                  <a:gd name="T1" fmla="*/ 0 h 105"/>
                  <a:gd name="T2" fmla="*/ 0 w 118"/>
                  <a:gd name="T3" fmla="*/ 59 h 105"/>
                  <a:gd name="T4" fmla="*/ 3 w 118"/>
                  <a:gd name="T5" fmla="*/ 78 h 105"/>
                  <a:gd name="T6" fmla="*/ 8 w 118"/>
                  <a:gd name="T7" fmla="*/ 78 h 105"/>
                  <a:gd name="T8" fmla="*/ 17 w 118"/>
                  <a:gd name="T9" fmla="*/ 75 h 105"/>
                  <a:gd name="T10" fmla="*/ 20 w 118"/>
                  <a:gd name="T11" fmla="*/ 75 h 105"/>
                  <a:gd name="T12" fmla="*/ 24 w 118"/>
                  <a:gd name="T13" fmla="*/ 77 h 105"/>
                  <a:gd name="T14" fmla="*/ 27 w 118"/>
                  <a:gd name="T15" fmla="*/ 80 h 105"/>
                  <a:gd name="T16" fmla="*/ 30 w 118"/>
                  <a:gd name="T17" fmla="*/ 81 h 105"/>
                  <a:gd name="T18" fmla="*/ 33 w 118"/>
                  <a:gd name="T19" fmla="*/ 80 h 105"/>
                  <a:gd name="T20" fmla="*/ 31 w 118"/>
                  <a:gd name="T21" fmla="*/ 78 h 105"/>
                  <a:gd name="T22" fmla="*/ 29 w 118"/>
                  <a:gd name="T23" fmla="*/ 74 h 105"/>
                  <a:gd name="T24" fmla="*/ 26 w 118"/>
                  <a:gd name="T25" fmla="*/ 69 h 105"/>
                  <a:gd name="T26" fmla="*/ 32 w 118"/>
                  <a:gd name="T27" fmla="*/ 64 h 105"/>
                  <a:gd name="T28" fmla="*/ 38 w 118"/>
                  <a:gd name="T29" fmla="*/ 70 h 105"/>
                  <a:gd name="T30" fmla="*/ 41 w 118"/>
                  <a:gd name="T31" fmla="*/ 71 h 105"/>
                  <a:gd name="T32" fmla="*/ 44 w 118"/>
                  <a:gd name="T33" fmla="*/ 71 h 105"/>
                  <a:gd name="T34" fmla="*/ 55 w 118"/>
                  <a:gd name="T35" fmla="*/ 79 h 105"/>
                  <a:gd name="T36" fmla="*/ 67 w 118"/>
                  <a:gd name="T37" fmla="*/ 78 h 105"/>
                  <a:gd name="T38" fmla="*/ 71 w 118"/>
                  <a:gd name="T39" fmla="*/ 79 h 105"/>
                  <a:gd name="T40" fmla="*/ 76 w 118"/>
                  <a:gd name="T41" fmla="*/ 78 h 105"/>
                  <a:gd name="T42" fmla="*/ 81 w 118"/>
                  <a:gd name="T43" fmla="*/ 79 h 105"/>
                  <a:gd name="T44" fmla="*/ 86 w 118"/>
                  <a:gd name="T45" fmla="*/ 78 h 105"/>
                  <a:gd name="T46" fmla="*/ 85 w 118"/>
                  <a:gd name="T47" fmla="*/ 83 h 105"/>
                  <a:gd name="T48" fmla="*/ 84 w 118"/>
                  <a:gd name="T49" fmla="*/ 88 h 105"/>
                  <a:gd name="T50" fmla="*/ 82 w 118"/>
                  <a:gd name="T51" fmla="*/ 93 h 105"/>
                  <a:gd name="T52" fmla="*/ 78 w 118"/>
                  <a:gd name="T53" fmla="*/ 98 h 105"/>
                  <a:gd name="T54" fmla="*/ 74 w 118"/>
                  <a:gd name="T55" fmla="*/ 104 h 105"/>
                  <a:gd name="T56" fmla="*/ 80 w 118"/>
                  <a:gd name="T57" fmla="*/ 102 h 105"/>
                  <a:gd name="T58" fmla="*/ 88 w 118"/>
                  <a:gd name="T59" fmla="*/ 96 h 105"/>
                  <a:gd name="T60" fmla="*/ 91 w 118"/>
                  <a:gd name="T61" fmla="*/ 93 h 105"/>
                  <a:gd name="T62" fmla="*/ 91 w 118"/>
                  <a:gd name="T63" fmla="*/ 93 h 105"/>
                  <a:gd name="T64" fmla="*/ 91 w 118"/>
                  <a:gd name="T65" fmla="*/ 92 h 105"/>
                  <a:gd name="T66" fmla="*/ 102 w 118"/>
                  <a:gd name="T67" fmla="*/ 90 h 105"/>
                  <a:gd name="T68" fmla="*/ 109 w 118"/>
                  <a:gd name="T69" fmla="*/ 91 h 105"/>
                  <a:gd name="T70" fmla="*/ 118 w 118"/>
                  <a:gd name="T71" fmla="*/ 59 h 105"/>
                  <a:gd name="T72" fmla="*/ 59 w 118"/>
                  <a:gd name="T73" fmla="*/ 0 h 105"/>
                  <a:gd name="T74" fmla="*/ 107 w 118"/>
                  <a:gd name="T75" fmla="*/ 57 h 105"/>
                  <a:gd name="T76" fmla="*/ 54 w 118"/>
                  <a:gd name="T77" fmla="*/ 71 h 105"/>
                  <a:gd name="T78" fmla="*/ 13 w 118"/>
                  <a:gd name="T79" fmla="*/ 41 h 105"/>
                  <a:gd name="T80" fmla="*/ 32 w 118"/>
                  <a:gd name="T81" fmla="*/ 35 h 105"/>
                  <a:gd name="T82" fmla="*/ 37 w 118"/>
                  <a:gd name="T83" fmla="*/ 46 h 105"/>
                  <a:gd name="T84" fmla="*/ 63 w 118"/>
                  <a:gd name="T85" fmla="*/ 55 h 105"/>
                  <a:gd name="T86" fmla="*/ 65 w 118"/>
                  <a:gd name="T87" fmla="*/ 53 h 105"/>
                  <a:gd name="T88" fmla="*/ 62 w 118"/>
                  <a:gd name="T89" fmla="*/ 47 h 105"/>
                  <a:gd name="T90" fmla="*/ 52 w 118"/>
                  <a:gd name="T91" fmla="*/ 42 h 105"/>
                  <a:gd name="T92" fmla="*/ 34 w 118"/>
                  <a:gd name="T93" fmla="*/ 30 h 105"/>
                  <a:gd name="T94" fmla="*/ 36 w 118"/>
                  <a:gd name="T95" fmla="*/ 19 h 105"/>
                  <a:gd name="T96" fmla="*/ 51 w 118"/>
                  <a:gd name="T97" fmla="*/ 13 h 105"/>
                  <a:gd name="T98" fmla="*/ 64 w 118"/>
                  <a:gd name="T99" fmla="*/ 12 h 105"/>
                  <a:gd name="T100" fmla="*/ 79 w 118"/>
                  <a:gd name="T101" fmla="*/ 15 h 105"/>
                  <a:gd name="T102" fmla="*/ 89 w 118"/>
                  <a:gd name="T103" fmla="*/ 37 h 105"/>
                  <a:gd name="T104" fmla="*/ 89 w 118"/>
                  <a:gd name="T105" fmla="*/ 45 h 105"/>
                  <a:gd name="T106" fmla="*/ 87 w 118"/>
                  <a:gd name="T107" fmla="*/ 49 h 105"/>
                  <a:gd name="T108" fmla="*/ 88 w 118"/>
                  <a:gd name="T109" fmla="*/ 49 h 105"/>
                  <a:gd name="T110" fmla="*/ 93 w 118"/>
                  <a:gd name="T111" fmla="*/ 43 h 105"/>
                  <a:gd name="T112" fmla="*/ 107 w 118"/>
                  <a:gd name="T113" fmla="*/ 57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18" h="105">
                    <a:moveTo>
                      <a:pt x="59" y="0"/>
                    </a:moveTo>
                    <a:cubicBezTo>
                      <a:pt x="27" y="0"/>
                      <a:pt x="0" y="26"/>
                      <a:pt x="0" y="59"/>
                    </a:cubicBezTo>
                    <a:cubicBezTo>
                      <a:pt x="0" y="65"/>
                      <a:pt x="1" y="72"/>
                      <a:pt x="3" y="78"/>
                    </a:cubicBezTo>
                    <a:cubicBezTo>
                      <a:pt x="8" y="78"/>
                      <a:pt x="8" y="78"/>
                      <a:pt x="8" y="78"/>
                    </a:cubicBezTo>
                    <a:cubicBezTo>
                      <a:pt x="11" y="78"/>
                      <a:pt x="15" y="77"/>
                      <a:pt x="17" y="75"/>
                    </a:cubicBezTo>
                    <a:cubicBezTo>
                      <a:pt x="18" y="75"/>
                      <a:pt x="19" y="75"/>
                      <a:pt x="20" y="75"/>
                    </a:cubicBezTo>
                    <a:cubicBezTo>
                      <a:pt x="22" y="75"/>
                      <a:pt x="23" y="75"/>
                      <a:pt x="24" y="77"/>
                    </a:cubicBezTo>
                    <a:cubicBezTo>
                      <a:pt x="25" y="78"/>
                      <a:pt x="26" y="79"/>
                      <a:pt x="27" y="80"/>
                    </a:cubicBezTo>
                    <a:cubicBezTo>
                      <a:pt x="28" y="80"/>
                      <a:pt x="29" y="81"/>
                      <a:pt x="30" y="81"/>
                    </a:cubicBezTo>
                    <a:cubicBezTo>
                      <a:pt x="31" y="81"/>
                      <a:pt x="32" y="81"/>
                      <a:pt x="33" y="80"/>
                    </a:cubicBezTo>
                    <a:cubicBezTo>
                      <a:pt x="33" y="79"/>
                      <a:pt x="33" y="78"/>
                      <a:pt x="31" y="78"/>
                    </a:cubicBezTo>
                    <a:cubicBezTo>
                      <a:pt x="30" y="77"/>
                      <a:pt x="29" y="76"/>
                      <a:pt x="29" y="74"/>
                    </a:cubicBezTo>
                    <a:cubicBezTo>
                      <a:pt x="28" y="73"/>
                      <a:pt x="26" y="72"/>
                      <a:pt x="26" y="69"/>
                    </a:cubicBezTo>
                    <a:cubicBezTo>
                      <a:pt x="25" y="67"/>
                      <a:pt x="27" y="63"/>
                      <a:pt x="32" y="64"/>
                    </a:cubicBezTo>
                    <a:cubicBezTo>
                      <a:pt x="35" y="65"/>
                      <a:pt x="37" y="69"/>
                      <a:pt x="38" y="70"/>
                    </a:cubicBezTo>
                    <a:cubicBezTo>
                      <a:pt x="38" y="71"/>
                      <a:pt x="39" y="72"/>
                      <a:pt x="41" y="71"/>
                    </a:cubicBezTo>
                    <a:cubicBezTo>
                      <a:pt x="42" y="70"/>
                      <a:pt x="43" y="70"/>
                      <a:pt x="44" y="71"/>
                    </a:cubicBezTo>
                    <a:cubicBezTo>
                      <a:pt x="44" y="72"/>
                      <a:pt x="50" y="79"/>
                      <a:pt x="55" y="79"/>
                    </a:cubicBezTo>
                    <a:cubicBezTo>
                      <a:pt x="61" y="79"/>
                      <a:pt x="64" y="78"/>
                      <a:pt x="67" y="78"/>
                    </a:cubicBezTo>
                    <a:cubicBezTo>
                      <a:pt x="69" y="78"/>
                      <a:pt x="70" y="79"/>
                      <a:pt x="71" y="79"/>
                    </a:cubicBezTo>
                    <a:cubicBezTo>
                      <a:pt x="72" y="79"/>
                      <a:pt x="74" y="78"/>
                      <a:pt x="76" y="78"/>
                    </a:cubicBezTo>
                    <a:cubicBezTo>
                      <a:pt x="77" y="78"/>
                      <a:pt x="79" y="79"/>
                      <a:pt x="81" y="79"/>
                    </a:cubicBezTo>
                    <a:cubicBezTo>
                      <a:pt x="83" y="79"/>
                      <a:pt x="86" y="77"/>
                      <a:pt x="86" y="78"/>
                    </a:cubicBezTo>
                    <a:cubicBezTo>
                      <a:pt x="86" y="79"/>
                      <a:pt x="85" y="82"/>
                      <a:pt x="85" y="83"/>
                    </a:cubicBezTo>
                    <a:cubicBezTo>
                      <a:pt x="85" y="84"/>
                      <a:pt x="85" y="87"/>
                      <a:pt x="84" y="88"/>
                    </a:cubicBezTo>
                    <a:cubicBezTo>
                      <a:pt x="84" y="90"/>
                      <a:pt x="82" y="92"/>
                      <a:pt x="82" y="93"/>
                    </a:cubicBezTo>
                    <a:cubicBezTo>
                      <a:pt x="80" y="95"/>
                      <a:pt x="79" y="96"/>
                      <a:pt x="78" y="98"/>
                    </a:cubicBezTo>
                    <a:cubicBezTo>
                      <a:pt x="77" y="101"/>
                      <a:pt x="74" y="103"/>
                      <a:pt x="74" y="104"/>
                    </a:cubicBezTo>
                    <a:cubicBezTo>
                      <a:pt x="73" y="105"/>
                      <a:pt x="78" y="104"/>
                      <a:pt x="80" y="102"/>
                    </a:cubicBezTo>
                    <a:cubicBezTo>
                      <a:pt x="81" y="101"/>
                      <a:pt x="84" y="96"/>
                      <a:pt x="88" y="96"/>
                    </a:cubicBezTo>
                    <a:cubicBezTo>
                      <a:pt x="90" y="95"/>
                      <a:pt x="91" y="94"/>
                      <a:pt x="91" y="93"/>
                    </a:cubicBezTo>
                    <a:cubicBezTo>
                      <a:pt x="91" y="93"/>
                      <a:pt x="91" y="93"/>
                      <a:pt x="91" y="93"/>
                    </a:cubicBezTo>
                    <a:cubicBezTo>
                      <a:pt x="91" y="92"/>
                      <a:pt x="91" y="92"/>
                      <a:pt x="91" y="92"/>
                    </a:cubicBezTo>
                    <a:cubicBezTo>
                      <a:pt x="94" y="91"/>
                      <a:pt x="98" y="90"/>
                      <a:pt x="102" y="90"/>
                    </a:cubicBezTo>
                    <a:cubicBezTo>
                      <a:pt x="104" y="90"/>
                      <a:pt x="107" y="90"/>
                      <a:pt x="109" y="91"/>
                    </a:cubicBezTo>
                    <a:cubicBezTo>
                      <a:pt x="115" y="82"/>
                      <a:pt x="118" y="70"/>
                      <a:pt x="118" y="59"/>
                    </a:cubicBezTo>
                    <a:cubicBezTo>
                      <a:pt x="118" y="26"/>
                      <a:pt x="92" y="0"/>
                      <a:pt x="59" y="0"/>
                    </a:cubicBezTo>
                    <a:close/>
                    <a:moveTo>
                      <a:pt x="107" y="57"/>
                    </a:moveTo>
                    <a:cubicBezTo>
                      <a:pt x="105" y="73"/>
                      <a:pt x="79" y="78"/>
                      <a:pt x="54" y="71"/>
                    </a:cubicBezTo>
                    <a:cubicBezTo>
                      <a:pt x="31" y="64"/>
                      <a:pt x="10" y="49"/>
                      <a:pt x="13" y="41"/>
                    </a:cubicBezTo>
                    <a:cubicBezTo>
                      <a:pt x="14" y="36"/>
                      <a:pt x="22" y="34"/>
                      <a:pt x="32" y="35"/>
                    </a:cubicBezTo>
                    <a:cubicBezTo>
                      <a:pt x="30" y="38"/>
                      <a:pt x="30" y="42"/>
                      <a:pt x="37" y="46"/>
                    </a:cubicBezTo>
                    <a:cubicBezTo>
                      <a:pt x="46" y="51"/>
                      <a:pt x="60" y="55"/>
                      <a:pt x="63" y="55"/>
                    </a:cubicBezTo>
                    <a:cubicBezTo>
                      <a:pt x="65" y="55"/>
                      <a:pt x="66" y="54"/>
                      <a:pt x="65" y="53"/>
                    </a:cubicBezTo>
                    <a:cubicBezTo>
                      <a:pt x="63" y="52"/>
                      <a:pt x="62" y="50"/>
                      <a:pt x="62" y="47"/>
                    </a:cubicBezTo>
                    <a:cubicBezTo>
                      <a:pt x="61" y="46"/>
                      <a:pt x="61" y="44"/>
                      <a:pt x="52" y="42"/>
                    </a:cubicBezTo>
                    <a:cubicBezTo>
                      <a:pt x="33" y="38"/>
                      <a:pt x="33" y="33"/>
                      <a:pt x="34" y="30"/>
                    </a:cubicBezTo>
                    <a:cubicBezTo>
                      <a:pt x="34" y="30"/>
                      <a:pt x="36" y="22"/>
                      <a:pt x="36" y="19"/>
                    </a:cubicBezTo>
                    <a:cubicBezTo>
                      <a:pt x="37" y="17"/>
                      <a:pt x="39" y="11"/>
                      <a:pt x="51" y="13"/>
                    </a:cubicBezTo>
                    <a:cubicBezTo>
                      <a:pt x="58" y="15"/>
                      <a:pt x="62" y="13"/>
                      <a:pt x="64" y="12"/>
                    </a:cubicBezTo>
                    <a:cubicBezTo>
                      <a:pt x="70" y="11"/>
                      <a:pt x="75" y="12"/>
                      <a:pt x="79" y="15"/>
                    </a:cubicBezTo>
                    <a:cubicBezTo>
                      <a:pt x="82" y="19"/>
                      <a:pt x="87" y="29"/>
                      <a:pt x="89" y="37"/>
                    </a:cubicBezTo>
                    <a:cubicBezTo>
                      <a:pt x="90" y="41"/>
                      <a:pt x="90" y="43"/>
                      <a:pt x="89" y="45"/>
                    </a:cubicBezTo>
                    <a:cubicBezTo>
                      <a:pt x="89" y="46"/>
                      <a:pt x="89" y="46"/>
                      <a:pt x="87" y="49"/>
                    </a:cubicBezTo>
                    <a:cubicBezTo>
                      <a:pt x="87" y="49"/>
                      <a:pt x="87" y="50"/>
                      <a:pt x="88" y="49"/>
                    </a:cubicBezTo>
                    <a:cubicBezTo>
                      <a:pt x="91" y="47"/>
                      <a:pt x="92" y="45"/>
                      <a:pt x="93" y="43"/>
                    </a:cubicBezTo>
                    <a:cubicBezTo>
                      <a:pt x="103" y="45"/>
                      <a:pt x="109" y="50"/>
                      <a:pt x="107" y="5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ndParaRPr>
              </a:p>
            </p:txBody>
          </p:sp>
          <p:sp>
            <p:nvSpPr>
              <p:cNvPr id="115" name="Freeform 54">
                <a:extLst>
                  <a:ext uri="{FF2B5EF4-FFF2-40B4-BE49-F238E27FC236}">
                    <a16:creationId xmlns:a16="http://schemas.microsoft.com/office/drawing/2014/main" id="{41471176-92CB-4A2B-9792-718EFBEF0BBE}"/>
                  </a:ext>
                </a:extLst>
              </p:cNvPr>
              <p:cNvSpPr>
                <a:spLocks noEditPoints="1"/>
              </p:cNvSpPr>
              <p:nvPr/>
            </p:nvSpPr>
            <p:spPr bwMode="auto">
              <a:xfrm>
                <a:off x="3264976" y="5944894"/>
                <a:ext cx="15274" cy="15274"/>
              </a:xfrm>
              <a:custGeom>
                <a:avLst/>
                <a:gdLst>
                  <a:gd name="T0" fmla="*/ 1 w 3"/>
                  <a:gd name="T1" fmla="*/ 2 h 3"/>
                  <a:gd name="T2" fmla="*/ 1 w 3"/>
                  <a:gd name="T3" fmla="*/ 2 h 3"/>
                  <a:gd name="T4" fmla="*/ 2 w 3"/>
                  <a:gd name="T5" fmla="*/ 3 h 3"/>
                  <a:gd name="T6" fmla="*/ 3 w 3"/>
                  <a:gd name="T7" fmla="*/ 3 h 3"/>
                  <a:gd name="T8" fmla="*/ 2 w 3"/>
                  <a:gd name="T9" fmla="*/ 2 h 3"/>
                  <a:gd name="T10" fmla="*/ 3 w 3"/>
                  <a:gd name="T11" fmla="*/ 1 h 3"/>
                  <a:gd name="T12" fmla="*/ 2 w 3"/>
                  <a:gd name="T13" fmla="*/ 0 h 3"/>
                  <a:gd name="T14" fmla="*/ 0 w 3"/>
                  <a:gd name="T15" fmla="*/ 0 h 3"/>
                  <a:gd name="T16" fmla="*/ 0 w 3"/>
                  <a:gd name="T17" fmla="*/ 3 h 3"/>
                  <a:gd name="T18" fmla="*/ 1 w 3"/>
                  <a:gd name="T19" fmla="*/ 3 h 3"/>
                  <a:gd name="T20" fmla="*/ 1 w 3"/>
                  <a:gd name="T21" fmla="*/ 2 h 3"/>
                  <a:gd name="T22" fmla="*/ 1 w 3"/>
                  <a:gd name="T23" fmla="*/ 1 h 3"/>
                  <a:gd name="T24" fmla="*/ 1 w 3"/>
                  <a:gd name="T25" fmla="*/ 0 h 3"/>
                  <a:gd name="T26" fmla="*/ 1 w 3"/>
                  <a:gd name="T27" fmla="*/ 0 h 3"/>
                  <a:gd name="T28" fmla="*/ 2 w 3"/>
                  <a:gd name="T29" fmla="*/ 1 h 3"/>
                  <a:gd name="T30" fmla="*/ 1 w 3"/>
                  <a:gd name="T31" fmla="*/ 1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 h="3">
                    <a:moveTo>
                      <a:pt x="1" y="2"/>
                    </a:moveTo>
                    <a:cubicBezTo>
                      <a:pt x="1" y="2"/>
                      <a:pt x="1" y="2"/>
                      <a:pt x="1" y="2"/>
                    </a:cubicBezTo>
                    <a:cubicBezTo>
                      <a:pt x="2" y="3"/>
                      <a:pt x="2" y="3"/>
                      <a:pt x="2" y="3"/>
                    </a:cubicBezTo>
                    <a:cubicBezTo>
                      <a:pt x="3" y="3"/>
                      <a:pt x="3" y="3"/>
                      <a:pt x="3" y="3"/>
                    </a:cubicBezTo>
                    <a:cubicBezTo>
                      <a:pt x="2" y="2"/>
                      <a:pt x="2" y="2"/>
                      <a:pt x="2" y="2"/>
                    </a:cubicBezTo>
                    <a:cubicBezTo>
                      <a:pt x="2" y="2"/>
                      <a:pt x="3" y="1"/>
                      <a:pt x="3" y="1"/>
                    </a:cubicBezTo>
                    <a:cubicBezTo>
                      <a:pt x="3" y="0"/>
                      <a:pt x="2" y="0"/>
                      <a:pt x="2" y="0"/>
                    </a:cubicBezTo>
                    <a:cubicBezTo>
                      <a:pt x="0" y="0"/>
                      <a:pt x="0" y="0"/>
                      <a:pt x="0" y="0"/>
                    </a:cubicBezTo>
                    <a:cubicBezTo>
                      <a:pt x="0" y="3"/>
                      <a:pt x="0" y="3"/>
                      <a:pt x="0" y="3"/>
                    </a:cubicBezTo>
                    <a:cubicBezTo>
                      <a:pt x="1" y="3"/>
                      <a:pt x="1" y="3"/>
                      <a:pt x="1" y="3"/>
                    </a:cubicBezTo>
                    <a:lnTo>
                      <a:pt x="1" y="2"/>
                    </a:lnTo>
                    <a:close/>
                    <a:moveTo>
                      <a:pt x="1" y="1"/>
                    </a:moveTo>
                    <a:cubicBezTo>
                      <a:pt x="1" y="0"/>
                      <a:pt x="1" y="0"/>
                      <a:pt x="1" y="0"/>
                    </a:cubicBezTo>
                    <a:cubicBezTo>
                      <a:pt x="1" y="0"/>
                      <a:pt x="1" y="0"/>
                      <a:pt x="1" y="0"/>
                    </a:cubicBezTo>
                    <a:cubicBezTo>
                      <a:pt x="2" y="0"/>
                      <a:pt x="2" y="0"/>
                      <a:pt x="2" y="1"/>
                    </a:cubicBezTo>
                    <a:cubicBezTo>
                      <a:pt x="2" y="1"/>
                      <a:pt x="2" y="1"/>
                      <a:pt x="1" y="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ndParaRPr>
              </a:p>
            </p:txBody>
          </p:sp>
          <p:sp>
            <p:nvSpPr>
              <p:cNvPr id="116" name="Freeform 55">
                <a:extLst>
                  <a:ext uri="{FF2B5EF4-FFF2-40B4-BE49-F238E27FC236}">
                    <a16:creationId xmlns:a16="http://schemas.microsoft.com/office/drawing/2014/main" id="{FD9C2024-2111-4571-8309-9E50091D412C}"/>
                  </a:ext>
                </a:extLst>
              </p:cNvPr>
              <p:cNvSpPr>
                <a:spLocks noEditPoints="1"/>
              </p:cNvSpPr>
              <p:nvPr/>
            </p:nvSpPr>
            <p:spPr bwMode="auto">
              <a:xfrm>
                <a:off x="3254793" y="5934711"/>
                <a:ext cx="30547" cy="30547"/>
              </a:xfrm>
              <a:custGeom>
                <a:avLst/>
                <a:gdLst>
                  <a:gd name="T0" fmla="*/ 6 w 6"/>
                  <a:gd name="T1" fmla="*/ 3 h 6"/>
                  <a:gd name="T2" fmla="*/ 3 w 6"/>
                  <a:gd name="T3" fmla="*/ 6 h 6"/>
                  <a:gd name="T4" fmla="*/ 0 w 6"/>
                  <a:gd name="T5" fmla="*/ 3 h 6"/>
                  <a:gd name="T6" fmla="*/ 3 w 6"/>
                  <a:gd name="T7" fmla="*/ 0 h 6"/>
                  <a:gd name="T8" fmla="*/ 6 w 6"/>
                  <a:gd name="T9" fmla="*/ 3 h 6"/>
                  <a:gd name="T10" fmla="*/ 3 w 6"/>
                  <a:gd name="T11" fmla="*/ 1 h 6"/>
                  <a:gd name="T12" fmla="*/ 1 w 6"/>
                  <a:gd name="T13" fmla="*/ 3 h 6"/>
                  <a:gd name="T14" fmla="*/ 3 w 6"/>
                  <a:gd name="T15" fmla="*/ 6 h 6"/>
                  <a:gd name="T16" fmla="*/ 6 w 6"/>
                  <a:gd name="T17" fmla="*/ 3 h 6"/>
                  <a:gd name="T18" fmla="*/ 3 w 6"/>
                  <a:gd name="T19" fmla="*/ 1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6">
                    <a:moveTo>
                      <a:pt x="6" y="3"/>
                    </a:moveTo>
                    <a:cubicBezTo>
                      <a:pt x="6" y="5"/>
                      <a:pt x="5" y="6"/>
                      <a:pt x="3" y="6"/>
                    </a:cubicBezTo>
                    <a:cubicBezTo>
                      <a:pt x="2" y="6"/>
                      <a:pt x="0" y="5"/>
                      <a:pt x="0" y="3"/>
                    </a:cubicBezTo>
                    <a:cubicBezTo>
                      <a:pt x="0" y="2"/>
                      <a:pt x="2" y="0"/>
                      <a:pt x="3" y="0"/>
                    </a:cubicBezTo>
                    <a:cubicBezTo>
                      <a:pt x="5" y="0"/>
                      <a:pt x="6" y="2"/>
                      <a:pt x="6" y="3"/>
                    </a:cubicBezTo>
                    <a:moveTo>
                      <a:pt x="3" y="1"/>
                    </a:moveTo>
                    <a:cubicBezTo>
                      <a:pt x="2" y="1"/>
                      <a:pt x="1" y="2"/>
                      <a:pt x="1" y="3"/>
                    </a:cubicBezTo>
                    <a:cubicBezTo>
                      <a:pt x="1" y="5"/>
                      <a:pt x="2" y="6"/>
                      <a:pt x="3" y="6"/>
                    </a:cubicBezTo>
                    <a:cubicBezTo>
                      <a:pt x="5" y="6"/>
                      <a:pt x="6" y="5"/>
                      <a:pt x="6" y="3"/>
                    </a:cubicBezTo>
                    <a:cubicBezTo>
                      <a:pt x="6" y="2"/>
                      <a:pt x="5" y="1"/>
                      <a:pt x="3" y="1"/>
                    </a:cubicBezTo>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ndParaRPr>
              </a:p>
            </p:txBody>
          </p:sp>
        </p:grpSp>
        <p:grpSp>
          <p:nvGrpSpPr>
            <p:cNvPr id="102" name="Group 101">
              <a:extLst>
                <a:ext uri="{FF2B5EF4-FFF2-40B4-BE49-F238E27FC236}">
                  <a16:creationId xmlns:a16="http://schemas.microsoft.com/office/drawing/2014/main" id="{CB406AF9-CBD3-45FD-BFF0-AD52B625439E}"/>
                </a:ext>
              </a:extLst>
            </p:cNvPr>
            <p:cNvGrpSpPr/>
            <p:nvPr/>
          </p:nvGrpSpPr>
          <p:grpSpPr>
            <a:xfrm>
              <a:off x="3639252" y="5657238"/>
              <a:ext cx="1130256" cy="313112"/>
              <a:chOff x="3422805" y="5657238"/>
              <a:chExt cx="1130256" cy="313112"/>
            </a:xfrm>
            <a:grpFill/>
          </p:grpSpPr>
          <p:sp>
            <p:nvSpPr>
              <p:cNvPr id="103" name="Freeform 56">
                <a:extLst>
                  <a:ext uri="{FF2B5EF4-FFF2-40B4-BE49-F238E27FC236}">
                    <a16:creationId xmlns:a16="http://schemas.microsoft.com/office/drawing/2014/main" id="{7C537FAE-B635-4DD0-A8C5-8E5278077B0D}"/>
                  </a:ext>
                </a:extLst>
              </p:cNvPr>
              <p:cNvSpPr>
                <a:spLocks/>
              </p:cNvSpPr>
              <p:nvPr/>
            </p:nvSpPr>
            <p:spPr bwMode="auto">
              <a:xfrm>
                <a:off x="3422805" y="5746335"/>
                <a:ext cx="119645" cy="218923"/>
              </a:xfrm>
              <a:custGeom>
                <a:avLst/>
                <a:gdLst>
                  <a:gd name="T0" fmla="*/ 1 w 23"/>
                  <a:gd name="T1" fmla="*/ 14 h 42"/>
                  <a:gd name="T2" fmla="*/ 0 w 23"/>
                  <a:gd name="T3" fmla="*/ 1 h 42"/>
                  <a:gd name="T4" fmla="*/ 9 w 23"/>
                  <a:gd name="T5" fmla="*/ 1 h 42"/>
                  <a:gd name="T6" fmla="*/ 9 w 23"/>
                  <a:gd name="T7" fmla="*/ 9 h 42"/>
                  <a:gd name="T8" fmla="*/ 10 w 23"/>
                  <a:gd name="T9" fmla="*/ 9 h 42"/>
                  <a:gd name="T10" fmla="*/ 21 w 23"/>
                  <a:gd name="T11" fmla="*/ 0 h 42"/>
                  <a:gd name="T12" fmla="*/ 23 w 23"/>
                  <a:gd name="T13" fmla="*/ 1 h 42"/>
                  <a:gd name="T14" fmla="*/ 23 w 23"/>
                  <a:gd name="T15" fmla="*/ 10 h 42"/>
                  <a:gd name="T16" fmla="*/ 20 w 23"/>
                  <a:gd name="T17" fmla="*/ 10 h 42"/>
                  <a:gd name="T18" fmla="*/ 11 w 23"/>
                  <a:gd name="T19" fmla="*/ 18 h 42"/>
                  <a:gd name="T20" fmla="*/ 11 w 23"/>
                  <a:gd name="T21" fmla="*/ 21 h 42"/>
                  <a:gd name="T22" fmla="*/ 11 w 23"/>
                  <a:gd name="T23" fmla="*/ 42 h 42"/>
                  <a:gd name="T24" fmla="*/ 0 w 23"/>
                  <a:gd name="T25" fmla="*/ 42 h 42"/>
                  <a:gd name="T26" fmla="*/ 1 w 23"/>
                  <a:gd name="T27" fmla="*/ 14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 h="42">
                    <a:moveTo>
                      <a:pt x="1" y="14"/>
                    </a:moveTo>
                    <a:cubicBezTo>
                      <a:pt x="1" y="9"/>
                      <a:pt x="0" y="5"/>
                      <a:pt x="0" y="1"/>
                    </a:cubicBezTo>
                    <a:cubicBezTo>
                      <a:pt x="9" y="1"/>
                      <a:pt x="9" y="1"/>
                      <a:pt x="9" y="1"/>
                    </a:cubicBezTo>
                    <a:cubicBezTo>
                      <a:pt x="9" y="9"/>
                      <a:pt x="9" y="9"/>
                      <a:pt x="9" y="9"/>
                    </a:cubicBezTo>
                    <a:cubicBezTo>
                      <a:pt x="10" y="9"/>
                      <a:pt x="10" y="9"/>
                      <a:pt x="10" y="9"/>
                    </a:cubicBezTo>
                    <a:cubicBezTo>
                      <a:pt x="12" y="3"/>
                      <a:pt x="16" y="0"/>
                      <a:pt x="21" y="0"/>
                    </a:cubicBezTo>
                    <a:cubicBezTo>
                      <a:pt x="22" y="0"/>
                      <a:pt x="22" y="1"/>
                      <a:pt x="23" y="1"/>
                    </a:cubicBezTo>
                    <a:cubicBezTo>
                      <a:pt x="23" y="10"/>
                      <a:pt x="23" y="10"/>
                      <a:pt x="23" y="10"/>
                    </a:cubicBezTo>
                    <a:cubicBezTo>
                      <a:pt x="22" y="10"/>
                      <a:pt x="21" y="10"/>
                      <a:pt x="20" y="10"/>
                    </a:cubicBezTo>
                    <a:cubicBezTo>
                      <a:pt x="15" y="10"/>
                      <a:pt x="12" y="13"/>
                      <a:pt x="11" y="18"/>
                    </a:cubicBezTo>
                    <a:cubicBezTo>
                      <a:pt x="11" y="19"/>
                      <a:pt x="11" y="20"/>
                      <a:pt x="11" y="21"/>
                    </a:cubicBezTo>
                    <a:cubicBezTo>
                      <a:pt x="11" y="42"/>
                      <a:pt x="11" y="42"/>
                      <a:pt x="11" y="42"/>
                    </a:cubicBezTo>
                    <a:cubicBezTo>
                      <a:pt x="0" y="42"/>
                      <a:pt x="0" y="42"/>
                      <a:pt x="0" y="42"/>
                    </a:cubicBezTo>
                    <a:lnTo>
                      <a:pt x="1"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ndParaRPr>
              </a:p>
            </p:txBody>
          </p:sp>
          <p:sp>
            <p:nvSpPr>
              <p:cNvPr id="104" name="Freeform 57">
                <a:extLst>
                  <a:ext uri="{FF2B5EF4-FFF2-40B4-BE49-F238E27FC236}">
                    <a16:creationId xmlns:a16="http://schemas.microsoft.com/office/drawing/2014/main" id="{49DDB2C7-2A56-459A-A755-6E2B6E0C1383}"/>
                  </a:ext>
                </a:extLst>
              </p:cNvPr>
              <p:cNvSpPr>
                <a:spLocks noEditPoints="1"/>
              </p:cNvSpPr>
              <p:nvPr/>
            </p:nvSpPr>
            <p:spPr bwMode="auto">
              <a:xfrm>
                <a:off x="3557723" y="5746335"/>
                <a:ext cx="188376" cy="224015"/>
              </a:xfrm>
              <a:custGeom>
                <a:avLst/>
                <a:gdLst>
                  <a:gd name="T0" fmla="*/ 10 w 37"/>
                  <a:gd name="T1" fmla="*/ 24 h 43"/>
                  <a:gd name="T2" fmla="*/ 22 w 37"/>
                  <a:gd name="T3" fmla="*/ 35 h 43"/>
                  <a:gd name="T4" fmla="*/ 33 w 37"/>
                  <a:gd name="T5" fmla="*/ 33 h 43"/>
                  <a:gd name="T6" fmla="*/ 35 w 37"/>
                  <a:gd name="T7" fmla="*/ 40 h 43"/>
                  <a:gd name="T8" fmla="*/ 21 w 37"/>
                  <a:gd name="T9" fmla="*/ 43 h 43"/>
                  <a:gd name="T10" fmla="*/ 0 w 37"/>
                  <a:gd name="T11" fmla="*/ 22 h 43"/>
                  <a:gd name="T12" fmla="*/ 20 w 37"/>
                  <a:gd name="T13" fmla="*/ 0 h 43"/>
                  <a:gd name="T14" fmla="*/ 37 w 37"/>
                  <a:gd name="T15" fmla="*/ 20 h 43"/>
                  <a:gd name="T16" fmla="*/ 37 w 37"/>
                  <a:gd name="T17" fmla="*/ 24 h 43"/>
                  <a:gd name="T18" fmla="*/ 10 w 37"/>
                  <a:gd name="T19" fmla="*/ 24 h 43"/>
                  <a:gd name="T20" fmla="*/ 27 w 37"/>
                  <a:gd name="T21" fmla="*/ 17 h 43"/>
                  <a:gd name="T22" fmla="*/ 19 w 37"/>
                  <a:gd name="T23" fmla="*/ 7 h 43"/>
                  <a:gd name="T24" fmla="*/ 10 w 37"/>
                  <a:gd name="T25" fmla="*/ 17 h 43"/>
                  <a:gd name="T26" fmla="*/ 27 w 37"/>
                  <a:gd name="T27" fmla="*/ 1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 h="43">
                    <a:moveTo>
                      <a:pt x="10" y="24"/>
                    </a:moveTo>
                    <a:cubicBezTo>
                      <a:pt x="10" y="32"/>
                      <a:pt x="16" y="35"/>
                      <a:pt x="22" y="35"/>
                    </a:cubicBezTo>
                    <a:cubicBezTo>
                      <a:pt x="27" y="35"/>
                      <a:pt x="30" y="34"/>
                      <a:pt x="33" y="33"/>
                    </a:cubicBezTo>
                    <a:cubicBezTo>
                      <a:pt x="35" y="40"/>
                      <a:pt x="35" y="40"/>
                      <a:pt x="35" y="40"/>
                    </a:cubicBezTo>
                    <a:cubicBezTo>
                      <a:pt x="31" y="42"/>
                      <a:pt x="27" y="43"/>
                      <a:pt x="21" y="43"/>
                    </a:cubicBezTo>
                    <a:cubicBezTo>
                      <a:pt x="7" y="43"/>
                      <a:pt x="0" y="35"/>
                      <a:pt x="0" y="22"/>
                    </a:cubicBezTo>
                    <a:cubicBezTo>
                      <a:pt x="0" y="11"/>
                      <a:pt x="7" y="0"/>
                      <a:pt x="20" y="0"/>
                    </a:cubicBezTo>
                    <a:cubicBezTo>
                      <a:pt x="33" y="0"/>
                      <a:pt x="37" y="11"/>
                      <a:pt x="37" y="20"/>
                    </a:cubicBezTo>
                    <a:cubicBezTo>
                      <a:pt x="37" y="22"/>
                      <a:pt x="37" y="23"/>
                      <a:pt x="37" y="24"/>
                    </a:cubicBezTo>
                    <a:lnTo>
                      <a:pt x="10" y="24"/>
                    </a:lnTo>
                    <a:close/>
                    <a:moveTo>
                      <a:pt x="27" y="17"/>
                    </a:moveTo>
                    <a:cubicBezTo>
                      <a:pt x="27" y="13"/>
                      <a:pt x="26" y="7"/>
                      <a:pt x="19" y="7"/>
                    </a:cubicBezTo>
                    <a:cubicBezTo>
                      <a:pt x="13" y="7"/>
                      <a:pt x="10" y="13"/>
                      <a:pt x="10" y="17"/>
                    </a:cubicBezTo>
                    <a:lnTo>
                      <a:pt x="27"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ndParaRPr>
              </a:p>
            </p:txBody>
          </p:sp>
          <p:sp>
            <p:nvSpPr>
              <p:cNvPr id="105" name="Freeform 58">
                <a:extLst>
                  <a:ext uri="{FF2B5EF4-FFF2-40B4-BE49-F238E27FC236}">
                    <a16:creationId xmlns:a16="http://schemas.microsoft.com/office/drawing/2014/main" id="{9E9F390B-56A4-4CBB-AC77-87C6A391D8C4}"/>
                  </a:ext>
                </a:extLst>
              </p:cNvPr>
              <p:cNvSpPr>
                <a:spLocks noEditPoints="1"/>
              </p:cNvSpPr>
              <p:nvPr/>
            </p:nvSpPr>
            <p:spPr bwMode="auto">
              <a:xfrm>
                <a:off x="3766464" y="5657238"/>
                <a:ext cx="206196" cy="313112"/>
              </a:xfrm>
              <a:custGeom>
                <a:avLst/>
                <a:gdLst>
                  <a:gd name="T0" fmla="*/ 30 w 40"/>
                  <a:gd name="T1" fmla="*/ 41 h 60"/>
                  <a:gd name="T2" fmla="*/ 30 w 40"/>
                  <a:gd name="T3" fmla="*/ 44 h 60"/>
                  <a:gd name="T4" fmla="*/ 21 w 40"/>
                  <a:gd name="T5" fmla="*/ 52 h 60"/>
                  <a:gd name="T6" fmla="*/ 11 w 40"/>
                  <a:gd name="T7" fmla="*/ 39 h 60"/>
                  <a:gd name="T8" fmla="*/ 21 w 40"/>
                  <a:gd name="T9" fmla="*/ 25 h 60"/>
                  <a:gd name="T10" fmla="*/ 30 w 40"/>
                  <a:gd name="T11" fmla="*/ 33 h 60"/>
                  <a:gd name="T12" fmla="*/ 30 w 40"/>
                  <a:gd name="T13" fmla="*/ 35 h 60"/>
                  <a:gd name="T14" fmla="*/ 30 w 40"/>
                  <a:gd name="T15" fmla="*/ 41 h 60"/>
                  <a:gd name="T16" fmla="*/ 40 w 40"/>
                  <a:gd name="T17" fmla="*/ 3 h 60"/>
                  <a:gd name="T18" fmla="*/ 30 w 40"/>
                  <a:gd name="T19" fmla="*/ 0 h 60"/>
                  <a:gd name="T20" fmla="*/ 30 w 40"/>
                  <a:gd name="T21" fmla="*/ 23 h 60"/>
                  <a:gd name="T22" fmla="*/ 30 w 40"/>
                  <a:gd name="T23" fmla="*/ 23 h 60"/>
                  <a:gd name="T24" fmla="*/ 18 w 40"/>
                  <a:gd name="T25" fmla="*/ 17 h 60"/>
                  <a:gd name="T26" fmla="*/ 0 w 40"/>
                  <a:gd name="T27" fmla="*/ 39 h 60"/>
                  <a:gd name="T28" fmla="*/ 18 w 40"/>
                  <a:gd name="T29" fmla="*/ 60 h 60"/>
                  <a:gd name="T30" fmla="*/ 31 w 40"/>
                  <a:gd name="T31" fmla="*/ 52 h 60"/>
                  <a:gd name="T32" fmla="*/ 31 w 40"/>
                  <a:gd name="T33" fmla="*/ 52 h 60"/>
                  <a:gd name="T34" fmla="*/ 31 w 40"/>
                  <a:gd name="T35" fmla="*/ 59 h 60"/>
                  <a:gd name="T36" fmla="*/ 40 w 40"/>
                  <a:gd name="T37" fmla="*/ 59 h 60"/>
                  <a:gd name="T38" fmla="*/ 40 w 40"/>
                  <a:gd name="T39" fmla="*/ 47 h 60"/>
                  <a:gd name="T40" fmla="*/ 40 w 40"/>
                  <a:gd name="T41" fmla="*/ 3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0" h="60">
                    <a:moveTo>
                      <a:pt x="30" y="41"/>
                    </a:moveTo>
                    <a:cubicBezTo>
                      <a:pt x="30" y="42"/>
                      <a:pt x="30" y="43"/>
                      <a:pt x="30" y="44"/>
                    </a:cubicBezTo>
                    <a:cubicBezTo>
                      <a:pt x="29" y="49"/>
                      <a:pt x="25" y="52"/>
                      <a:pt x="21" y="52"/>
                    </a:cubicBezTo>
                    <a:cubicBezTo>
                      <a:pt x="14" y="52"/>
                      <a:pt x="11" y="46"/>
                      <a:pt x="11" y="39"/>
                    </a:cubicBezTo>
                    <a:cubicBezTo>
                      <a:pt x="11" y="31"/>
                      <a:pt x="14" y="25"/>
                      <a:pt x="21" y="25"/>
                    </a:cubicBezTo>
                    <a:cubicBezTo>
                      <a:pt x="25" y="25"/>
                      <a:pt x="29" y="29"/>
                      <a:pt x="30" y="33"/>
                    </a:cubicBezTo>
                    <a:cubicBezTo>
                      <a:pt x="30" y="33"/>
                      <a:pt x="30" y="34"/>
                      <a:pt x="30" y="35"/>
                    </a:cubicBezTo>
                    <a:lnTo>
                      <a:pt x="30" y="41"/>
                    </a:lnTo>
                    <a:close/>
                    <a:moveTo>
                      <a:pt x="40" y="3"/>
                    </a:moveTo>
                    <a:cubicBezTo>
                      <a:pt x="30" y="0"/>
                      <a:pt x="30" y="0"/>
                      <a:pt x="30" y="0"/>
                    </a:cubicBezTo>
                    <a:cubicBezTo>
                      <a:pt x="30" y="23"/>
                      <a:pt x="30" y="23"/>
                      <a:pt x="30" y="23"/>
                    </a:cubicBezTo>
                    <a:cubicBezTo>
                      <a:pt x="30" y="23"/>
                      <a:pt x="30" y="23"/>
                      <a:pt x="30" y="23"/>
                    </a:cubicBezTo>
                    <a:cubicBezTo>
                      <a:pt x="28" y="20"/>
                      <a:pt x="24" y="17"/>
                      <a:pt x="18" y="17"/>
                    </a:cubicBezTo>
                    <a:cubicBezTo>
                      <a:pt x="9" y="17"/>
                      <a:pt x="0" y="26"/>
                      <a:pt x="0" y="39"/>
                    </a:cubicBezTo>
                    <a:cubicBezTo>
                      <a:pt x="0" y="52"/>
                      <a:pt x="8" y="60"/>
                      <a:pt x="18" y="60"/>
                    </a:cubicBezTo>
                    <a:cubicBezTo>
                      <a:pt x="23" y="60"/>
                      <a:pt x="28" y="57"/>
                      <a:pt x="31" y="52"/>
                    </a:cubicBezTo>
                    <a:cubicBezTo>
                      <a:pt x="31" y="52"/>
                      <a:pt x="31" y="52"/>
                      <a:pt x="31" y="52"/>
                    </a:cubicBezTo>
                    <a:cubicBezTo>
                      <a:pt x="31" y="59"/>
                      <a:pt x="31" y="59"/>
                      <a:pt x="31" y="59"/>
                    </a:cubicBezTo>
                    <a:cubicBezTo>
                      <a:pt x="40" y="59"/>
                      <a:pt x="40" y="59"/>
                      <a:pt x="40" y="59"/>
                    </a:cubicBezTo>
                    <a:cubicBezTo>
                      <a:pt x="40" y="56"/>
                      <a:pt x="40" y="52"/>
                      <a:pt x="40" y="47"/>
                    </a:cubicBezTo>
                    <a:lnTo>
                      <a:pt x="40"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ndParaRPr>
              </a:p>
            </p:txBody>
          </p:sp>
          <p:sp>
            <p:nvSpPr>
              <p:cNvPr id="106" name="Freeform 59">
                <a:extLst>
                  <a:ext uri="{FF2B5EF4-FFF2-40B4-BE49-F238E27FC236}">
                    <a16:creationId xmlns:a16="http://schemas.microsoft.com/office/drawing/2014/main" id="{0DEFBFAA-6796-4FA2-9A5F-6208DE657764}"/>
                  </a:ext>
                </a:extLst>
              </p:cNvPr>
              <p:cNvSpPr>
                <a:spLocks/>
              </p:cNvSpPr>
              <p:nvPr/>
            </p:nvSpPr>
            <p:spPr bwMode="auto">
              <a:xfrm>
                <a:off x="4018480" y="5682694"/>
                <a:ext cx="165466" cy="282565"/>
              </a:xfrm>
              <a:custGeom>
                <a:avLst/>
                <a:gdLst>
                  <a:gd name="T0" fmla="*/ 18 w 32"/>
                  <a:gd name="T1" fmla="*/ 12 h 54"/>
                  <a:gd name="T2" fmla="*/ 10 w 32"/>
                  <a:gd name="T3" fmla="*/ 15 h 54"/>
                  <a:gd name="T4" fmla="*/ 4 w 32"/>
                  <a:gd name="T5" fmla="*/ 21 h 54"/>
                  <a:gd name="T6" fmla="*/ 4 w 32"/>
                  <a:gd name="T7" fmla="*/ 21 h 54"/>
                  <a:gd name="T8" fmla="*/ 4 w 32"/>
                  <a:gd name="T9" fmla="*/ 2 h 54"/>
                  <a:gd name="T10" fmla="*/ 0 w 32"/>
                  <a:gd name="T11" fmla="*/ 0 h 54"/>
                  <a:gd name="T12" fmla="*/ 0 w 32"/>
                  <a:gd name="T13" fmla="*/ 54 h 54"/>
                  <a:gd name="T14" fmla="*/ 4 w 32"/>
                  <a:gd name="T15" fmla="*/ 54 h 54"/>
                  <a:gd name="T16" fmla="*/ 4 w 32"/>
                  <a:gd name="T17" fmla="*/ 29 h 54"/>
                  <a:gd name="T18" fmla="*/ 5 w 32"/>
                  <a:gd name="T19" fmla="*/ 25 h 54"/>
                  <a:gd name="T20" fmla="*/ 17 w 32"/>
                  <a:gd name="T21" fmla="*/ 16 h 54"/>
                  <a:gd name="T22" fmla="*/ 28 w 32"/>
                  <a:gd name="T23" fmla="*/ 30 h 54"/>
                  <a:gd name="T24" fmla="*/ 28 w 32"/>
                  <a:gd name="T25" fmla="*/ 54 h 54"/>
                  <a:gd name="T26" fmla="*/ 32 w 32"/>
                  <a:gd name="T27" fmla="*/ 54 h 54"/>
                  <a:gd name="T28" fmla="*/ 32 w 32"/>
                  <a:gd name="T29" fmla="*/ 29 h 54"/>
                  <a:gd name="T30" fmla="*/ 18 w 32"/>
                  <a:gd name="T31" fmla="*/ 1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2" h="54">
                    <a:moveTo>
                      <a:pt x="18" y="12"/>
                    </a:moveTo>
                    <a:cubicBezTo>
                      <a:pt x="15" y="12"/>
                      <a:pt x="12" y="13"/>
                      <a:pt x="10" y="15"/>
                    </a:cubicBezTo>
                    <a:cubicBezTo>
                      <a:pt x="8" y="16"/>
                      <a:pt x="6" y="18"/>
                      <a:pt x="4" y="21"/>
                    </a:cubicBezTo>
                    <a:cubicBezTo>
                      <a:pt x="4" y="21"/>
                      <a:pt x="4" y="21"/>
                      <a:pt x="4" y="21"/>
                    </a:cubicBezTo>
                    <a:cubicBezTo>
                      <a:pt x="4" y="2"/>
                      <a:pt x="4" y="2"/>
                      <a:pt x="4" y="2"/>
                    </a:cubicBezTo>
                    <a:cubicBezTo>
                      <a:pt x="0" y="0"/>
                      <a:pt x="0" y="0"/>
                      <a:pt x="0" y="0"/>
                    </a:cubicBezTo>
                    <a:cubicBezTo>
                      <a:pt x="0" y="54"/>
                      <a:pt x="0" y="54"/>
                      <a:pt x="0" y="54"/>
                    </a:cubicBezTo>
                    <a:cubicBezTo>
                      <a:pt x="4" y="54"/>
                      <a:pt x="4" y="54"/>
                      <a:pt x="4" y="54"/>
                    </a:cubicBezTo>
                    <a:cubicBezTo>
                      <a:pt x="4" y="29"/>
                      <a:pt x="4" y="29"/>
                      <a:pt x="4" y="29"/>
                    </a:cubicBezTo>
                    <a:cubicBezTo>
                      <a:pt x="4" y="27"/>
                      <a:pt x="4" y="26"/>
                      <a:pt x="5" y="25"/>
                    </a:cubicBezTo>
                    <a:cubicBezTo>
                      <a:pt x="7" y="20"/>
                      <a:pt x="11" y="16"/>
                      <a:pt x="17" y="16"/>
                    </a:cubicBezTo>
                    <a:cubicBezTo>
                      <a:pt x="25" y="16"/>
                      <a:pt x="28" y="23"/>
                      <a:pt x="28" y="30"/>
                    </a:cubicBezTo>
                    <a:cubicBezTo>
                      <a:pt x="28" y="54"/>
                      <a:pt x="28" y="54"/>
                      <a:pt x="28" y="54"/>
                    </a:cubicBezTo>
                    <a:cubicBezTo>
                      <a:pt x="32" y="54"/>
                      <a:pt x="32" y="54"/>
                      <a:pt x="32" y="54"/>
                    </a:cubicBezTo>
                    <a:cubicBezTo>
                      <a:pt x="32" y="29"/>
                      <a:pt x="32" y="29"/>
                      <a:pt x="32" y="29"/>
                    </a:cubicBezTo>
                    <a:cubicBezTo>
                      <a:pt x="32" y="14"/>
                      <a:pt x="22" y="12"/>
                      <a:pt x="18"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ndParaRPr>
              </a:p>
            </p:txBody>
          </p:sp>
          <p:sp>
            <p:nvSpPr>
              <p:cNvPr id="107" name="Freeform 60">
                <a:extLst>
                  <a:ext uri="{FF2B5EF4-FFF2-40B4-BE49-F238E27FC236}">
                    <a16:creationId xmlns:a16="http://schemas.microsoft.com/office/drawing/2014/main" id="{57232A7A-3398-4309-85F6-BFA1557C6D11}"/>
                  </a:ext>
                </a:extLst>
              </p:cNvPr>
              <p:cNvSpPr>
                <a:spLocks noEditPoints="1"/>
              </p:cNvSpPr>
              <p:nvPr/>
            </p:nvSpPr>
            <p:spPr bwMode="auto">
              <a:xfrm>
                <a:off x="4219585" y="5746335"/>
                <a:ext cx="152737" cy="224015"/>
              </a:xfrm>
              <a:custGeom>
                <a:avLst/>
                <a:gdLst>
                  <a:gd name="T0" fmla="*/ 29 w 30"/>
                  <a:gd name="T1" fmla="*/ 32 h 43"/>
                  <a:gd name="T2" fmla="*/ 30 w 30"/>
                  <a:gd name="T3" fmla="*/ 42 h 43"/>
                  <a:gd name="T4" fmla="*/ 26 w 30"/>
                  <a:gd name="T5" fmla="*/ 42 h 43"/>
                  <a:gd name="T6" fmla="*/ 25 w 30"/>
                  <a:gd name="T7" fmla="*/ 36 h 43"/>
                  <a:gd name="T8" fmla="*/ 25 w 30"/>
                  <a:gd name="T9" fmla="*/ 36 h 43"/>
                  <a:gd name="T10" fmla="*/ 12 w 30"/>
                  <a:gd name="T11" fmla="*/ 43 h 43"/>
                  <a:gd name="T12" fmla="*/ 0 w 30"/>
                  <a:gd name="T13" fmla="*/ 32 h 43"/>
                  <a:gd name="T14" fmla="*/ 25 w 30"/>
                  <a:gd name="T15" fmla="*/ 17 h 43"/>
                  <a:gd name="T16" fmla="*/ 25 w 30"/>
                  <a:gd name="T17" fmla="*/ 16 h 43"/>
                  <a:gd name="T18" fmla="*/ 15 w 30"/>
                  <a:gd name="T19" fmla="*/ 4 h 43"/>
                  <a:gd name="T20" fmla="*/ 5 w 30"/>
                  <a:gd name="T21" fmla="*/ 7 h 43"/>
                  <a:gd name="T22" fmla="*/ 3 w 30"/>
                  <a:gd name="T23" fmla="*/ 4 h 43"/>
                  <a:gd name="T24" fmla="*/ 15 w 30"/>
                  <a:gd name="T25" fmla="*/ 0 h 43"/>
                  <a:gd name="T26" fmla="*/ 29 w 30"/>
                  <a:gd name="T27" fmla="*/ 16 h 43"/>
                  <a:gd name="T28" fmla="*/ 29 w 30"/>
                  <a:gd name="T29" fmla="*/ 32 h 43"/>
                  <a:gd name="T30" fmla="*/ 25 w 30"/>
                  <a:gd name="T31" fmla="*/ 20 h 43"/>
                  <a:gd name="T32" fmla="*/ 5 w 30"/>
                  <a:gd name="T33" fmla="*/ 31 h 43"/>
                  <a:gd name="T34" fmla="*/ 13 w 30"/>
                  <a:gd name="T35" fmla="*/ 39 h 43"/>
                  <a:gd name="T36" fmla="*/ 25 w 30"/>
                  <a:gd name="T37" fmla="*/ 31 h 43"/>
                  <a:gd name="T38" fmla="*/ 25 w 30"/>
                  <a:gd name="T39" fmla="*/ 29 h 43"/>
                  <a:gd name="T40" fmla="*/ 25 w 30"/>
                  <a:gd name="T41" fmla="*/ 2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0" h="43">
                    <a:moveTo>
                      <a:pt x="29" y="32"/>
                    </a:moveTo>
                    <a:cubicBezTo>
                      <a:pt x="29" y="35"/>
                      <a:pt x="29" y="39"/>
                      <a:pt x="30" y="42"/>
                    </a:cubicBezTo>
                    <a:cubicBezTo>
                      <a:pt x="26" y="42"/>
                      <a:pt x="26" y="42"/>
                      <a:pt x="26" y="42"/>
                    </a:cubicBezTo>
                    <a:cubicBezTo>
                      <a:pt x="25" y="36"/>
                      <a:pt x="25" y="36"/>
                      <a:pt x="25" y="36"/>
                    </a:cubicBezTo>
                    <a:cubicBezTo>
                      <a:pt x="25" y="36"/>
                      <a:pt x="25" y="36"/>
                      <a:pt x="25" y="36"/>
                    </a:cubicBezTo>
                    <a:cubicBezTo>
                      <a:pt x="23" y="39"/>
                      <a:pt x="19" y="43"/>
                      <a:pt x="12" y="43"/>
                    </a:cubicBezTo>
                    <a:cubicBezTo>
                      <a:pt x="4" y="43"/>
                      <a:pt x="0" y="37"/>
                      <a:pt x="0" y="32"/>
                    </a:cubicBezTo>
                    <a:cubicBezTo>
                      <a:pt x="0" y="22"/>
                      <a:pt x="9" y="17"/>
                      <a:pt x="25" y="17"/>
                    </a:cubicBezTo>
                    <a:cubicBezTo>
                      <a:pt x="25" y="16"/>
                      <a:pt x="25" y="16"/>
                      <a:pt x="25" y="16"/>
                    </a:cubicBezTo>
                    <a:cubicBezTo>
                      <a:pt x="25" y="12"/>
                      <a:pt x="24" y="4"/>
                      <a:pt x="15" y="4"/>
                    </a:cubicBezTo>
                    <a:cubicBezTo>
                      <a:pt x="11" y="4"/>
                      <a:pt x="8" y="5"/>
                      <a:pt x="5" y="7"/>
                    </a:cubicBezTo>
                    <a:cubicBezTo>
                      <a:pt x="3" y="4"/>
                      <a:pt x="3" y="4"/>
                      <a:pt x="3" y="4"/>
                    </a:cubicBezTo>
                    <a:cubicBezTo>
                      <a:pt x="7" y="1"/>
                      <a:pt x="12" y="0"/>
                      <a:pt x="15" y="0"/>
                    </a:cubicBezTo>
                    <a:cubicBezTo>
                      <a:pt x="27" y="0"/>
                      <a:pt x="29" y="9"/>
                      <a:pt x="29" y="16"/>
                    </a:cubicBezTo>
                    <a:lnTo>
                      <a:pt x="29" y="32"/>
                    </a:lnTo>
                    <a:close/>
                    <a:moveTo>
                      <a:pt x="25" y="20"/>
                    </a:moveTo>
                    <a:cubicBezTo>
                      <a:pt x="16" y="20"/>
                      <a:pt x="5" y="21"/>
                      <a:pt x="5" y="31"/>
                    </a:cubicBezTo>
                    <a:cubicBezTo>
                      <a:pt x="5" y="37"/>
                      <a:pt x="9" y="39"/>
                      <a:pt x="13" y="39"/>
                    </a:cubicBezTo>
                    <a:cubicBezTo>
                      <a:pt x="20" y="39"/>
                      <a:pt x="23" y="35"/>
                      <a:pt x="25" y="31"/>
                    </a:cubicBezTo>
                    <a:cubicBezTo>
                      <a:pt x="25" y="30"/>
                      <a:pt x="25" y="30"/>
                      <a:pt x="25" y="29"/>
                    </a:cubicBezTo>
                    <a:lnTo>
                      <a:pt x="25"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ndParaRPr>
              </a:p>
            </p:txBody>
          </p:sp>
          <p:sp>
            <p:nvSpPr>
              <p:cNvPr id="108" name="Freeform 61">
                <a:extLst>
                  <a:ext uri="{FF2B5EF4-FFF2-40B4-BE49-F238E27FC236}">
                    <a16:creationId xmlns:a16="http://schemas.microsoft.com/office/drawing/2014/main" id="{E0CBF561-BC32-4598-9A70-14C1617EF20F}"/>
                  </a:ext>
                </a:extLst>
              </p:cNvPr>
              <p:cNvSpPr>
                <a:spLocks/>
              </p:cNvSpPr>
              <p:nvPr/>
            </p:nvSpPr>
            <p:spPr bwMode="auto">
              <a:xfrm>
                <a:off x="4392688" y="5703059"/>
                <a:ext cx="119645" cy="267291"/>
              </a:xfrm>
              <a:custGeom>
                <a:avLst/>
                <a:gdLst>
                  <a:gd name="T0" fmla="*/ 11 w 23"/>
                  <a:gd name="T1" fmla="*/ 0 h 51"/>
                  <a:gd name="T2" fmla="*/ 11 w 23"/>
                  <a:gd name="T3" fmla="*/ 9 h 51"/>
                  <a:gd name="T4" fmla="*/ 23 w 23"/>
                  <a:gd name="T5" fmla="*/ 9 h 51"/>
                  <a:gd name="T6" fmla="*/ 23 w 23"/>
                  <a:gd name="T7" fmla="*/ 13 h 51"/>
                  <a:gd name="T8" fmla="*/ 11 w 23"/>
                  <a:gd name="T9" fmla="*/ 13 h 51"/>
                  <a:gd name="T10" fmla="*/ 11 w 23"/>
                  <a:gd name="T11" fmla="*/ 39 h 51"/>
                  <a:gd name="T12" fmla="*/ 17 w 23"/>
                  <a:gd name="T13" fmla="*/ 47 h 51"/>
                  <a:gd name="T14" fmla="*/ 22 w 23"/>
                  <a:gd name="T15" fmla="*/ 47 h 51"/>
                  <a:gd name="T16" fmla="*/ 22 w 23"/>
                  <a:gd name="T17" fmla="*/ 50 h 51"/>
                  <a:gd name="T18" fmla="*/ 17 w 23"/>
                  <a:gd name="T19" fmla="*/ 51 h 51"/>
                  <a:gd name="T20" fmla="*/ 10 w 23"/>
                  <a:gd name="T21" fmla="*/ 48 h 51"/>
                  <a:gd name="T22" fmla="*/ 7 w 23"/>
                  <a:gd name="T23" fmla="*/ 38 h 51"/>
                  <a:gd name="T24" fmla="*/ 7 w 23"/>
                  <a:gd name="T25" fmla="*/ 13 h 51"/>
                  <a:gd name="T26" fmla="*/ 0 w 23"/>
                  <a:gd name="T27" fmla="*/ 13 h 51"/>
                  <a:gd name="T28" fmla="*/ 0 w 23"/>
                  <a:gd name="T29" fmla="*/ 9 h 51"/>
                  <a:gd name="T30" fmla="*/ 7 w 23"/>
                  <a:gd name="T31" fmla="*/ 9 h 51"/>
                  <a:gd name="T32" fmla="*/ 7 w 23"/>
                  <a:gd name="T33" fmla="*/ 2 h 51"/>
                  <a:gd name="T34" fmla="*/ 11 w 23"/>
                  <a:gd name="T35"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 h="51">
                    <a:moveTo>
                      <a:pt x="11" y="0"/>
                    </a:moveTo>
                    <a:cubicBezTo>
                      <a:pt x="11" y="9"/>
                      <a:pt x="11" y="9"/>
                      <a:pt x="11" y="9"/>
                    </a:cubicBezTo>
                    <a:cubicBezTo>
                      <a:pt x="23" y="9"/>
                      <a:pt x="23" y="9"/>
                      <a:pt x="23" y="9"/>
                    </a:cubicBezTo>
                    <a:cubicBezTo>
                      <a:pt x="23" y="13"/>
                      <a:pt x="23" y="13"/>
                      <a:pt x="23" y="13"/>
                    </a:cubicBezTo>
                    <a:cubicBezTo>
                      <a:pt x="11" y="13"/>
                      <a:pt x="11" y="13"/>
                      <a:pt x="11" y="13"/>
                    </a:cubicBezTo>
                    <a:cubicBezTo>
                      <a:pt x="11" y="39"/>
                      <a:pt x="11" y="39"/>
                      <a:pt x="11" y="39"/>
                    </a:cubicBezTo>
                    <a:cubicBezTo>
                      <a:pt x="11" y="44"/>
                      <a:pt x="13" y="47"/>
                      <a:pt x="17" y="47"/>
                    </a:cubicBezTo>
                    <a:cubicBezTo>
                      <a:pt x="19" y="47"/>
                      <a:pt x="21" y="47"/>
                      <a:pt x="22" y="47"/>
                    </a:cubicBezTo>
                    <a:cubicBezTo>
                      <a:pt x="22" y="50"/>
                      <a:pt x="22" y="50"/>
                      <a:pt x="22" y="50"/>
                    </a:cubicBezTo>
                    <a:cubicBezTo>
                      <a:pt x="21" y="50"/>
                      <a:pt x="19" y="51"/>
                      <a:pt x="17" y="51"/>
                    </a:cubicBezTo>
                    <a:cubicBezTo>
                      <a:pt x="14" y="51"/>
                      <a:pt x="11" y="50"/>
                      <a:pt x="10" y="48"/>
                    </a:cubicBezTo>
                    <a:cubicBezTo>
                      <a:pt x="8" y="46"/>
                      <a:pt x="7" y="42"/>
                      <a:pt x="7" y="38"/>
                    </a:cubicBezTo>
                    <a:cubicBezTo>
                      <a:pt x="7" y="13"/>
                      <a:pt x="7" y="13"/>
                      <a:pt x="7" y="13"/>
                    </a:cubicBezTo>
                    <a:cubicBezTo>
                      <a:pt x="0" y="13"/>
                      <a:pt x="0" y="13"/>
                      <a:pt x="0" y="13"/>
                    </a:cubicBezTo>
                    <a:cubicBezTo>
                      <a:pt x="0" y="9"/>
                      <a:pt x="0" y="9"/>
                      <a:pt x="0" y="9"/>
                    </a:cubicBezTo>
                    <a:cubicBezTo>
                      <a:pt x="7" y="9"/>
                      <a:pt x="7" y="9"/>
                      <a:pt x="7" y="9"/>
                    </a:cubicBezTo>
                    <a:cubicBezTo>
                      <a:pt x="7" y="2"/>
                      <a:pt x="7" y="2"/>
                      <a:pt x="7" y="2"/>
                    </a:cubicBezTo>
                    <a:lnTo>
                      <a:pt x="1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ndParaRPr>
              </a:p>
            </p:txBody>
          </p:sp>
          <p:sp>
            <p:nvSpPr>
              <p:cNvPr id="109" name="Freeform 62">
                <a:extLst>
                  <a:ext uri="{FF2B5EF4-FFF2-40B4-BE49-F238E27FC236}">
                    <a16:creationId xmlns:a16="http://schemas.microsoft.com/office/drawing/2014/main" id="{2F34B6EC-02E9-4DA6-8935-0B611C558A9B}"/>
                  </a:ext>
                </a:extLst>
              </p:cNvPr>
              <p:cNvSpPr>
                <a:spLocks noEditPoints="1"/>
              </p:cNvSpPr>
              <p:nvPr/>
            </p:nvSpPr>
            <p:spPr bwMode="auto">
              <a:xfrm>
                <a:off x="4532696" y="5944894"/>
                <a:ext cx="15274" cy="15274"/>
              </a:xfrm>
              <a:custGeom>
                <a:avLst/>
                <a:gdLst>
                  <a:gd name="T0" fmla="*/ 1 w 3"/>
                  <a:gd name="T1" fmla="*/ 2 h 3"/>
                  <a:gd name="T2" fmla="*/ 1 w 3"/>
                  <a:gd name="T3" fmla="*/ 2 h 3"/>
                  <a:gd name="T4" fmla="*/ 2 w 3"/>
                  <a:gd name="T5" fmla="*/ 3 h 3"/>
                  <a:gd name="T6" fmla="*/ 3 w 3"/>
                  <a:gd name="T7" fmla="*/ 3 h 3"/>
                  <a:gd name="T8" fmla="*/ 2 w 3"/>
                  <a:gd name="T9" fmla="*/ 2 h 3"/>
                  <a:gd name="T10" fmla="*/ 3 w 3"/>
                  <a:gd name="T11" fmla="*/ 1 h 3"/>
                  <a:gd name="T12" fmla="*/ 1 w 3"/>
                  <a:gd name="T13" fmla="*/ 0 h 3"/>
                  <a:gd name="T14" fmla="*/ 0 w 3"/>
                  <a:gd name="T15" fmla="*/ 0 h 3"/>
                  <a:gd name="T16" fmla="*/ 0 w 3"/>
                  <a:gd name="T17" fmla="*/ 3 h 3"/>
                  <a:gd name="T18" fmla="*/ 1 w 3"/>
                  <a:gd name="T19" fmla="*/ 3 h 3"/>
                  <a:gd name="T20" fmla="*/ 1 w 3"/>
                  <a:gd name="T21" fmla="*/ 2 h 3"/>
                  <a:gd name="T22" fmla="*/ 1 w 3"/>
                  <a:gd name="T23" fmla="*/ 1 h 3"/>
                  <a:gd name="T24" fmla="*/ 1 w 3"/>
                  <a:gd name="T25" fmla="*/ 0 h 3"/>
                  <a:gd name="T26" fmla="*/ 1 w 3"/>
                  <a:gd name="T27" fmla="*/ 0 h 3"/>
                  <a:gd name="T28" fmla="*/ 2 w 3"/>
                  <a:gd name="T29" fmla="*/ 1 h 3"/>
                  <a:gd name="T30" fmla="*/ 1 w 3"/>
                  <a:gd name="T31" fmla="*/ 1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 h="3">
                    <a:moveTo>
                      <a:pt x="1" y="2"/>
                    </a:moveTo>
                    <a:cubicBezTo>
                      <a:pt x="1" y="2"/>
                      <a:pt x="1" y="2"/>
                      <a:pt x="1" y="2"/>
                    </a:cubicBezTo>
                    <a:cubicBezTo>
                      <a:pt x="2" y="3"/>
                      <a:pt x="2" y="3"/>
                      <a:pt x="2" y="3"/>
                    </a:cubicBezTo>
                    <a:cubicBezTo>
                      <a:pt x="3" y="3"/>
                      <a:pt x="3" y="3"/>
                      <a:pt x="3" y="3"/>
                    </a:cubicBezTo>
                    <a:cubicBezTo>
                      <a:pt x="2" y="2"/>
                      <a:pt x="2" y="2"/>
                      <a:pt x="2" y="2"/>
                    </a:cubicBezTo>
                    <a:cubicBezTo>
                      <a:pt x="2" y="2"/>
                      <a:pt x="3" y="1"/>
                      <a:pt x="3" y="1"/>
                    </a:cubicBezTo>
                    <a:cubicBezTo>
                      <a:pt x="3" y="0"/>
                      <a:pt x="2" y="0"/>
                      <a:pt x="1" y="0"/>
                    </a:cubicBezTo>
                    <a:cubicBezTo>
                      <a:pt x="0" y="0"/>
                      <a:pt x="0" y="0"/>
                      <a:pt x="0" y="0"/>
                    </a:cubicBezTo>
                    <a:cubicBezTo>
                      <a:pt x="0" y="3"/>
                      <a:pt x="0" y="3"/>
                      <a:pt x="0" y="3"/>
                    </a:cubicBezTo>
                    <a:cubicBezTo>
                      <a:pt x="1" y="3"/>
                      <a:pt x="1" y="3"/>
                      <a:pt x="1" y="3"/>
                    </a:cubicBezTo>
                    <a:lnTo>
                      <a:pt x="1" y="2"/>
                    </a:lnTo>
                    <a:close/>
                    <a:moveTo>
                      <a:pt x="1" y="1"/>
                    </a:moveTo>
                    <a:cubicBezTo>
                      <a:pt x="1" y="0"/>
                      <a:pt x="1" y="0"/>
                      <a:pt x="1" y="0"/>
                    </a:cubicBezTo>
                    <a:cubicBezTo>
                      <a:pt x="1" y="0"/>
                      <a:pt x="1" y="0"/>
                      <a:pt x="1" y="0"/>
                    </a:cubicBezTo>
                    <a:cubicBezTo>
                      <a:pt x="2" y="0"/>
                      <a:pt x="2" y="0"/>
                      <a:pt x="2" y="1"/>
                    </a:cubicBezTo>
                    <a:cubicBezTo>
                      <a:pt x="2" y="1"/>
                      <a:pt x="2"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ndParaRPr>
              </a:p>
            </p:txBody>
          </p:sp>
          <p:sp>
            <p:nvSpPr>
              <p:cNvPr id="110" name="Freeform 63">
                <a:extLst>
                  <a:ext uri="{FF2B5EF4-FFF2-40B4-BE49-F238E27FC236}">
                    <a16:creationId xmlns:a16="http://schemas.microsoft.com/office/drawing/2014/main" id="{E6158B81-46D1-4DB2-A57F-CF175FA4DA6C}"/>
                  </a:ext>
                </a:extLst>
              </p:cNvPr>
              <p:cNvSpPr>
                <a:spLocks noEditPoints="1"/>
              </p:cNvSpPr>
              <p:nvPr/>
            </p:nvSpPr>
            <p:spPr bwMode="auto">
              <a:xfrm>
                <a:off x="4522514" y="5934711"/>
                <a:ext cx="30547" cy="30547"/>
              </a:xfrm>
              <a:custGeom>
                <a:avLst/>
                <a:gdLst>
                  <a:gd name="T0" fmla="*/ 6 w 6"/>
                  <a:gd name="T1" fmla="*/ 3 h 6"/>
                  <a:gd name="T2" fmla="*/ 3 w 6"/>
                  <a:gd name="T3" fmla="*/ 6 h 6"/>
                  <a:gd name="T4" fmla="*/ 0 w 6"/>
                  <a:gd name="T5" fmla="*/ 3 h 6"/>
                  <a:gd name="T6" fmla="*/ 3 w 6"/>
                  <a:gd name="T7" fmla="*/ 0 h 6"/>
                  <a:gd name="T8" fmla="*/ 6 w 6"/>
                  <a:gd name="T9" fmla="*/ 3 h 6"/>
                  <a:gd name="T10" fmla="*/ 3 w 6"/>
                  <a:gd name="T11" fmla="*/ 1 h 6"/>
                  <a:gd name="T12" fmla="*/ 1 w 6"/>
                  <a:gd name="T13" fmla="*/ 3 h 6"/>
                  <a:gd name="T14" fmla="*/ 3 w 6"/>
                  <a:gd name="T15" fmla="*/ 6 h 6"/>
                  <a:gd name="T16" fmla="*/ 6 w 6"/>
                  <a:gd name="T17" fmla="*/ 3 h 6"/>
                  <a:gd name="T18" fmla="*/ 3 w 6"/>
                  <a:gd name="T19" fmla="*/ 1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6">
                    <a:moveTo>
                      <a:pt x="6" y="3"/>
                    </a:moveTo>
                    <a:cubicBezTo>
                      <a:pt x="6" y="5"/>
                      <a:pt x="5" y="6"/>
                      <a:pt x="3" y="6"/>
                    </a:cubicBezTo>
                    <a:cubicBezTo>
                      <a:pt x="2" y="6"/>
                      <a:pt x="0" y="5"/>
                      <a:pt x="0" y="3"/>
                    </a:cubicBezTo>
                    <a:cubicBezTo>
                      <a:pt x="0" y="2"/>
                      <a:pt x="2" y="0"/>
                      <a:pt x="3" y="0"/>
                    </a:cubicBezTo>
                    <a:cubicBezTo>
                      <a:pt x="5" y="0"/>
                      <a:pt x="6" y="2"/>
                      <a:pt x="6" y="3"/>
                    </a:cubicBezTo>
                    <a:moveTo>
                      <a:pt x="3" y="1"/>
                    </a:moveTo>
                    <a:cubicBezTo>
                      <a:pt x="2" y="1"/>
                      <a:pt x="1" y="2"/>
                      <a:pt x="1" y="3"/>
                    </a:cubicBezTo>
                    <a:cubicBezTo>
                      <a:pt x="1" y="5"/>
                      <a:pt x="2" y="6"/>
                      <a:pt x="3" y="6"/>
                    </a:cubicBezTo>
                    <a:cubicBezTo>
                      <a:pt x="5" y="6"/>
                      <a:pt x="6" y="5"/>
                      <a:pt x="6" y="3"/>
                    </a:cubicBezTo>
                    <a:cubicBezTo>
                      <a:pt x="6" y="2"/>
                      <a:pt x="5" y="1"/>
                      <a:pt x="3" y="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ndParaRPr>
              </a:p>
            </p:txBody>
          </p:sp>
        </p:grpSp>
      </p:grpSp>
      <p:sp>
        <p:nvSpPr>
          <p:cNvPr id="117" name="Rectangle 116">
            <a:extLst>
              <a:ext uri="{FF2B5EF4-FFF2-40B4-BE49-F238E27FC236}">
                <a16:creationId xmlns:a16="http://schemas.microsoft.com/office/drawing/2014/main" id="{54E7FC1F-07BF-47F6-9AC9-FC08C9C13E14}"/>
              </a:ext>
            </a:extLst>
          </p:cNvPr>
          <p:cNvSpPr/>
          <p:nvPr/>
        </p:nvSpPr>
        <p:spPr bwMode="auto">
          <a:xfrm>
            <a:off x="8720567" y="830586"/>
            <a:ext cx="2798064" cy="365760"/>
          </a:xfrm>
          <a:prstGeom prst="rect">
            <a:avLst/>
          </a:prstGeom>
          <a:noFill/>
          <a:ln w="38100" cap="flat" cmpd="sng" algn="ctr">
            <a:noFill/>
            <a:prstDash val="solid"/>
            <a:miter lim="800000"/>
            <a:headEnd type="none" w="med" len="med"/>
            <a:tailEnd type="none" w="med" len="med"/>
          </a:ln>
          <a:effectLst/>
        </p:spPr>
        <p:txBody>
          <a:bodyPr rot="0" spcFirstLastPara="0" vertOverflow="overflow" horzOverflow="overflow" vert="horz" wrap="square" lIns="91440" tIns="146304" rIns="182880" bIns="146304" numCol="1" spcCol="0" rtlCol="0" fromWordArt="0" anchor="ctr" anchorCtr="0" forceAA="0" compatLnSpc="1">
            <a:prstTxWarp prst="textNoShape">
              <a:avLst/>
            </a:prstTxWarp>
            <a:noAutofit/>
          </a:bodyPr>
          <a:lstStyle/>
          <a:p>
            <a:pPr defTabSz="914363">
              <a:defRPr/>
            </a:pPr>
            <a:r>
              <a:rPr lang="en-US" sz="1400" b="1" kern="0">
                <a:ln>
                  <a:solidFill>
                    <a:srgbClr val="FFFFFF">
                      <a:alpha val="0"/>
                    </a:srgbClr>
                  </a:solidFill>
                </a:ln>
                <a:solidFill>
                  <a:srgbClr val="0078D7"/>
                </a:solidFill>
                <a:latin typeface="Segoe UI Semibold" charset="0"/>
                <a:ea typeface="Segoe UI Semibold" charset="0"/>
                <a:cs typeface="Segoe UI Semibold" charset="0"/>
              </a:rPr>
              <a:t>Linux </a:t>
            </a:r>
          </a:p>
        </p:txBody>
      </p:sp>
      <p:sp>
        <p:nvSpPr>
          <p:cNvPr id="118" name="Rectangle 117">
            <a:extLst>
              <a:ext uri="{FF2B5EF4-FFF2-40B4-BE49-F238E27FC236}">
                <a16:creationId xmlns:a16="http://schemas.microsoft.com/office/drawing/2014/main" id="{203C8B16-AA13-4621-9D80-C5882CD6DDD7}"/>
              </a:ext>
            </a:extLst>
          </p:cNvPr>
          <p:cNvSpPr/>
          <p:nvPr/>
        </p:nvSpPr>
        <p:spPr bwMode="auto">
          <a:xfrm>
            <a:off x="5744307" y="3376382"/>
            <a:ext cx="3171171" cy="359213"/>
          </a:xfrm>
          <a:prstGeom prst="rect">
            <a:avLst/>
          </a:prstGeom>
          <a:noFill/>
          <a:ln w="38100" cap="flat" cmpd="sng" algn="ctr">
            <a:noFill/>
            <a:prstDash val="solid"/>
            <a:miter lim="800000"/>
            <a:headEnd type="none" w="med" len="med"/>
            <a:tailEnd type="none" w="med" len="med"/>
          </a:ln>
          <a:effectLst/>
        </p:spPr>
        <p:txBody>
          <a:bodyPr rot="0" spcFirstLastPara="0" vertOverflow="overflow" horzOverflow="overflow" vert="horz" wrap="square" lIns="91440" tIns="146304" rIns="182880" bIns="146304" numCol="1" spcCol="0" rtlCol="0" fromWordArt="0" anchor="ctr" anchorCtr="0" forceAA="0" compatLnSpc="1">
            <a:prstTxWarp prst="textNoShape">
              <a:avLst/>
            </a:prstTxWarp>
            <a:noAutofit/>
          </a:bodyPr>
          <a:lstStyle/>
          <a:p>
            <a:pPr defTabSz="914363">
              <a:defRPr/>
            </a:pPr>
            <a:r>
              <a:rPr lang="en-US" sz="1400" b="1" kern="0">
                <a:ln>
                  <a:solidFill>
                    <a:srgbClr val="FFFFFF">
                      <a:alpha val="0"/>
                    </a:srgbClr>
                  </a:solidFill>
                </a:ln>
                <a:solidFill>
                  <a:srgbClr val="0078D7"/>
                </a:solidFill>
                <a:latin typeface="Segoe UI Semibold" charset="0"/>
                <a:ea typeface="Segoe UI Semibold" charset="0"/>
                <a:cs typeface="Segoe UI Semibold" charset="0"/>
              </a:rPr>
              <a:t>Docker containers and Kubernetes </a:t>
            </a:r>
          </a:p>
        </p:txBody>
      </p:sp>
      <p:sp>
        <p:nvSpPr>
          <p:cNvPr id="119" name="Rectangle 118">
            <a:extLst>
              <a:ext uri="{FF2B5EF4-FFF2-40B4-BE49-F238E27FC236}">
                <a16:creationId xmlns:a16="http://schemas.microsoft.com/office/drawing/2014/main" id="{4EE6BCB6-81BD-4C2C-8B20-007B7E00D5BD}"/>
              </a:ext>
            </a:extLst>
          </p:cNvPr>
          <p:cNvSpPr/>
          <p:nvPr/>
        </p:nvSpPr>
        <p:spPr bwMode="auto">
          <a:xfrm>
            <a:off x="5796943" y="830586"/>
            <a:ext cx="2798064" cy="365760"/>
          </a:xfrm>
          <a:prstGeom prst="rect">
            <a:avLst/>
          </a:prstGeom>
          <a:noFill/>
          <a:ln w="38100" cap="flat" cmpd="sng" algn="ctr">
            <a:noFill/>
            <a:prstDash val="solid"/>
            <a:miter lim="800000"/>
            <a:headEnd type="none" w="med" len="med"/>
            <a:tailEnd type="none" w="med" len="med"/>
          </a:ln>
          <a:effectLst/>
        </p:spPr>
        <p:txBody>
          <a:bodyPr rot="0" spcFirstLastPara="0" vertOverflow="overflow" horzOverflow="overflow" vert="horz" wrap="square" lIns="91440" tIns="146304" rIns="182880" bIns="146304" numCol="1" spcCol="0" rtlCol="0" fromWordArt="0" anchor="ctr" anchorCtr="0" forceAA="0" compatLnSpc="1">
            <a:prstTxWarp prst="textNoShape">
              <a:avLst/>
            </a:prstTxWarp>
            <a:noAutofit/>
          </a:bodyPr>
          <a:lstStyle/>
          <a:p>
            <a:pPr defTabSz="914363">
              <a:defRPr/>
            </a:pPr>
            <a:r>
              <a:rPr lang="en-US" sz="1400" b="1" kern="0">
                <a:ln>
                  <a:solidFill>
                    <a:srgbClr val="FFFFFF">
                      <a:alpha val="0"/>
                    </a:srgbClr>
                  </a:solidFill>
                </a:ln>
                <a:solidFill>
                  <a:srgbClr val="0078D7"/>
                </a:solidFill>
                <a:latin typeface="Segoe UI Semibold" charset="0"/>
                <a:ea typeface="Segoe UI Semibold" charset="0"/>
                <a:cs typeface="Segoe UI Semibold" charset="0"/>
              </a:rPr>
              <a:t>Windows</a:t>
            </a:r>
          </a:p>
        </p:txBody>
      </p:sp>
      <p:grpSp>
        <p:nvGrpSpPr>
          <p:cNvPr id="120" name="Group 4">
            <a:extLst>
              <a:ext uri="{FF2B5EF4-FFF2-40B4-BE49-F238E27FC236}">
                <a16:creationId xmlns:a16="http://schemas.microsoft.com/office/drawing/2014/main" id="{805DCF00-B643-47E5-BCA5-D2B77F6C32A4}"/>
              </a:ext>
            </a:extLst>
          </p:cNvPr>
          <p:cNvGrpSpPr>
            <a:grpSpLocks noChangeAspect="1"/>
          </p:cNvGrpSpPr>
          <p:nvPr/>
        </p:nvGrpSpPr>
        <p:grpSpPr bwMode="auto">
          <a:xfrm>
            <a:off x="9778796" y="1660091"/>
            <a:ext cx="737530" cy="862328"/>
            <a:chOff x="6796" y="954"/>
            <a:chExt cx="721" cy="843"/>
          </a:xfrm>
          <a:solidFill>
            <a:srgbClr val="0078D7"/>
          </a:solidFill>
        </p:grpSpPr>
        <p:sp>
          <p:nvSpPr>
            <p:cNvPr id="121" name="Freeform 5">
              <a:extLst>
                <a:ext uri="{FF2B5EF4-FFF2-40B4-BE49-F238E27FC236}">
                  <a16:creationId xmlns:a16="http://schemas.microsoft.com/office/drawing/2014/main" id="{42A95C2D-22C6-4F89-BFE2-55CDD441AA1E}"/>
                </a:ext>
              </a:extLst>
            </p:cNvPr>
            <p:cNvSpPr>
              <a:spLocks/>
            </p:cNvSpPr>
            <p:nvPr/>
          </p:nvSpPr>
          <p:spPr bwMode="auto">
            <a:xfrm>
              <a:off x="7137" y="1144"/>
              <a:ext cx="17" cy="8"/>
            </a:xfrm>
            <a:custGeom>
              <a:avLst/>
              <a:gdLst>
                <a:gd name="T0" fmla="*/ 9 w 24"/>
                <a:gd name="T1" fmla="*/ 8 h 12"/>
                <a:gd name="T2" fmla="*/ 16 w 24"/>
                <a:gd name="T3" fmla="*/ 12 h 12"/>
                <a:gd name="T4" fmla="*/ 23 w 24"/>
                <a:gd name="T5" fmla="*/ 8 h 12"/>
                <a:gd name="T6" fmla="*/ 15 w 24"/>
                <a:gd name="T7" fmla="*/ 1 h 12"/>
                <a:gd name="T8" fmla="*/ 7 w 24"/>
                <a:gd name="T9" fmla="*/ 0 h 12"/>
                <a:gd name="T10" fmla="*/ 2 w 24"/>
                <a:gd name="T11" fmla="*/ 1 h 12"/>
                <a:gd name="T12" fmla="*/ 0 w 24"/>
                <a:gd name="T13" fmla="*/ 4 h 12"/>
                <a:gd name="T14" fmla="*/ 9 w 24"/>
                <a:gd name="T15" fmla="*/ 8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12">
                  <a:moveTo>
                    <a:pt x="9" y="8"/>
                  </a:moveTo>
                  <a:cubicBezTo>
                    <a:pt x="11" y="9"/>
                    <a:pt x="13" y="12"/>
                    <a:pt x="16" y="12"/>
                  </a:cubicBezTo>
                  <a:cubicBezTo>
                    <a:pt x="19" y="12"/>
                    <a:pt x="23" y="11"/>
                    <a:pt x="23" y="8"/>
                  </a:cubicBezTo>
                  <a:cubicBezTo>
                    <a:pt x="24" y="5"/>
                    <a:pt x="19" y="3"/>
                    <a:pt x="15" y="1"/>
                  </a:cubicBezTo>
                  <a:cubicBezTo>
                    <a:pt x="13" y="0"/>
                    <a:pt x="10" y="0"/>
                    <a:pt x="7" y="0"/>
                  </a:cubicBezTo>
                  <a:cubicBezTo>
                    <a:pt x="5" y="0"/>
                    <a:pt x="3" y="0"/>
                    <a:pt x="2" y="1"/>
                  </a:cubicBezTo>
                  <a:cubicBezTo>
                    <a:pt x="1" y="2"/>
                    <a:pt x="0" y="3"/>
                    <a:pt x="0" y="4"/>
                  </a:cubicBezTo>
                  <a:cubicBezTo>
                    <a:pt x="1" y="7"/>
                    <a:pt x="6" y="6"/>
                    <a:pt x="9"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22" name="Freeform 6">
              <a:extLst>
                <a:ext uri="{FF2B5EF4-FFF2-40B4-BE49-F238E27FC236}">
                  <a16:creationId xmlns:a16="http://schemas.microsoft.com/office/drawing/2014/main" id="{63D1421E-6118-41A9-99A8-A0B40CC2681A}"/>
                </a:ext>
              </a:extLst>
            </p:cNvPr>
            <p:cNvSpPr>
              <a:spLocks/>
            </p:cNvSpPr>
            <p:nvPr/>
          </p:nvSpPr>
          <p:spPr bwMode="auto">
            <a:xfrm>
              <a:off x="7099" y="1145"/>
              <a:ext cx="7" cy="7"/>
            </a:xfrm>
            <a:custGeom>
              <a:avLst/>
              <a:gdLst>
                <a:gd name="T0" fmla="*/ 5 w 11"/>
                <a:gd name="T1" fmla="*/ 10 h 10"/>
                <a:gd name="T2" fmla="*/ 10 w 11"/>
                <a:gd name="T3" fmla="*/ 4 h 10"/>
                <a:gd name="T4" fmla="*/ 9 w 11"/>
                <a:gd name="T5" fmla="*/ 0 h 10"/>
                <a:gd name="T6" fmla="*/ 8 w 11"/>
                <a:gd name="T7" fmla="*/ 0 h 10"/>
                <a:gd name="T8" fmla="*/ 2 w 11"/>
                <a:gd name="T9" fmla="*/ 8 h 10"/>
                <a:gd name="T10" fmla="*/ 5 w 11"/>
                <a:gd name="T11" fmla="*/ 10 h 10"/>
              </a:gdLst>
              <a:ahLst/>
              <a:cxnLst>
                <a:cxn ang="0">
                  <a:pos x="T0" y="T1"/>
                </a:cxn>
                <a:cxn ang="0">
                  <a:pos x="T2" y="T3"/>
                </a:cxn>
                <a:cxn ang="0">
                  <a:pos x="T4" y="T5"/>
                </a:cxn>
                <a:cxn ang="0">
                  <a:pos x="T6" y="T7"/>
                </a:cxn>
                <a:cxn ang="0">
                  <a:pos x="T8" y="T9"/>
                </a:cxn>
                <a:cxn ang="0">
                  <a:pos x="T10" y="T11"/>
                </a:cxn>
              </a:cxnLst>
              <a:rect l="0" t="0" r="r" b="b"/>
              <a:pathLst>
                <a:path w="11" h="10">
                  <a:moveTo>
                    <a:pt x="5" y="10"/>
                  </a:moveTo>
                  <a:cubicBezTo>
                    <a:pt x="7" y="9"/>
                    <a:pt x="8" y="6"/>
                    <a:pt x="10" y="4"/>
                  </a:cubicBezTo>
                  <a:cubicBezTo>
                    <a:pt x="11" y="4"/>
                    <a:pt x="11" y="1"/>
                    <a:pt x="9" y="0"/>
                  </a:cubicBezTo>
                  <a:cubicBezTo>
                    <a:pt x="9" y="0"/>
                    <a:pt x="9" y="0"/>
                    <a:pt x="8" y="0"/>
                  </a:cubicBezTo>
                  <a:cubicBezTo>
                    <a:pt x="5" y="0"/>
                    <a:pt x="0" y="6"/>
                    <a:pt x="2" y="8"/>
                  </a:cubicBezTo>
                  <a:cubicBezTo>
                    <a:pt x="2" y="9"/>
                    <a:pt x="4" y="10"/>
                    <a:pt x="5"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23" name="Freeform 7">
              <a:extLst>
                <a:ext uri="{FF2B5EF4-FFF2-40B4-BE49-F238E27FC236}">
                  <a16:creationId xmlns:a16="http://schemas.microsoft.com/office/drawing/2014/main" id="{A4B62DEA-16D9-451B-A7CE-FF7552C9E4E5}"/>
                </a:ext>
              </a:extLst>
            </p:cNvPr>
            <p:cNvSpPr>
              <a:spLocks noEditPoints="1"/>
            </p:cNvSpPr>
            <p:nvPr/>
          </p:nvSpPr>
          <p:spPr bwMode="auto">
            <a:xfrm>
              <a:off x="6796" y="954"/>
              <a:ext cx="721" cy="843"/>
            </a:xfrm>
            <a:custGeom>
              <a:avLst/>
              <a:gdLst>
                <a:gd name="T0" fmla="*/ 956 w 1034"/>
                <a:gd name="T1" fmla="*/ 931 h 1208"/>
                <a:gd name="T2" fmla="*/ 903 w 1034"/>
                <a:gd name="T3" fmla="*/ 837 h 1208"/>
                <a:gd name="T4" fmla="*/ 762 w 1034"/>
                <a:gd name="T5" fmla="*/ 437 h 1208"/>
                <a:gd name="T6" fmla="*/ 623 w 1034"/>
                <a:gd name="T7" fmla="*/ 35 h 1208"/>
                <a:gd name="T8" fmla="*/ 356 w 1034"/>
                <a:gd name="T9" fmla="*/ 386 h 1208"/>
                <a:gd name="T10" fmla="*/ 221 w 1034"/>
                <a:gd name="T11" fmla="*/ 622 h 1208"/>
                <a:gd name="T12" fmla="*/ 151 w 1034"/>
                <a:gd name="T13" fmla="*/ 820 h 1208"/>
                <a:gd name="T14" fmla="*/ 85 w 1034"/>
                <a:gd name="T15" fmla="*/ 867 h 1208"/>
                <a:gd name="T16" fmla="*/ 18 w 1034"/>
                <a:gd name="T17" fmla="*/ 1031 h 1208"/>
                <a:gd name="T18" fmla="*/ 28 w 1034"/>
                <a:gd name="T19" fmla="*/ 1124 h 1208"/>
                <a:gd name="T20" fmla="*/ 313 w 1034"/>
                <a:gd name="T21" fmla="*/ 1207 h 1208"/>
                <a:gd name="T22" fmla="*/ 471 w 1034"/>
                <a:gd name="T23" fmla="*/ 1119 h 1208"/>
                <a:gd name="T24" fmla="*/ 664 w 1034"/>
                <a:gd name="T25" fmla="*/ 1167 h 1208"/>
                <a:gd name="T26" fmla="*/ 899 w 1034"/>
                <a:gd name="T27" fmla="*/ 1119 h 1208"/>
                <a:gd name="T28" fmla="*/ 773 w 1034"/>
                <a:gd name="T29" fmla="*/ 587 h 1208"/>
                <a:gd name="T30" fmla="*/ 856 w 1034"/>
                <a:gd name="T31" fmla="*/ 806 h 1208"/>
                <a:gd name="T32" fmla="*/ 783 w 1034"/>
                <a:gd name="T33" fmla="*/ 812 h 1208"/>
                <a:gd name="T34" fmla="*/ 815 w 1034"/>
                <a:gd name="T35" fmla="*/ 670 h 1208"/>
                <a:gd name="T36" fmla="*/ 617 w 1034"/>
                <a:gd name="T37" fmla="*/ 187 h 1208"/>
                <a:gd name="T38" fmla="*/ 566 w 1034"/>
                <a:gd name="T39" fmla="*/ 170 h 1208"/>
                <a:gd name="T40" fmla="*/ 569 w 1034"/>
                <a:gd name="T41" fmla="*/ 288 h 1208"/>
                <a:gd name="T42" fmla="*/ 547 w 1034"/>
                <a:gd name="T43" fmla="*/ 216 h 1208"/>
                <a:gd name="T44" fmla="*/ 512 w 1034"/>
                <a:gd name="T45" fmla="*/ 254 h 1208"/>
                <a:gd name="T46" fmla="*/ 584 w 1034"/>
                <a:gd name="T47" fmla="*/ 248 h 1208"/>
                <a:gd name="T48" fmla="*/ 424 w 1034"/>
                <a:gd name="T49" fmla="*/ 156 h 1208"/>
                <a:gd name="T50" fmla="*/ 407 w 1034"/>
                <a:gd name="T51" fmla="*/ 153 h 1208"/>
                <a:gd name="T52" fmla="*/ 457 w 1034"/>
                <a:gd name="T53" fmla="*/ 249 h 1208"/>
                <a:gd name="T54" fmla="*/ 393 w 1034"/>
                <a:gd name="T55" fmla="*/ 225 h 1208"/>
                <a:gd name="T56" fmla="*/ 391 w 1034"/>
                <a:gd name="T57" fmla="*/ 301 h 1208"/>
                <a:gd name="T58" fmla="*/ 413 w 1034"/>
                <a:gd name="T59" fmla="*/ 225 h 1208"/>
                <a:gd name="T60" fmla="*/ 374 w 1034"/>
                <a:gd name="T61" fmla="*/ 330 h 1208"/>
                <a:gd name="T62" fmla="*/ 589 w 1034"/>
                <a:gd name="T63" fmla="*/ 298 h 1208"/>
                <a:gd name="T64" fmla="*/ 613 w 1034"/>
                <a:gd name="T65" fmla="*/ 346 h 1208"/>
                <a:gd name="T66" fmla="*/ 435 w 1034"/>
                <a:gd name="T67" fmla="*/ 416 h 1208"/>
                <a:gd name="T68" fmla="*/ 486 w 1034"/>
                <a:gd name="T69" fmla="*/ 387 h 1208"/>
                <a:gd name="T70" fmla="*/ 593 w 1034"/>
                <a:gd name="T71" fmla="*/ 331 h 1208"/>
                <a:gd name="T72" fmla="*/ 584 w 1034"/>
                <a:gd name="T73" fmla="*/ 322 h 1208"/>
                <a:gd name="T74" fmla="*/ 410 w 1034"/>
                <a:gd name="T75" fmla="*/ 370 h 1208"/>
                <a:gd name="T76" fmla="*/ 372 w 1034"/>
                <a:gd name="T77" fmla="*/ 352 h 1208"/>
                <a:gd name="T78" fmla="*/ 245 w 1034"/>
                <a:gd name="T79" fmla="*/ 1165 h 1208"/>
                <a:gd name="T80" fmla="*/ 34 w 1034"/>
                <a:gd name="T81" fmla="*/ 1034 h 1208"/>
                <a:gd name="T82" fmla="*/ 108 w 1034"/>
                <a:gd name="T83" fmla="*/ 878 h 1208"/>
                <a:gd name="T84" fmla="*/ 220 w 1034"/>
                <a:gd name="T85" fmla="*/ 819 h 1208"/>
                <a:gd name="T86" fmla="*/ 584 w 1034"/>
                <a:gd name="T87" fmla="*/ 1049 h 1208"/>
                <a:gd name="T88" fmla="*/ 260 w 1034"/>
                <a:gd name="T89" fmla="*/ 845 h 1208"/>
                <a:gd name="T90" fmla="*/ 273 w 1034"/>
                <a:gd name="T91" fmla="*/ 598 h 1208"/>
                <a:gd name="T92" fmla="*/ 250 w 1034"/>
                <a:gd name="T93" fmla="*/ 769 h 1208"/>
                <a:gd name="T94" fmla="*/ 390 w 1034"/>
                <a:gd name="T95" fmla="*/ 382 h 1208"/>
                <a:gd name="T96" fmla="*/ 503 w 1034"/>
                <a:gd name="T97" fmla="*/ 431 h 1208"/>
                <a:gd name="T98" fmla="*/ 603 w 1034"/>
                <a:gd name="T99" fmla="*/ 381 h 1208"/>
                <a:gd name="T100" fmla="*/ 722 w 1034"/>
                <a:gd name="T101" fmla="*/ 607 h 1208"/>
                <a:gd name="T102" fmla="*/ 685 w 1034"/>
                <a:gd name="T103" fmla="*/ 830 h 1208"/>
                <a:gd name="T104" fmla="*/ 1003 w 1034"/>
                <a:gd name="T105" fmla="*/ 1035 h 1208"/>
                <a:gd name="T106" fmla="*/ 678 w 1034"/>
                <a:gd name="T107" fmla="*/ 1154 h 1208"/>
                <a:gd name="T108" fmla="*/ 712 w 1034"/>
                <a:gd name="T109" fmla="*/ 832 h 1208"/>
                <a:gd name="T110" fmla="*/ 914 w 1034"/>
                <a:gd name="T111" fmla="*/ 856 h 1208"/>
                <a:gd name="T112" fmla="*/ 1002 w 1034"/>
                <a:gd name="T113" fmla="*/ 986 h 1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34" h="1208">
                  <a:moveTo>
                    <a:pt x="1026" y="993"/>
                  </a:moveTo>
                  <a:cubicBezTo>
                    <a:pt x="1022" y="986"/>
                    <a:pt x="1016" y="981"/>
                    <a:pt x="1012" y="978"/>
                  </a:cubicBezTo>
                  <a:cubicBezTo>
                    <a:pt x="1009" y="975"/>
                    <a:pt x="1006" y="973"/>
                    <a:pt x="1003" y="972"/>
                  </a:cubicBezTo>
                  <a:cubicBezTo>
                    <a:pt x="1002" y="971"/>
                    <a:pt x="1001" y="970"/>
                    <a:pt x="1000" y="969"/>
                  </a:cubicBezTo>
                  <a:cubicBezTo>
                    <a:pt x="996" y="966"/>
                    <a:pt x="992" y="963"/>
                    <a:pt x="988" y="960"/>
                  </a:cubicBezTo>
                  <a:cubicBezTo>
                    <a:pt x="984" y="957"/>
                    <a:pt x="980" y="953"/>
                    <a:pt x="976" y="950"/>
                  </a:cubicBezTo>
                  <a:cubicBezTo>
                    <a:pt x="966" y="943"/>
                    <a:pt x="960" y="937"/>
                    <a:pt x="956" y="931"/>
                  </a:cubicBezTo>
                  <a:cubicBezTo>
                    <a:pt x="956" y="931"/>
                    <a:pt x="955" y="931"/>
                    <a:pt x="955" y="930"/>
                  </a:cubicBezTo>
                  <a:cubicBezTo>
                    <a:pt x="948" y="923"/>
                    <a:pt x="945" y="917"/>
                    <a:pt x="944" y="910"/>
                  </a:cubicBezTo>
                  <a:cubicBezTo>
                    <a:pt x="943" y="906"/>
                    <a:pt x="943" y="901"/>
                    <a:pt x="943" y="894"/>
                  </a:cubicBezTo>
                  <a:cubicBezTo>
                    <a:pt x="943" y="893"/>
                    <a:pt x="943" y="892"/>
                    <a:pt x="943" y="892"/>
                  </a:cubicBezTo>
                  <a:cubicBezTo>
                    <a:pt x="942" y="884"/>
                    <a:pt x="941" y="876"/>
                    <a:pt x="937" y="867"/>
                  </a:cubicBezTo>
                  <a:cubicBezTo>
                    <a:pt x="934" y="862"/>
                    <a:pt x="931" y="856"/>
                    <a:pt x="925" y="850"/>
                  </a:cubicBezTo>
                  <a:cubicBezTo>
                    <a:pt x="919" y="843"/>
                    <a:pt x="909" y="839"/>
                    <a:pt x="903" y="837"/>
                  </a:cubicBezTo>
                  <a:cubicBezTo>
                    <a:pt x="903" y="837"/>
                    <a:pt x="903" y="837"/>
                    <a:pt x="902" y="837"/>
                  </a:cubicBezTo>
                  <a:cubicBezTo>
                    <a:pt x="908" y="826"/>
                    <a:pt x="911" y="814"/>
                    <a:pt x="914" y="803"/>
                  </a:cubicBezTo>
                  <a:cubicBezTo>
                    <a:pt x="919" y="776"/>
                    <a:pt x="916" y="747"/>
                    <a:pt x="911" y="720"/>
                  </a:cubicBezTo>
                  <a:cubicBezTo>
                    <a:pt x="905" y="682"/>
                    <a:pt x="894" y="646"/>
                    <a:pt x="880" y="610"/>
                  </a:cubicBezTo>
                  <a:cubicBezTo>
                    <a:pt x="869" y="584"/>
                    <a:pt x="857" y="558"/>
                    <a:pt x="841" y="536"/>
                  </a:cubicBezTo>
                  <a:cubicBezTo>
                    <a:pt x="824" y="514"/>
                    <a:pt x="803" y="496"/>
                    <a:pt x="787" y="473"/>
                  </a:cubicBezTo>
                  <a:cubicBezTo>
                    <a:pt x="778" y="461"/>
                    <a:pt x="771" y="449"/>
                    <a:pt x="762" y="437"/>
                  </a:cubicBezTo>
                  <a:cubicBezTo>
                    <a:pt x="759" y="430"/>
                    <a:pt x="755" y="422"/>
                    <a:pt x="752" y="415"/>
                  </a:cubicBezTo>
                  <a:cubicBezTo>
                    <a:pt x="741" y="392"/>
                    <a:pt x="732" y="369"/>
                    <a:pt x="719" y="346"/>
                  </a:cubicBezTo>
                  <a:cubicBezTo>
                    <a:pt x="717" y="343"/>
                    <a:pt x="715" y="339"/>
                    <a:pt x="713" y="336"/>
                  </a:cubicBezTo>
                  <a:cubicBezTo>
                    <a:pt x="711" y="315"/>
                    <a:pt x="709" y="294"/>
                    <a:pt x="708" y="273"/>
                  </a:cubicBezTo>
                  <a:cubicBezTo>
                    <a:pt x="706" y="230"/>
                    <a:pt x="708" y="186"/>
                    <a:pt x="697" y="145"/>
                  </a:cubicBezTo>
                  <a:cubicBezTo>
                    <a:pt x="692" y="125"/>
                    <a:pt x="683" y="106"/>
                    <a:pt x="672" y="89"/>
                  </a:cubicBezTo>
                  <a:cubicBezTo>
                    <a:pt x="659" y="68"/>
                    <a:pt x="642" y="50"/>
                    <a:pt x="623" y="35"/>
                  </a:cubicBezTo>
                  <a:cubicBezTo>
                    <a:pt x="591" y="12"/>
                    <a:pt x="552" y="1"/>
                    <a:pt x="513" y="0"/>
                  </a:cubicBezTo>
                  <a:cubicBezTo>
                    <a:pt x="485" y="0"/>
                    <a:pt x="456" y="6"/>
                    <a:pt x="430" y="19"/>
                  </a:cubicBezTo>
                  <a:cubicBezTo>
                    <a:pt x="403" y="34"/>
                    <a:pt x="382" y="57"/>
                    <a:pt x="368" y="84"/>
                  </a:cubicBezTo>
                  <a:cubicBezTo>
                    <a:pt x="354" y="112"/>
                    <a:pt x="349" y="142"/>
                    <a:pt x="348" y="173"/>
                  </a:cubicBezTo>
                  <a:cubicBezTo>
                    <a:pt x="347" y="203"/>
                    <a:pt x="350" y="233"/>
                    <a:pt x="351" y="262"/>
                  </a:cubicBezTo>
                  <a:cubicBezTo>
                    <a:pt x="352" y="294"/>
                    <a:pt x="352" y="325"/>
                    <a:pt x="354" y="356"/>
                  </a:cubicBezTo>
                  <a:cubicBezTo>
                    <a:pt x="355" y="366"/>
                    <a:pt x="356" y="376"/>
                    <a:pt x="356" y="386"/>
                  </a:cubicBezTo>
                  <a:cubicBezTo>
                    <a:pt x="356" y="391"/>
                    <a:pt x="356" y="395"/>
                    <a:pt x="356" y="400"/>
                  </a:cubicBezTo>
                  <a:cubicBezTo>
                    <a:pt x="356" y="401"/>
                    <a:pt x="355" y="401"/>
                    <a:pt x="355" y="402"/>
                  </a:cubicBezTo>
                  <a:cubicBezTo>
                    <a:pt x="351" y="412"/>
                    <a:pt x="346" y="421"/>
                    <a:pt x="341" y="430"/>
                  </a:cubicBezTo>
                  <a:cubicBezTo>
                    <a:pt x="331" y="443"/>
                    <a:pt x="321" y="455"/>
                    <a:pt x="311" y="468"/>
                  </a:cubicBezTo>
                  <a:cubicBezTo>
                    <a:pt x="299" y="482"/>
                    <a:pt x="288" y="497"/>
                    <a:pt x="276" y="511"/>
                  </a:cubicBezTo>
                  <a:cubicBezTo>
                    <a:pt x="262" y="529"/>
                    <a:pt x="248" y="546"/>
                    <a:pt x="239" y="567"/>
                  </a:cubicBezTo>
                  <a:cubicBezTo>
                    <a:pt x="231" y="584"/>
                    <a:pt x="227" y="604"/>
                    <a:pt x="221" y="622"/>
                  </a:cubicBezTo>
                  <a:cubicBezTo>
                    <a:pt x="215" y="643"/>
                    <a:pt x="207" y="664"/>
                    <a:pt x="198" y="683"/>
                  </a:cubicBezTo>
                  <a:cubicBezTo>
                    <a:pt x="189" y="702"/>
                    <a:pt x="179" y="720"/>
                    <a:pt x="170" y="738"/>
                  </a:cubicBezTo>
                  <a:cubicBezTo>
                    <a:pt x="163" y="751"/>
                    <a:pt x="156" y="764"/>
                    <a:pt x="153" y="778"/>
                  </a:cubicBezTo>
                  <a:cubicBezTo>
                    <a:pt x="151" y="790"/>
                    <a:pt x="153" y="802"/>
                    <a:pt x="156" y="813"/>
                  </a:cubicBezTo>
                  <a:cubicBezTo>
                    <a:pt x="156" y="813"/>
                    <a:pt x="156" y="814"/>
                    <a:pt x="156" y="814"/>
                  </a:cubicBezTo>
                  <a:cubicBezTo>
                    <a:pt x="155" y="816"/>
                    <a:pt x="153" y="817"/>
                    <a:pt x="152" y="819"/>
                  </a:cubicBezTo>
                  <a:cubicBezTo>
                    <a:pt x="151" y="819"/>
                    <a:pt x="151" y="820"/>
                    <a:pt x="151" y="820"/>
                  </a:cubicBezTo>
                  <a:cubicBezTo>
                    <a:pt x="147" y="824"/>
                    <a:pt x="142" y="831"/>
                    <a:pt x="138" y="840"/>
                  </a:cubicBezTo>
                  <a:cubicBezTo>
                    <a:pt x="135" y="845"/>
                    <a:pt x="132" y="850"/>
                    <a:pt x="130" y="854"/>
                  </a:cubicBezTo>
                  <a:cubicBezTo>
                    <a:pt x="126" y="858"/>
                    <a:pt x="123" y="861"/>
                    <a:pt x="119" y="864"/>
                  </a:cubicBezTo>
                  <a:cubicBezTo>
                    <a:pt x="115" y="866"/>
                    <a:pt x="111" y="867"/>
                    <a:pt x="107" y="867"/>
                  </a:cubicBezTo>
                  <a:cubicBezTo>
                    <a:pt x="106" y="867"/>
                    <a:pt x="106" y="867"/>
                    <a:pt x="105" y="867"/>
                  </a:cubicBezTo>
                  <a:cubicBezTo>
                    <a:pt x="101" y="868"/>
                    <a:pt x="97" y="867"/>
                    <a:pt x="93" y="867"/>
                  </a:cubicBezTo>
                  <a:cubicBezTo>
                    <a:pt x="90" y="867"/>
                    <a:pt x="88" y="867"/>
                    <a:pt x="85" y="867"/>
                  </a:cubicBezTo>
                  <a:cubicBezTo>
                    <a:pt x="78" y="867"/>
                    <a:pt x="69" y="867"/>
                    <a:pt x="61" y="869"/>
                  </a:cubicBezTo>
                  <a:cubicBezTo>
                    <a:pt x="50" y="871"/>
                    <a:pt x="41" y="876"/>
                    <a:pt x="34" y="883"/>
                  </a:cubicBezTo>
                  <a:cubicBezTo>
                    <a:pt x="26" y="890"/>
                    <a:pt x="21" y="900"/>
                    <a:pt x="19" y="911"/>
                  </a:cubicBezTo>
                  <a:cubicBezTo>
                    <a:pt x="17" y="919"/>
                    <a:pt x="17" y="928"/>
                    <a:pt x="18" y="938"/>
                  </a:cubicBezTo>
                  <a:cubicBezTo>
                    <a:pt x="19" y="947"/>
                    <a:pt x="20" y="956"/>
                    <a:pt x="21" y="964"/>
                  </a:cubicBezTo>
                  <a:cubicBezTo>
                    <a:pt x="22" y="973"/>
                    <a:pt x="23" y="981"/>
                    <a:pt x="23" y="989"/>
                  </a:cubicBezTo>
                  <a:cubicBezTo>
                    <a:pt x="24" y="1007"/>
                    <a:pt x="22" y="1021"/>
                    <a:pt x="18" y="1031"/>
                  </a:cubicBezTo>
                  <a:cubicBezTo>
                    <a:pt x="17" y="1032"/>
                    <a:pt x="17" y="1032"/>
                    <a:pt x="17" y="1032"/>
                  </a:cubicBezTo>
                  <a:cubicBezTo>
                    <a:pt x="16" y="1036"/>
                    <a:pt x="14" y="1039"/>
                    <a:pt x="12" y="1043"/>
                  </a:cubicBezTo>
                  <a:cubicBezTo>
                    <a:pt x="9" y="1049"/>
                    <a:pt x="6" y="1055"/>
                    <a:pt x="4" y="1062"/>
                  </a:cubicBezTo>
                  <a:cubicBezTo>
                    <a:pt x="1" y="1068"/>
                    <a:pt x="0" y="1075"/>
                    <a:pt x="0" y="1082"/>
                  </a:cubicBezTo>
                  <a:cubicBezTo>
                    <a:pt x="0" y="1086"/>
                    <a:pt x="0" y="1096"/>
                    <a:pt x="5" y="1104"/>
                  </a:cubicBezTo>
                  <a:cubicBezTo>
                    <a:pt x="5" y="1105"/>
                    <a:pt x="5" y="1105"/>
                    <a:pt x="6" y="1106"/>
                  </a:cubicBezTo>
                  <a:cubicBezTo>
                    <a:pt x="11" y="1113"/>
                    <a:pt x="18" y="1119"/>
                    <a:pt x="28" y="1124"/>
                  </a:cubicBezTo>
                  <a:cubicBezTo>
                    <a:pt x="35" y="1128"/>
                    <a:pt x="43" y="1130"/>
                    <a:pt x="52" y="1132"/>
                  </a:cubicBezTo>
                  <a:cubicBezTo>
                    <a:pt x="57" y="1133"/>
                    <a:pt x="63" y="1135"/>
                    <a:pt x="69" y="1137"/>
                  </a:cubicBezTo>
                  <a:cubicBezTo>
                    <a:pt x="78" y="1140"/>
                    <a:pt x="86" y="1143"/>
                    <a:pt x="95" y="1145"/>
                  </a:cubicBezTo>
                  <a:cubicBezTo>
                    <a:pt x="114" y="1151"/>
                    <a:pt x="134" y="1156"/>
                    <a:pt x="154" y="1160"/>
                  </a:cubicBezTo>
                  <a:cubicBezTo>
                    <a:pt x="183" y="1166"/>
                    <a:pt x="211" y="1173"/>
                    <a:pt x="238" y="1183"/>
                  </a:cubicBezTo>
                  <a:cubicBezTo>
                    <a:pt x="244" y="1185"/>
                    <a:pt x="249" y="1187"/>
                    <a:pt x="255" y="1190"/>
                  </a:cubicBezTo>
                  <a:cubicBezTo>
                    <a:pt x="273" y="1198"/>
                    <a:pt x="292" y="1206"/>
                    <a:pt x="313" y="1207"/>
                  </a:cubicBezTo>
                  <a:cubicBezTo>
                    <a:pt x="314" y="1207"/>
                    <a:pt x="314" y="1207"/>
                    <a:pt x="314" y="1207"/>
                  </a:cubicBezTo>
                  <a:cubicBezTo>
                    <a:pt x="333" y="1207"/>
                    <a:pt x="351" y="1202"/>
                    <a:pt x="366" y="1193"/>
                  </a:cubicBezTo>
                  <a:cubicBezTo>
                    <a:pt x="382" y="1183"/>
                    <a:pt x="395" y="1170"/>
                    <a:pt x="404" y="1154"/>
                  </a:cubicBezTo>
                  <a:cubicBezTo>
                    <a:pt x="404" y="1154"/>
                    <a:pt x="404" y="1154"/>
                    <a:pt x="404" y="1153"/>
                  </a:cubicBezTo>
                  <a:cubicBezTo>
                    <a:pt x="409" y="1145"/>
                    <a:pt x="412" y="1135"/>
                    <a:pt x="414" y="1125"/>
                  </a:cubicBezTo>
                  <a:cubicBezTo>
                    <a:pt x="428" y="1122"/>
                    <a:pt x="442" y="1120"/>
                    <a:pt x="457" y="1119"/>
                  </a:cubicBezTo>
                  <a:cubicBezTo>
                    <a:pt x="461" y="1119"/>
                    <a:pt x="466" y="1119"/>
                    <a:pt x="471" y="1119"/>
                  </a:cubicBezTo>
                  <a:cubicBezTo>
                    <a:pt x="483" y="1120"/>
                    <a:pt x="496" y="1120"/>
                    <a:pt x="508" y="1120"/>
                  </a:cubicBezTo>
                  <a:cubicBezTo>
                    <a:pt x="509" y="1120"/>
                    <a:pt x="510" y="1120"/>
                    <a:pt x="511" y="1120"/>
                  </a:cubicBezTo>
                  <a:cubicBezTo>
                    <a:pt x="515" y="1120"/>
                    <a:pt x="518" y="1120"/>
                    <a:pt x="522" y="1121"/>
                  </a:cubicBezTo>
                  <a:cubicBezTo>
                    <a:pt x="544" y="1122"/>
                    <a:pt x="566" y="1124"/>
                    <a:pt x="588" y="1127"/>
                  </a:cubicBezTo>
                  <a:cubicBezTo>
                    <a:pt x="607" y="1130"/>
                    <a:pt x="626" y="1134"/>
                    <a:pt x="645" y="1139"/>
                  </a:cubicBezTo>
                  <a:cubicBezTo>
                    <a:pt x="648" y="1140"/>
                    <a:pt x="651" y="1140"/>
                    <a:pt x="654" y="1141"/>
                  </a:cubicBezTo>
                  <a:cubicBezTo>
                    <a:pt x="655" y="1150"/>
                    <a:pt x="658" y="1159"/>
                    <a:pt x="664" y="1167"/>
                  </a:cubicBezTo>
                  <a:cubicBezTo>
                    <a:pt x="674" y="1183"/>
                    <a:pt x="691" y="1192"/>
                    <a:pt x="703" y="1197"/>
                  </a:cubicBezTo>
                  <a:cubicBezTo>
                    <a:pt x="720" y="1204"/>
                    <a:pt x="737" y="1208"/>
                    <a:pt x="753" y="1208"/>
                  </a:cubicBezTo>
                  <a:cubicBezTo>
                    <a:pt x="758" y="1208"/>
                    <a:pt x="763" y="1208"/>
                    <a:pt x="768" y="1207"/>
                  </a:cubicBezTo>
                  <a:cubicBezTo>
                    <a:pt x="786" y="1205"/>
                    <a:pt x="803" y="1197"/>
                    <a:pt x="821" y="1185"/>
                  </a:cubicBezTo>
                  <a:cubicBezTo>
                    <a:pt x="830" y="1177"/>
                    <a:pt x="840" y="1169"/>
                    <a:pt x="848" y="1161"/>
                  </a:cubicBezTo>
                  <a:cubicBezTo>
                    <a:pt x="851" y="1158"/>
                    <a:pt x="854" y="1155"/>
                    <a:pt x="857" y="1153"/>
                  </a:cubicBezTo>
                  <a:cubicBezTo>
                    <a:pt x="869" y="1142"/>
                    <a:pt x="883" y="1129"/>
                    <a:pt x="899" y="1119"/>
                  </a:cubicBezTo>
                  <a:cubicBezTo>
                    <a:pt x="914" y="1110"/>
                    <a:pt x="930" y="1102"/>
                    <a:pt x="947" y="1093"/>
                  </a:cubicBezTo>
                  <a:cubicBezTo>
                    <a:pt x="955" y="1089"/>
                    <a:pt x="963" y="1085"/>
                    <a:pt x="971" y="1081"/>
                  </a:cubicBezTo>
                  <a:cubicBezTo>
                    <a:pt x="986" y="1074"/>
                    <a:pt x="1003" y="1065"/>
                    <a:pt x="1016" y="1049"/>
                  </a:cubicBezTo>
                  <a:cubicBezTo>
                    <a:pt x="1022" y="1042"/>
                    <a:pt x="1026" y="1035"/>
                    <a:pt x="1030" y="1026"/>
                  </a:cubicBezTo>
                  <a:cubicBezTo>
                    <a:pt x="1030" y="1026"/>
                    <a:pt x="1030" y="1025"/>
                    <a:pt x="1030" y="1025"/>
                  </a:cubicBezTo>
                  <a:cubicBezTo>
                    <a:pt x="1034" y="1014"/>
                    <a:pt x="1032" y="1003"/>
                    <a:pt x="1026" y="993"/>
                  </a:cubicBezTo>
                  <a:close/>
                  <a:moveTo>
                    <a:pt x="773" y="587"/>
                  </a:moveTo>
                  <a:cubicBezTo>
                    <a:pt x="799" y="606"/>
                    <a:pt x="817" y="635"/>
                    <a:pt x="822" y="667"/>
                  </a:cubicBezTo>
                  <a:cubicBezTo>
                    <a:pt x="827" y="692"/>
                    <a:pt x="827" y="713"/>
                    <a:pt x="820" y="742"/>
                  </a:cubicBezTo>
                  <a:cubicBezTo>
                    <a:pt x="815" y="761"/>
                    <a:pt x="808" y="779"/>
                    <a:pt x="801" y="798"/>
                  </a:cubicBezTo>
                  <a:cubicBezTo>
                    <a:pt x="808" y="798"/>
                    <a:pt x="814" y="798"/>
                    <a:pt x="821" y="799"/>
                  </a:cubicBezTo>
                  <a:cubicBezTo>
                    <a:pt x="828" y="801"/>
                    <a:pt x="835" y="802"/>
                    <a:pt x="842" y="803"/>
                  </a:cubicBezTo>
                  <a:cubicBezTo>
                    <a:pt x="844" y="803"/>
                    <a:pt x="846" y="804"/>
                    <a:pt x="848" y="804"/>
                  </a:cubicBezTo>
                  <a:cubicBezTo>
                    <a:pt x="851" y="805"/>
                    <a:pt x="853" y="805"/>
                    <a:pt x="856" y="806"/>
                  </a:cubicBezTo>
                  <a:cubicBezTo>
                    <a:pt x="851" y="805"/>
                    <a:pt x="846" y="805"/>
                    <a:pt x="842" y="805"/>
                  </a:cubicBezTo>
                  <a:cubicBezTo>
                    <a:pt x="836" y="805"/>
                    <a:pt x="831" y="805"/>
                    <a:pt x="826" y="805"/>
                  </a:cubicBezTo>
                  <a:cubicBezTo>
                    <a:pt x="820" y="805"/>
                    <a:pt x="814" y="805"/>
                    <a:pt x="808" y="806"/>
                  </a:cubicBezTo>
                  <a:cubicBezTo>
                    <a:pt x="804" y="806"/>
                    <a:pt x="801" y="807"/>
                    <a:pt x="797" y="807"/>
                  </a:cubicBezTo>
                  <a:cubicBezTo>
                    <a:pt x="795" y="808"/>
                    <a:pt x="792" y="808"/>
                    <a:pt x="790" y="809"/>
                  </a:cubicBezTo>
                  <a:cubicBezTo>
                    <a:pt x="790" y="810"/>
                    <a:pt x="790" y="810"/>
                    <a:pt x="790" y="809"/>
                  </a:cubicBezTo>
                  <a:cubicBezTo>
                    <a:pt x="788" y="810"/>
                    <a:pt x="785" y="811"/>
                    <a:pt x="783" y="812"/>
                  </a:cubicBezTo>
                  <a:cubicBezTo>
                    <a:pt x="776" y="815"/>
                    <a:pt x="771" y="819"/>
                    <a:pt x="765" y="823"/>
                  </a:cubicBezTo>
                  <a:cubicBezTo>
                    <a:pt x="764" y="824"/>
                    <a:pt x="762" y="824"/>
                    <a:pt x="761" y="825"/>
                  </a:cubicBezTo>
                  <a:cubicBezTo>
                    <a:pt x="764" y="820"/>
                    <a:pt x="768" y="814"/>
                    <a:pt x="773" y="810"/>
                  </a:cubicBezTo>
                  <a:cubicBezTo>
                    <a:pt x="779" y="804"/>
                    <a:pt x="786" y="800"/>
                    <a:pt x="794" y="799"/>
                  </a:cubicBezTo>
                  <a:cubicBezTo>
                    <a:pt x="794" y="799"/>
                    <a:pt x="794" y="799"/>
                    <a:pt x="794" y="799"/>
                  </a:cubicBezTo>
                  <a:cubicBezTo>
                    <a:pt x="800" y="781"/>
                    <a:pt x="806" y="762"/>
                    <a:pt x="811" y="743"/>
                  </a:cubicBezTo>
                  <a:cubicBezTo>
                    <a:pt x="816" y="719"/>
                    <a:pt x="819" y="694"/>
                    <a:pt x="815" y="670"/>
                  </a:cubicBezTo>
                  <a:cubicBezTo>
                    <a:pt x="810" y="640"/>
                    <a:pt x="795" y="610"/>
                    <a:pt x="770" y="590"/>
                  </a:cubicBezTo>
                  <a:cubicBezTo>
                    <a:pt x="757" y="579"/>
                    <a:pt x="740" y="571"/>
                    <a:pt x="726" y="560"/>
                  </a:cubicBezTo>
                  <a:cubicBezTo>
                    <a:pt x="742" y="569"/>
                    <a:pt x="758" y="576"/>
                    <a:pt x="773" y="587"/>
                  </a:cubicBezTo>
                  <a:close/>
                  <a:moveTo>
                    <a:pt x="575" y="143"/>
                  </a:moveTo>
                  <a:cubicBezTo>
                    <a:pt x="581" y="143"/>
                    <a:pt x="586" y="143"/>
                    <a:pt x="592" y="147"/>
                  </a:cubicBezTo>
                  <a:cubicBezTo>
                    <a:pt x="605" y="156"/>
                    <a:pt x="611" y="165"/>
                    <a:pt x="616" y="177"/>
                  </a:cubicBezTo>
                  <a:cubicBezTo>
                    <a:pt x="617" y="180"/>
                    <a:pt x="618" y="185"/>
                    <a:pt x="617" y="187"/>
                  </a:cubicBezTo>
                  <a:cubicBezTo>
                    <a:pt x="610" y="174"/>
                    <a:pt x="601" y="162"/>
                    <a:pt x="589" y="154"/>
                  </a:cubicBezTo>
                  <a:cubicBezTo>
                    <a:pt x="583" y="150"/>
                    <a:pt x="576" y="147"/>
                    <a:pt x="569" y="146"/>
                  </a:cubicBezTo>
                  <a:cubicBezTo>
                    <a:pt x="570" y="143"/>
                    <a:pt x="573" y="143"/>
                    <a:pt x="575" y="143"/>
                  </a:cubicBezTo>
                  <a:close/>
                  <a:moveTo>
                    <a:pt x="508" y="209"/>
                  </a:moveTo>
                  <a:cubicBezTo>
                    <a:pt x="513" y="196"/>
                    <a:pt x="522" y="186"/>
                    <a:pt x="533" y="178"/>
                  </a:cubicBezTo>
                  <a:cubicBezTo>
                    <a:pt x="536" y="176"/>
                    <a:pt x="540" y="174"/>
                    <a:pt x="544" y="172"/>
                  </a:cubicBezTo>
                  <a:cubicBezTo>
                    <a:pt x="551" y="169"/>
                    <a:pt x="558" y="169"/>
                    <a:pt x="566" y="170"/>
                  </a:cubicBezTo>
                  <a:cubicBezTo>
                    <a:pt x="573" y="171"/>
                    <a:pt x="580" y="173"/>
                    <a:pt x="586" y="177"/>
                  </a:cubicBezTo>
                  <a:cubicBezTo>
                    <a:pt x="598" y="185"/>
                    <a:pt x="607" y="198"/>
                    <a:pt x="612" y="212"/>
                  </a:cubicBezTo>
                  <a:cubicBezTo>
                    <a:pt x="616" y="225"/>
                    <a:pt x="618" y="238"/>
                    <a:pt x="617" y="252"/>
                  </a:cubicBezTo>
                  <a:cubicBezTo>
                    <a:pt x="616" y="263"/>
                    <a:pt x="615" y="273"/>
                    <a:pt x="610" y="283"/>
                  </a:cubicBezTo>
                  <a:cubicBezTo>
                    <a:pt x="608" y="288"/>
                    <a:pt x="605" y="293"/>
                    <a:pt x="601" y="297"/>
                  </a:cubicBezTo>
                  <a:cubicBezTo>
                    <a:pt x="596" y="296"/>
                    <a:pt x="592" y="295"/>
                    <a:pt x="589" y="294"/>
                  </a:cubicBezTo>
                  <a:cubicBezTo>
                    <a:pt x="582" y="292"/>
                    <a:pt x="575" y="290"/>
                    <a:pt x="569" y="288"/>
                  </a:cubicBezTo>
                  <a:cubicBezTo>
                    <a:pt x="573" y="287"/>
                    <a:pt x="576" y="286"/>
                    <a:pt x="580" y="284"/>
                  </a:cubicBezTo>
                  <a:cubicBezTo>
                    <a:pt x="584" y="281"/>
                    <a:pt x="587" y="277"/>
                    <a:pt x="590" y="272"/>
                  </a:cubicBezTo>
                  <a:cubicBezTo>
                    <a:pt x="592" y="268"/>
                    <a:pt x="594" y="263"/>
                    <a:pt x="594" y="258"/>
                  </a:cubicBezTo>
                  <a:cubicBezTo>
                    <a:pt x="595" y="249"/>
                    <a:pt x="594" y="239"/>
                    <a:pt x="590" y="231"/>
                  </a:cubicBezTo>
                  <a:cubicBezTo>
                    <a:pt x="586" y="223"/>
                    <a:pt x="579" y="216"/>
                    <a:pt x="570" y="213"/>
                  </a:cubicBezTo>
                  <a:cubicBezTo>
                    <a:pt x="567" y="212"/>
                    <a:pt x="563" y="211"/>
                    <a:pt x="559" y="212"/>
                  </a:cubicBezTo>
                  <a:cubicBezTo>
                    <a:pt x="554" y="212"/>
                    <a:pt x="550" y="213"/>
                    <a:pt x="547" y="216"/>
                  </a:cubicBezTo>
                  <a:cubicBezTo>
                    <a:pt x="543" y="218"/>
                    <a:pt x="540" y="221"/>
                    <a:pt x="538" y="224"/>
                  </a:cubicBezTo>
                  <a:cubicBezTo>
                    <a:pt x="533" y="231"/>
                    <a:pt x="531" y="240"/>
                    <a:pt x="531" y="248"/>
                  </a:cubicBezTo>
                  <a:cubicBezTo>
                    <a:pt x="530" y="254"/>
                    <a:pt x="531" y="261"/>
                    <a:pt x="533" y="267"/>
                  </a:cubicBezTo>
                  <a:cubicBezTo>
                    <a:pt x="534" y="269"/>
                    <a:pt x="535" y="272"/>
                    <a:pt x="536" y="274"/>
                  </a:cubicBezTo>
                  <a:cubicBezTo>
                    <a:pt x="532" y="272"/>
                    <a:pt x="529" y="269"/>
                    <a:pt x="525" y="267"/>
                  </a:cubicBezTo>
                  <a:cubicBezTo>
                    <a:pt x="522" y="266"/>
                    <a:pt x="519" y="264"/>
                    <a:pt x="516" y="263"/>
                  </a:cubicBezTo>
                  <a:cubicBezTo>
                    <a:pt x="515" y="260"/>
                    <a:pt x="514" y="257"/>
                    <a:pt x="512" y="254"/>
                  </a:cubicBezTo>
                  <a:cubicBezTo>
                    <a:pt x="511" y="251"/>
                    <a:pt x="508" y="247"/>
                    <a:pt x="506" y="244"/>
                  </a:cubicBezTo>
                  <a:cubicBezTo>
                    <a:pt x="504" y="232"/>
                    <a:pt x="504" y="220"/>
                    <a:pt x="508" y="209"/>
                  </a:cubicBezTo>
                  <a:close/>
                  <a:moveTo>
                    <a:pt x="562" y="229"/>
                  </a:moveTo>
                  <a:cubicBezTo>
                    <a:pt x="561" y="227"/>
                    <a:pt x="560" y="225"/>
                    <a:pt x="561" y="224"/>
                  </a:cubicBezTo>
                  <a:cubicBezTo>
                    <a:pt x="562" y="222"/>
                    <a:pt x="565" y="221"/>
                    <a:pt x="568" y="222"/>
                  </a:cubicBezTo>
                  <a:cubicBezTo>
                    <a:pt x="572" y="222"/>
                    <a:pt x="577" y="226"/>
                    <a:pt x="580" y="230"/>
                  </a:cubicBezTo>
                  <a:cubicBezTo>
                    <a:pt x="583" y="235"/>
                    <a:pt x="587" y="242"/>
                    <a:pt x="584" y="248"/>
                  </a:cubicBezTo>
                  <a:cubicBezTo>
                    <a:pt x="584" y="249"/>
                    <a:pt x="582" y="250"/>
                    <a:pt x="580" y="249"/>
                  </a:cubicBezTo>
                  <a:cubicBezTo>
                    <a:pt x="576" y="247"/>
                    <a:pt x="577" y="240"/>
                    <a:pt x="574" y="236"/>
                  </a:cubicBezTo>
                  <a:cubicBezTo>
                    <a:pt x="573" y="234"/>
                    <a:pt x="571" y="233"/>
                    <a:pt x="569" y="232"/>
                  </a:cubicBezTo>
                  <a:cubicBezTo>
                    <a:pt x="567" y="230"/>
                    <a:pt x="564" y="231"/>
                    <a:pt x="562" y="229"/>
                  </a:cubicBezTo>
                  <a:close/>
                  <a:moveTo>
                    <a:pt x="407" y="153"/>
                  </a:moveTo>
                  <a:cubicBezTo>
                    <a:pt x="408" y="153"/>
                    <a:pt x="409" y="152"/>
                    <a:pt x="409" y="153"/>
                  </a:cubicBezTo>
                  <a:cubicBezTo>
                    <a:pt x="415" y="153"/>
                    <a:pt x="420" y="154"/>
                    <a:pt x="424" y="156"/>
                  </a:cubicBezTo>
                  <a:cubicBezTo>
                    <a:pt x="430" y="158"/>
                    <a:pt x="435" y="162"/>
                    <a:pt x="440" y="165"/>
                  </a:cubicBezTo>
                  <a:cubicBezTo>
                    <a:pt x="442" y="167"/>
                    <a:pt x="444" y="168"/>
                    <a:pt x="445" y="170"/>
                  </a:cubicBezTo>
                  <a:cubicBezTo>
                    <a:pt x="449" y="176"/>
                    <a:pt x="451" y="182"/>
                    <a:pt x="452" y="189"/>
                  </a:cubicBezTo>
                  <a:cubicBezTo>
                    <a:pt x="448" y="180"/>
                    <a:pt x="442" y="172"/>
                    <a:pt x="433" y="165"/>
                  </a:cubicBezTo>
                  <a:cubicBezTo>
                    <a:pt x="429" y="161"/>
                    <a:pt x="424" y="158"/>
                    <a:pt x="418" y="156"/>
                  </a:cubicBezTo>
                  <a:cubicBezTo>
                    <a:pt x="414" y="154"/>
                    <a:pt x="410" y="153"/>
                    <a:pt x="406" y="153"/>
                  </a:cubicBezTo>
                  <a:lnTo>
                    <a:pt x="407" y="153"/>
                  </a:lnTo>
                  <a:close/>
                  <a:moveTo>
                    <a:pt x="377" y="205"/>
                  </a:moveTo>
                  <a:cubicBezTo>
                    <a:pt x="379" y="198"/>
                    <a:pt x="383" y="191"/>
                    <a:pt x="388" y="187"/>
                  </a:cubicBezTo>
                  <a:cubicBezTo>
                    <a:pt x="393" y="182"/>
                    <a:pt x="400" y="178"/>
                    <a:pt x="407" y="178"/>
                  </a:cubicBezTo>
                  <a:cubicBezTo>
                    <a:pt x="412" y="178"/>
                    <a:pt x="418" y="179"/>
                    <a:pt x="422" y="181"/>
                  </a:cubicBezTo>
                  <a:cubicBezTo>
                    <a:pt x="427" y="184"/>
                    <a:pt x="432" y="187"/>
                    <a:pt x="435" y="191"/>
                  </a:cubicBezTo>
                  <a:cubicBezTo>
                    <a:pt x="443" y="199"/>
                    <a:pt x="448" y="209"/>
                    <a:pt x="452" y="219"/>
                  </a:cubicBezTo>
                  <a:cubicBezTo>
                    <a:pt x="455" y="229"/>
                    <a:pt x="457" y="239"/>
                    <a:pt x="457" y="249"/>
                  </a:cubicBezTo>
                  <a:cubicBezTo>
                    <a:pt x="454" y="253"/>
                    <a:pt x="451" y="257"/>
                    <a:pt x="448" y="261"/>
                  </a:cubicBezTo>
                  <a:cubicBezTo>
                    <a:pt x="444" y="262"/>
                    <a:pt x="440" y="264"/>
                    <a:pt x="436" y="266"/>
                  </a:cubicBezTo>
                  <a:cubicBezTo>
                    <a:pt x="438" y="258"/>
                    <a:pt x="437" y="249"/>
                    <a:pt x="435" y="240"/>
                  </a:cubicBezTo>
                  <a:cubicBezTo>
                    <a:pt x="432" y="233"/>
                    <a:pt x="429" y="226"/>
                    <a:pt x="423" y="221"/>
                  </a:cubicBezTo>
                  <a:cubicBezTo>
                    <a:pt x="420" y="218"/>
                    <a:pt x="416" y="216"/>
                    <a:pt x="413" y="216"/>
                  </a:cubicBezTo>
                  <a:cubicBezTo>
                    <a:pt x="409" y="215"/>
                    <a:pt x="405" y="215"/>
                    <a:pt x="402" y="217"/>
                  </a:cubicBezTo>
                  <a:cubicBezTo>
                    <a:pt x="398" y="218"/>
                    <a:pt x="395" y="221"/>
                    <a:pt x="393" y="225"/>
                  </a:cubicBezTo>
                  <a:cubicBezTo>
                    <a:pt x="391" y="229"/>
                    <a:pt x="390" y="233"/>
                    <a:pt x="390" y="237"/>
                  </a:cubicBezTo>
                  <a:cubicBezTo>
                    <a:pt x="388" y="246"/>
                    <a:pt x="388" y="255"/>
                    <a:pt x="391" y="264"/>
                  </a:cubicBezTo>
                  <a:cubicBezTo>
                    <a:pt x="393" y="270"/>
                    <a:pt x="397" y="275"/>
                    <a:pt x="401" y="279"/>
                  </a:cubicBezTo>
                  <a:cubicBezTo>
                    <a:pt x="403" y="282"/>
                    <a:pt x="406" y="284"/>
                    <a:pt x="409" y="286"/>
                  </a:cubicBezTo>
                  <a:cubicBezTo>
                    <a:pt x="407" y="288"/>
                    <a:pt x="404" y="290"/>
                    <a:pt x="402" y="293"/>
                  </a:cubicBezTo>
                  <a:cubicBezTo>
                    <a:pt x="399" y="296"/>
                    <a:pt x="395" y="299"/>
                    <a:pt x="392" y="302"/>
                  </a:cubicBezTo>
                  <a:cubicBezTo>
                    <a:pt x="392" y="302"/>
                    <a:pt x="391" y="301"/>
                    <a:pt x="391" y="301"/>
                  </a:cubicBezTo>
                  <a:cubicBezTo>
                    <a:pt x="387" y="297"/>
                    <a:pt x="383" y="291"/>
                    <a:pt x="381" y="285"/>
                  </a:cubicBezTo>
                  <a:cubicBezTo>
                    <a:pt x="376" y="273"/>
                    <a:pt x="375" y="260"/>
                    <a:pt x="374" y="247"/>
                  </a:cubicBezTo>
                  <a:cubicBezTo>
                    <a:pt x="373" y="233"/>
                    <a:pt x="372" y="218"/>
                    <a:pt x="377" y="205"/>
                  </a:cubicBezTo>
                  <a:close/>
                  <a:moveTo>
                    <a:pt x="421" y="239"/>
                  </a:moveTo>
                  <a:cubicBezTo>
                    <a:pt x="421" y="237"/>
                    <a:pt x="419" y="236"/>
                    <a:pt x="418" y="234"/>
                  </a:cubicBezTo>
                  <a:cubicBezTo>
                    <a:pt x="416" y="232"/>
                    <a:pt x="414" y="232"/>
                    <a:pt x="413" y="229"/>
                  </a:cubicBezTo>
                  <a:cubicBezTo>
                    <a:pt x="413" y="228"/>
                    <a:pt x="412" y="226"/>
                    <a:pt x="413" y="225"/>
                  </a:cubicBezTo>
                  <a:cubicBezTo>
                    <a:pt x="415" y="224"/>
                    <a:pt x="418" y="225"/>
                    <a:pt x="420" y="226"/>
                  </a:cubicBezTo>
                  <a:cubicBezTo>
                    <a:pt x="424" y="228"/>
                    <a:pt x="427" y="232"/>
                    <a:pt x="428" y="236"/>
                  </a:cubicBezTo>
                  <a:cubicBezTo>
                    <a:pt x="430" y="241"/>
                    <a:pt x="430" y="248"/>
                    <a:pt x="427" y="252"/>
                  </a:cubicBezTo>
                  <a:cubicBezTo>
                    <a:pt x="426" y="253"/>
                    <a:pt x="424" y="253"/>
                    <a:pt x="423" y="252"/>
                  </a:cubicBezTo>
                  <a:cubicBezTo>
                    <a:pt x="420" y="249"/>
                    <a:pt x="423" y="243"/>
                    <a:pt x="421" y="239"/>
                  </a:cubicBezTo>
                  <a:close/>
                  <a:moveTo>
                    <a:pt x="371" y="342"/>
                  </a:moveTo>
                  <a:cubicBezTo>
                    <a:pt x="372" y="338"/>
                    <a:pt x="372" y="334"/>
                    <a:pt x="374" y="330"/>
                  </a:cubicBezTo>
                  <a:cubicBezTo>
                    <a:pt x="375" y="324"/>
                    <a:pt x="378" y="320"/>
                    <a:pt x="382" y="316"/>
                  </a:cubicBezTo>
                  <a:cubicBezTo>
                    <a:pt x="388" y="309"/>
                    <a:pt x="395" y="302"/>
                    <a:pt x="402" y="297"/>
                  </a:cubicBezTo>
                  <a:cubicBezTo>
                    <a:pt x="415" y="282"/>
                    <a:pt x="432" y="270"/>
                    <a:pt x="451" y="264"/>
                  </a:cubicBezTo>
                  <a:cubicBezTo>
                    <a:pt x="467" y="258"/>
                    <a:pt x="486" y="257"/>
                    <a:pt x="503" y="262"/>
                  </a:cubicBezTo>
                  <a:cubicBezTo>
                    <a:pt x="510" y="264"/>
                    <a:pt x="518" y="268"/>
                    <a:pt x="525" y="271"/>
                  </a:cubicBezTo>
                  <a:cubicBezTo>
                    <a:pt x="531" y="275"/>
                    <a:pt x="538" y="279"/>
                    <a:pt x="545" y="282"/>
                  </a:cubicBezTo>
                  <a:cubicBezTo>
                    <a:pt x="559" y="289"/>
                    <a:pt x="573" y="294"/>
                    <a:pt x="589" y="298"/>
                  </a:cubicBezTo>
                  <a:cubicBezTo>
                    <a:pt x="593" y="299"/>
                    <a:pt x="598" y="300"/>
                    <a:pt x="603" y="302"/>
                  </a:cubicBezTo>
                  <a:cubicBezTo>
                    <a:pt x="606" y="304"/>
                    <a:pt x="610" y="306"/>
                    <a:pt x="612" y="309"/>
                  </a:cubicBezTo>
                  <a:cubicBezTo>
                    <a:pt x="612" y="309"/>
                    <a:pt x="612" y="310"/>
                    <a:pt x="612" y="310"/>
                  </a:cubicBezTo>
                  <a:cubicBezTo>
                    <a:pt x="612" y="310"/>
                    <a:pt x="613" y="311"/>
                    <a:pt x="613" y="311"/>
                  </a:cubicBezTo>
                  <a:cubicBezTo>
                    <a:pt x="614" y="314"/>
                    <a:pt x="615" y="317"/>
                    <a:pt x="616" y="319"/>
                  </a:cubicBezTo>
                  <a:cubicBezTo>
                    <a:pt x="616" y="322"/>
                    <a:pt x="616" y="325"/>
                    <a:pt x="616" y="328"/>
                  </a:cubicBezTo>
                  <a:cubicBezTo>
                    <a:pt x="615" y="334"/>
                    <a:pt x="613" y="340"/>
                    <a:pt x="613" y="346"/>
                  </a:cubicBezTo>
                  <a:cubicBezTo>
                    <a:pt x="612" y="350"/>
                    <a:pt x="612" y="355"/>
                    <a:pt x="610" y="359"/>
                  </a:cubicBezTo>
                  <a:cubicBezTo>
                    <a:pt x="608" y="363"/>
                    <a:pt x="604" y="366"/>
                    <a:pt x="600" y="368"/>
                  </a:cubicBezTo>
                  <a:cubicBezTo>
                    <a:pt x="596" y="370"/>
                    <a:pt x="591" y="372"/>
                    <a:pt x="586" y="373"/>
                  </a:cubicBezTo>
                  <a:cubicBezTo>
                    <a:pt x="566" y="381"/>
                    <a:pt x="551" y="397"/>
                    <a:pt x="532" y="409"/>
                  </a:cubicBezTo>
                  <a:cubicBezTo>
                    <a:pt x="522" y="415"/>
                    <a:pt x="512" y="419"/>
                    <a:pt x="501" y="423"/>
                  </a:cubicBezTo>
                  <a:cubicBezTo>
                    <a:pt x="489" y="426"/>
                    <a:pt x="476" y="428"/>
                    <a:pt x="464" y="427"/>
                  </a:cubicBezTo>
                  <a:cubicBezTo>
                    <a:pt x="454" y="426"/>
                    <a:pt x="443" y="422"/>
                    <a:pt x="435" y="416"/>
                  </a:cubicBezTo>
                  <a:cubicBezTo>
                    <a:pt x="423" y="408"/>
                    <a:pt x="415" y="395"/>
                    <a:pt x="405" y="383"/>
                  </a:cubicBezTo>
                  <a:cubicBezTo>
                    <a:pt x="400" y="376"/>
                    <a:pt x="394" y="369"/>
                    <a:pt x="387" y="363"/>
                  </a:cubicBezTo>
                  <a:cubicBezTo>
                    <a:pt x="389" y="364"/>
                    <a:pt x="392" y="366"/>
                    <a:pt x="395" y="369"/>
                  </a:cubicBezTo>
                  <a:cubicBezTo>
                    <a:pt x="399" y="372"/>
                    <a:pt x="402" y="376"/>
                    <a:pt x="406" y="379"/>
                  </a:cubicBezTo>
                  <a:cubicBezTo>
                    <a:pt x="416" y="387"/>
                    <a:pt x="429" y="392"/>
                    <a:pt x="446" y="392"/>
                  </a:cubicBezTo>
                  <a:cubicBezTo>
                    <a:pt x="448" y="392"/>
                    <a:pt x="450" y="392"/>
                    <a:pt x="452" y="392"/>
                  </a:cubicBezTo>
                  <a:cubicBezTo>
                    <a:pt x="464" y="392"/>
                    <a:pt x="475" y="390"/>
                    <a:pt x="486" y="387"/>
                  </a:cubicBezTo>
                  <a:cubicBezTo>
                    <a:pt x="498" y="385"/>
                    <a:pt x="509" y="381"/>
                    <a:pt x="517" y="379"/>
                  </a:cubicBezTo>
                  <a:cubicBezTo>
                    <a:pt x="534" y="372"/>
                    <a:pt x="548" y="363"/>
                    <a:pt x="560" y="353"/>
                  </a:cubicBezTo>
                  <a:cubicBezTo>
                    <a:pt x="562" y="351"/>
                    <a:pt x="562" y="351"/>
                    <a:pt x="562" y="351"/>
                  </a:cubicBezTo>
                  <a:cubicBezTo>
                    <a:pt x="567" y="347"/>
                    <a:pt x="572" y="343"/>
                    <a:pt x="576" y="340"/>
                  </a:cubicBezTo>
                  <a:cubicBezTo>
                    <a:pt x="576" y="340"/>
                    <a:pt x="577" y="340"/>
                    <a:pt x="577" y="340"/>
                  </a:cubicBezTo>
                  <a:cubicBezTo>
                    <a:pt x="580" y="337"/>
                    <a:pt x="583" y="336"/>
                    <a:pt x="587" y="334"/>
                  </a:cubicBezTo>
                  <a:cubicBezTo>
                    <a:pt x="589" y="333"/>
                    <a:pt x="591" y="332"/>
                    <a:pt x="593" y="331"/>
                  </a:cubicBezTo>
                  <a:cubicBezTo>
                    <a:pt x="593" y="331"/>
                    <a:pt x="594" y="331"/>
                    <a:pt x="594" y="330"/>
                  </a:cubicBezTo>
                  <a:cubicBezTo>
                    <a:pt x="595" y="329"/>
                    <a:pt x="595" y="329"/>
                    <a:pt x="595" y="329"/>
                  </a:cubicBezTo>
                  <a:cubicBezTo>
                    <a:pt x="595" y="329"/>
                    <a:pt x="596" y="329"/>
                    <a:pt x="596" y="329"/>
                  </a:cubicBezTo>
                  <a:cubicBezTo>
                    <a:pt x="596" y="329"/>
                    <a:pt x="596" y="328"/>
                    <a:pt x="596" y="328"/>
                  </a:cubicBezTo>
                  <a:cubicBezTo>
                    <a:pt x="598" y="327"/>
                    <a:pt x="599" y="324"/>
                    <a:pt x="599" y="322"/>
                  </a:cubicBezTo>
                  <a:cubicBezTo>
                    <a:pt x="597" y="322"/>
                    <a:pt x="596" y="322"/>
                    <a:pt x="595" y="322"/>
                  </a:cubicBezTo>
                  <a:cubicBezTo>
                    <a:pt x="592" y="321"/>
                    <a:pt x="588" y="321"/>
                    <a:pt x="584" y="322"/>
                  </a:cubicBezTo>
                  <a:cubicBezTo>
                    <a:pt x="582" y="323"/>
                    <a:pt x="580" y="324"/>
                    <a:pt x="578" y="326"/>
                  </a:cubicBezTo>
                  <a:cubicBezTo>
                    <a:pt x="576" y="327"/>
                    <a:pt x="574" y="329"/>
                    <a:pt x="573" y="331"/>
                  </a:cubicBezTo>
                  <a:cubicBezTo>
                    <a:pt x="568" y="336"/>
                    <a:pt x="562" y="340"/>
                    <a:pt x="556" y="344"/>
                  </a:cubicBezTo>
                  <a:cubicBezTo>
                    <a:pt x="543" y="354"/>
                    <a:pt x="530" y="363"/>
                    <a:pt x="515" y="369"/>
                  </a:cubicBezTo>
                  <a:cubicBezTo>
                    <a:pt x="506" y="372"/>
                    <a:pt x="496" y="375"/>
                    <a:pt x="485" y="377"/>
                  </a:cubicBezTo>
                  <a:cubicBezTo>
                    <a:pt x="473" y="379"/>
                    <a:pt x="460" y="381"/>
                    <a:pt x="447" y="381"/>
                  </a:cubicBezTo>
                  <a:cubicBezTo>
                    <a:pt x="434" y="380"/>
                    <a:pt x="421" y="377"/>
                    <a:pt x="410" y="370"/>
                  </a:cubicBezTo>
                  <a:cubicBezTo>
                    <a:pt x="405" y="367"/>
                    <a:pt x="400" y="363"/>
                    <a:pt x="395" y="360"/>
                  </a:cubicBezTo>
                  <a:cubicBezTo>
                    <a:pt x="390" y="357"/>
                    <a:pt x="385" y="354"/>
                    <a:pt x="379" y="353"/>
                  </a:cubicBezTo>
                  <a:cubicBezTo>
                    <a:pt x="378" y="353"/>
                    <a:pt x="377" y="353"/>
                    <a:pt x="375" y="353"/>
                  </a:cubicBezTo>
                  <a:cubicBezTo>
                    <a:pt x="375" y="353"/>
                    <a:pt x="374" y="352"/>
                    <a:pt x="374" y="352"/>
                  </a:cubicBezTo>
                  <a:cubicBezTo>
                    <a:pt x="374" y="353"/>
                    <a:pt x="374" y="353"/>
                    <a:pt x="374" y="353"/>
                  </a:cubicBezTo>
                  <a:cubicBezTo>
                    <a:pt x="374" y="354"/>
                    <a:pt x="374" y="354"/>
                    <a:pt x="374" y="355"/>
                  </a:cubicBezTo>
                  <a:cubicBezTo>
                    <a:pt x="373" y="354"/>
                    <a:pt x="373" y="353"/>
                    <a:pt x="372" y="352"/>
                  </a:cubicBezTo>
                  <a:cubicBezTo>
                    <a:pt x="371" y="351"/>
                    <a:pt x="371" y="350"/>
                    <a:pt x="371" y="349"/>
                  </a:cubicBezTo>
                  <a:cubicBezTo>
                    <a:pt x="370" y="348"/>
                    <a:pt x="370" y="347"/>
                    <a:pt x="370" y="347"/>
                  </a:cubicBezTo>
                  <a:cubicBezTo>
                    <a:pt x="370" y="345"/>
                    <a:pt x="371" y="343"/>
                    <a:pt x="371" y="342"/>
                  </a:cubicBezTo>
                  <a:close/>
                  <a:moveTo>
                    <a:pt x="390" y="1142"/>
                  </a:moveTo>
                  <a:cubicBezTo>
                    <a:pt x="382" y="1156"/>
                    <a:pt x="372" y="1168"/>
                    <a:pt x="358" y="1176"/>
                  </a:cubicBezTo>
                  <a:cubicBezTo>
                    <a:pt x="345" y="1184"/>
                    <a:pt x="330" y="1188"/>
                    <a:pt x="314" y="1187"/>
                  </a:cubicBezTo>
                  <a:cubicBezTo>
                    <a:pt x="290" y="1186"/>
                    <a:pt x="268" y="1174"/>
                    <a:pt x="245" y="1165"/>
                  </a:cubicBezTo>
                  <a:cubicBezTo>
                    <a:pt x="198" y="1146"/>
                    <a:pt x="148" y="1141"/>
                    <a:pt x="100" y="1126"/>
                  </a:cubicBezTo>
                  <a:cubicBezTo>
                    <a:pt x="86" y="1122"/>
                    <a:pt x="71" y="1117"/>
                    <a:pt x="57" y="1113"/>
                  </a:cubicBezTo>
                  <a:cubicBezTo>
                    <a:pt x="50" y="1111"/>
                    <a:pt x="43" y="1109"/>
                    <a:pt x="37" y="1106"/>
                  </a:cubicBezTo>
                  <a:cubicBezTo>
                    <a:pt x="31" y="1104"/>
                    <a:pt x="25" y="1099"/>
                    <a:pt x="22" y="1094"/>
                  </a:cubicBezTo>
                  <a:cubicBezTo>
                    <a:pt x="19" y="1089"/>
                    <a:pt x="18" y="1084"/>
                    <a:pt x="18" y="1078"/>
                  </a:cubicBezTo>
                  <a:cubicBezTo>
                    <a:pt x="18" y="1073"/>
                    <a:pt x="19" y="1068"/>
                    <a:pt x="21" y="1063"/>
                  </a:cubicBezTo>
                  <a:cubicBezTo>
                    <a:pt x="25" y="1053"/>
                    <a:pt x="30" y="1044"/>
                    <a:pt x="34" y="1034"/>
                  </a:cubicBezTo>
                  <a:cubicBezTo>
                    <a:pt x="41" y="1018"/>
                    <a:pt x="42" y="1001"/>
                    <a:pt x="41" y="984"/>
                  </a:cubicBezTo>
                  <a:cubicBezTo>
                    <a:pt x="40" y="966"/>
                    <a:pt x="37" y="949"/>
                    <a:pt x="36" y="932"/>
                  </a:cubicBezTo>
                  <a:cubicBezTo>
                    <a:pt x="36" y="925"/>
                    <a:pt x="35" y="917"/>
                    <a:pt x="37" y="909"/>
                  </a:cubicBezTo>
                  <a:cubicBezTo>
                    <a:pt x="38" y="902"/>
                    <a:pt x="42" y="894"/>
                    <a:pt x="47" y="889"/>
                  </a:cubicBezTo>
                  <a:cubicBezTo>
                    <a:pt x="52" y="884"/>
                    <a:pt x="59" y="881"/>
                    <a:pt x="66" y="880"/>
                  </a:cubicBezTo>
                  <a:cubicBezTo>
                    <a:pt x="73" y="878"/>
                    <a:pt x="80" y="878"/>
                    <a:pt x="87" y="879"/>
                  </a:cubicBezTo>
                  <a:cubicBezTo>
                    <a:pt x="94" y="879"/>
                    <a:pt x="101" y="879"/>
                    <a:pt x="108" y="878"/>
                  </a:cubicBezTo>
                  <a:cubicBezTo>
                    <a:pt x="115" y="878"/>
                    <a:pt x="122" y="876"/>
                    <a:pt x="129" y="873"/>
                  </a:cubicBezTo>
                  <a:cubicBezTo>
                    <a:pt x="134" y="869"/>
                    <a:pt x="139" y="864"/>
                    <a:pt x="143" y="859"/>
                  </a:cubicBezTo>
                  <a:cubicBezTo>
                    <a:pt x="147" y="854"/>
                    <a:pt x="150" y="848"/>
                    <a:pt x="154" y="842"/>
                  </a:cubicBezTo>
                  <a:cubicBezTo>
                    <a:pt x="157" y="836"/>
                    <a:pt x="160" y="830"/>
                    <a:pt x="165" y="825"/>
                  </a:cubicBezTo>
                  <a:cubicBezTo>
                    <a:pt x="169" y="820"/>
                    <a:pt x="174" y="815"/>
                    <a:pt x="180" y="813"/>
                  </a:cubicBezTo>
                  <a:cubicBezTo>
                    <a:pt x="187" y="810"/>
                    <a:pt x="194" y="809"/>
                    <a:pt x="201" y="811"/>
                  </a:cubicBezTo>
                  <a:cubicBezTo>
                    <a:pt x="208" y="812"/>
                    <a:pt x="214" y="815"/>
                    <a:pt x="220" y="819"/>
                  </a:cubicBezTo>
                  <a:cubicBezTo>
                    <a:pt x="231" y="827"/>
                    <a:pt x="240" y="838"/>
                    <a:pt x="248" y="849"/>
                  </a:cubicBezTo>
                  <a:cubicBezTo>
                    <a:pt x="266" y="875"/>
                    <a:pt x="284" y="901"/>
                    <a:pt x="301" y="928"/>
                  </a:cubicBezTo>
                  <a:cubicBezTo>
                    <a:pt x="314" y="951"/>
                    <a:pt x="326" y="974"/>
                    <a:pt x="341" y="994"/>
                  </a:cubicBezTo>
                  <a:cubicBezTo>
                    <a:pt x="351" y="1008"/>
                    <a:pt x="363" y="1020"/>
                    <a:pt x="373" y="1034"/>
                  </a:cubicBezTo>
                  <a:cubicBezTo>
                    <a:pt x="383" y="1048"/>
                    <a:pt x="392" y="1062"/>
                    <a:pt x="396" y="1078"/>
                  </a:cubicBezTo>
                  <a:cubicBezTo>
                    <a:pt x="402" y="1100"/>
                    <a:pt x="400" y="1123"/>
                    <a:pt x="390" y="1142"/>
                  </a:cubicBezTo>
                  <a:close/>
                  <a:moveTo>
                    <a:pt x="584" y="1049"/>
                  </a:moveTo>
                  <a:cubicBezTo>
                    <a:pt x="529" y="1078"/>
                    <a:pt x="462" y="1081"/>
                    <a:pt x="404" y="1058"/>
                  </a:cubicBezTo>
                  <a:cubicBezTo>
                    <a:pt x="400" y="1048"/>
                    <a:pt x="394" y="1038"/>
                    <a:pt x="386" y="1028"/>
                  </a:cubicBezTo>
                  <a:cubicBezTo>
                    <a:pt x="380" y="1021"/>
                    <a:pt x="375" y="1015"/>
                    <a:pt x="369" y="1008"/>
                  </a:cubicBezTo>
                  <a:cubicBezTo>
                    <a:pt x="364" y="1002"/>
                    <a:pt x="359" y="996"/>
                    <a:pt x="354" y="989"/>
                  </a:cubicBezTo>
                  <a:cubicBezTo>
                    <a:pt x="345" y="977"/>
                    <a:pt x="337" y="964"/>
                    <a:pt x="329" y="950"/>
                  </a:cubicBezTo>
                  <a:cubicBezTo>
                    <a:pt x="324" y="942"/>
                    <a:pt x="319" y="933"/>
                    <a:pt x="314" y="925"/>
                  </a:cubicBezTo>
                  <a:cubicBezTo>
                    <a:pt x="299" y="901"/>
                    <a:pt x="283" y="876"/>
                    <a:pt x="260" y="845"/>
                  </a:cubicBezTo>
                  <a:cubicBezTo>
                    <a:pt x="257" y="841"/>
                    <a:pt x="254" y="836"/>
                    <a:pt x="250" y="832"/>
                  </a:cubicBezTo>
                  <a:cubicBezTo>
                    <a:pt x="249" y="828"/>
                    <a:pt x="249" y="824"/>
                    <a:pt x="249" y="820"/>
                  </a:cubicBezTo>
                  <a:cubicBezTo>
                    <a:pt x="244" y="815"/>
                    <a:pt x="239" y="809"/>
                    <a:pt x="236" y="803"/>
                  </a:cubicBezTo>
                  <a:cubicBezTo>
                    <a:pt x="230" y="794"/>
                    <a:pt x="227" y="783"/>
                    <a:pt x="225" y="772"/>
                  </a:cubicBezTo>
                  <a:cubicBezTo>
                    <a:pt x="219" y="743"/>
                    <a:pt x="221" y="712"/>
                    <a:pt x="231" y="684"/>
                  </a:cubicBezTo>
                  <a:cubicBezTo>
                    <a:pt x="235" y="673"/>
                    <a:pt x="240" y="662"/>
                    <a:pt x="245" y="652"/>
                  </a:cubicBezTo>
                  <a:cubicBezTo>
                    <a:pt x="254" y="633"/>
                    <a:pt x="262" y="615"/>
                    <a:pt x="273" y="598"/>
                  </a:cubicBezTo>
                  <a:cubicBezTo>
                    <a:pt x="274" y="597"/>
                    <a:pt x="275" y="595"/>
                    <a:pt x="276" y="594"/>
                  </a:cubicBezTo>
                  <a:cubicBezTo>
                    <a:pt x="269" y="614"/>
                    <a:pt x="262" y="634"/>
                    <a:pt x="254" y="653"/>
                  </a:cubicBezTo>
                  <a:cubicBezTo>
                    <a:pt x="249" y="665"/>
                    <a:pt x="243" y="676"/>
                    <a:pt x="239" y="688"/>
                  </a:cubicBezTo>
                  <a:cubicBezTo>
                    <a:pt x="229" y="715"/>
                    <a:pt x="226" y="746"/>
                    <a:pt x="234" y="774"/>
                  </a:cubicBezTo>
                  <a:cubicBezTo>
                    <a:pt x="237" y="785"/>
                    <a:pt x="241" y="796"/>
                    <a:pt x="247" y="806"/>
                  </a:cubicBezTo>
                  <a:cubicBezTo>
                    <a:pt x="248" y="807"/>
                    <a:pt x="248" y="808"/>
                    <a:pt x="249" y="808"/>
                  </a:cubicBezTo>
                  <a:cubicBezTo>
                    <a:pt x="248" y="795"/>
                    <a:pt x="249" y="782"/>
                    <a:pt x="250" y="769"/>
                  </a:cubicBezTo>
                  <a:cubicBezTo>
                    <a:pt x="254" y="726"/>
                    <a:pt x="266" y="684"/>
                    <a:pt x="284" y="644"/>
                  </a:cubicBezTo>
                  <a:cubicBezTo>
                    <a:pt x="295" y="618"/>
                    <a:pt x="309" y="593"/>
                    <a:pt x="326" y="569"/>
                  </a:cubicBezTo>
                  <a:cubicBezTo>
                    <a:pt x="324" y="554"/>
                    <a:pt x="325" y="539"/>
                    <a:pt x="330" y="524"/>
                  </a:cubicBezTo>
                  <a:cubicBezTo>
                    <a:pt x="337" y="500"/>
                    <a:pt x="351" y="480"/>
                    <a:pt x="366" y="459"/>
                  </a:cubicBezTo>
                  <a:cubicBezTo>
                    <a:pt x="374" y="448"/>
                    <a:pt x="383" y="436"/>
                    <a:pt x="387" y="422"/>
                  </a:cubicBezTo>
                  <a:cubicBezTo>
                    <a:pt x="390" y="409"/>
                    <a:pt x="389" y="395"/>
                    <a:pt x="390" y="382"/>
                  </a:cubicBezTo>
                  <a:cubicBezTo>
                    <a:pt x="390" y="382"/>
                    <a:pt x="390" y="382"/>
                    <a:pt x="390" y="382"/>
                  </a:cubicBezTo>
                  <a:cubicBezTo>
                    <a:pt x="394" y="385"/>
                    <a:pt x="397" y="389"/>
                    <a:pt x="400" y="393"/>
                  </a:cubicBezTo>
                  <a:cubicBezTo>
                    <a:pt x="401" y="393"/>
                    <a:pt x="401" y="393"/>
                    <a:pt x="401" y="393"/>
                  </a:cubicBezTo>
                  <a:cubicBezTo>
                    <a:pt x="404" y="396"/>
                    <a:pt x="407" y="400"/>
                    <a:pt x="410" y="404"/>
                  </a:cubicBezTo>
                  <a:cubicBezTo>
                    <a:pt x="416" y="411"/>
                    <a:pt x="423" y="419"/>
                    <a:pt x="432" y="424"/>
                  </a:cubicBezTo>
                  <a:cubicBezTo>
                    <a:pt x="441" y="430"/>
                    <a:pt x="451" y="434"/>
                    <a:pt x="464" y="435"/>
                  </a:cubicBezTo>
                  <a:cubicBezTo>
                    <a:pt x="466" y="435"/>
                    <a:pt x="468" y="435"/>
                    <a:pt x="470" y="435"/>
                  </a:cubicBezTo>
                  <a:cubicBezTo>
                    <a:pt x="480" y="435"/>
                    <a:pt x="491" y="434"/>
                    <a:pt x="503" y="431"/>
                  </a:cubicBezTo>
                  <a:cubicBezTo>
                    <a:pt x="513" y="428"/>
                    <a:pt x="524" y="424"/>
                    <a:pt x="535" y="418"/>
                  </a:cubicBezTo>
                  <a:cubicBezTo>
                    <a:pt x="535" y="418"/>
                    <a:pt x="535" y="418"/>
                    <a:pt x="535" y="418"/>
                  </a:cubicBezTo>
                  <a:cubicBezTo>
                    <a:pt x="541" y="414"/>
                    <a:pt x="547" y="410"/>
                    <a:pt x="553" y="406"/>
                  </a:cubicBezTo>
                  <a:cubicBezTo>
                    <a:pt x="565" y="397"/>
                    <a:pt x="575" y="389"/>
                    <a:pt x="588" y="386"/>
                  </a:cubicBezTo>
                  <a:cubicBezTo>
                    <a:pt x="588" y="386"/>
                    <a:pt x="588" y="386"/>
                    <a:pt x="588" y="386"/>
                  </a:cubicBezTo>
                  <a:cubicBezTo>
                    <a:pt x="593" y="384"/>
                    <a:pt x="596" y="383"/>
                    <a:pt x="601" y="382"/>
                  </a:cubicBezTo>
                  <a:cubicBezTo>
                    <a:pt x="602" y="382"/>
                    <a:pt x="602" y="382"/>
                    <a:pt x="603" y="381"/>
                  </a:cubicBezTo>
                  <a:cubicBezTo>
                    <a:pt x="604" y="381"/>
                    <a:pt x="605" y="380"/>
                    <a:pt x="607" y="379"/>
                  </a:cubicBezTo>
                  <a:cubicBezTo>
                    <a:pt x="607" y="378"/>
                    <a:pt x="608" y="378"/>
                    <a:pt x="609" y="377"/>
                  </a:cubicBezTo>
                  <a:cubicBezTo>
                    <a:pt x="611" y="376"/>
                    <a:pt x="612" y="375"/>
                    <a:pt x="613" y="373"/>
                  </a:cubicBezTo>
                  <a:cubicBezTo>
                    <a:pt x="617" y="380"/>
                    <a:pt x="620" y="388"/>
                    <a:pt x="623" y="395"/>
                  </a:cubicBezTo>
                  <a:cubicBezTo>
                    <a:pt x="632" y="416"/>
                    <a:pt x="644" y="436"/>
                    <a:pt x="653" y="457"/>
                  </a:cubicBezTo>
                  <a:cubicBezTo>
                    <a:pt x="666" y="485"/>
                    <a:pt x="675" y="516"/>
                    <a:pt x="680" y="547"/>
                  </a:cubicBezTo>
                  <a:cubicBezTo>
                    <a:pt x="697" y="564"/>
                    <a:pt x="711" y="585"/>
                    <a:pt x="722" y="607"/>
                  </a:cubicBezTo>
                  <a:cubicBezTo>
                    <a:pt x="753" y="672"/>
                    <a:pt x="753" y="747"/>
                    <a:pt x="745" y="819"/>
                  </a:cubicBezTo>
                  <a:cubicBezTo>
                    <a:pt x="745" y="821"/>
                    <a:pt x="745" y="823"/>
                    <a:pt x="744" y="824"/>
                  </a:cubicBezTo>
                  <a:cubicBezTo>
                    <a:pt x="741" y="824"/>
                    <a:pt x="738" y="823"/>
                    <a:pt x="735" y="823"/>
                  </a:cubicBezTo>
                  <a:cubicBezTo>
                    <a:pt x="729" y="822"/>
                    <a:pt x="729" y="822"/>
                    <a:pt x="729" y="822"/>
                  </a:cubicBezTo>
                  <a:cubicBezTo>
                    <a:pt x="724" y="821"/>
                    <a:pt x="717" y="820"/>
                    <a:pt x="710" y="821"/>
                  </a:cubicBezTo>
                  <a:cubicBezTo>
                    <a:pt x="701" y="821"/>
                    <a:pt x="692" y="824"/>
                    <a:pt x="685" y="829"/>
                  </a:cubicBezTo>
                  <a:cubicBezTo>
                    <a:pt x="685" y="829"/>
                    <a:pt x="685" y="829"/>
                    <a:pt x="685" y="830"/>
                  </a:cubicBezTo>
                  <a:cubicBezTo>
                    <a:pt x="675" y="838"/>
                    <a:pt x="672" y="849"/>
                    <a:pt x="671" y="856"/>
                  </a:cubicBezTo>
                  <a:cubicBezTo>
                    <a:pt x="670" y="864"/>
                    <a:pt x="670" y="871"/>
                    <a:pt x="671" y="879"/>
                  </a:cubicBezTo>
                  <a:cubicBezTo>
                    <a:pt x="673" y="914"/>
                    <a:pt x="673" y="948"/>
                    <a:pt x="670" y="980"/>
                  </a:cubicBezTo>
                  <a:cubicBezTo>
                    <a:pt x="669" y="981"/>
                    <a:pt x="668" y="982"/>
                    <a:pt x="667" y="983"/>
                  </a:cubicBezTo>
                  <a:cubicBezTo>
                    <a:pt x="642" y="1008"/>
                    <a:pt x="615" y="1032"/>
                    <a:pt x="584" y="1049"/>
                  </a:cubicBezTo>
                  <a:close/>
                  <a:moveTo>
                    <a:pt x="1014" y="1016"/>
                  </a:moveTo>
                  <a:cubicBezTo>
                    <a:pt x="1011" y="1023"/>
                    <a:pt x="1008" y="1029"/>
                    <a:pt x="1003" y="1035"/>
                  </a:cubicBezTo>
                  <a:cubicBezTo>
                    <a:pt x="992" y="1047"/>
                    <a:pt x="978" y="1056"/>
                    <a:pt x="963" y="1063"/>
                  </a:cubicBezTo>
                  <a:cubicBezTo>
                    <a:pt x="938" y="1076"/>
                    <a:pt x="913" y="1087"/>
                    <a:pt x="889" y="1102"/>
                  </a:cubicBezTo>
                  <a:cubicBezTo>
                    <a:pt x="874" y="1112"/>
                    <a:pt x="860" y="1124"/>
                    <a:pt x="846" y="1137"/>
                  </a:cubicBezTo>
                  <a:cubicBezTo>
                    <a:pt x="835" y="1148"/>
                    <a:pt x="824" y="1160"/>
                    <a:pt x="811" y="1169"/>
                  </a:cubicBezTo>
                  <a:cubicBezTo>
                    <a:pt x="798" y="1178"/>
                    <a:pt x="783" y="1185"/>
                    <a:pt x="767" y="1188"/>
                  </a:cubicBezTo>
                  <a:cubicBezTo>
                    <a:pt x="747" y="1190"/>
                    <a:pt x="727" y="1187"/>
                    <a:pt x="710" y="1179"/>
                  </a:cubicBezTo>
                  <a:cubicBezTo>
                    <a:pt x="697" y="1173"/>
                    <a:pt x="685" y="1166"/>
                    <a:pt x="678" y="1154"/>
                  </a:cubicBezTo>
                  <a:cubicBezTo>
                    <a:pt x="670" y="1142"/>
                    <a:pt x="669" y="1128"/>
                    <a:pt x="669" y="1114"/>
                  </a:cubicBezTo>
                  <a:cubicBezTo>
                    <a:pt x="669" y="1090"/>
                    <a:pt x="673" y="1066"/>
                    <a:pt x="677" y="1042"/>
                  </a:cubicBezTo>
                  <a:cubicBezTo>
                    <a:pt x="681" y="1022"/>
                    <a:pt x="684" y="1002"/>
                    <a:pt x="687" y="982"/>
                  </a:cubicBezTo>
                  <a:cubicBezTo>
                    <a:pt x="690" y="946"/>
                    <a:pt x="690" y="909"/>
                    <a:pt x="688" y="872"/>
                  </a:cubicBezTo>
                  <a:cubicBezTo>
                    <a:pt x="687" y="866"/>
                    <a:pt x="687" y="860"/>
                    <a:pt x="688" y="854"/>
                  </a:cubicBezTo>
                  <a:cubicBezTo>
                    <a:pt x="689" y="848"/>
                    <a:pt x="691" y="842"/>
                    <a:pt x="696" y="838"/>
                  </a:cubicBezTo>
                  <a:cubicBezTo>
                    <a:pt x="700" y="834"/>
                    <a:pt x="706" y="832"/>
                    <a:pt x="712" y="832"/>
                  </a:cubicBezTo>
                  <a:cubicBezTo>
                    <a:pt x="717" y="832"/>
                    <a:pt x="723" y="832"/>
                    <a:pt x="729" y="833"/>
                  </a:cubicBezTo>
                  <a:cubicBezTo>
                    <a:pt x="742" y="835"/>
                    <a:pt x="755" y="837"/>
                    <a:pt x="768" y="840"/>
                  </a:cubicBezTo>
                  <a:cubicBezTo>
                    <a:pt x="776" y="842"/>
                    <a:pt x="784" y="845"/>
                    <a:pt x="792" y="847"/>
                  </a:cubicBezTo>
                  <a:cubicBezTo>
                    <a:pt x="806" y="851"/>
                    <a:pt x="820" y="853"/>
                    <a:pt x="834" y="851"/>
                  </a:cubicBezTo>
                  <a:cubicBezTo>
                    <a:pt x="849" y="849"/>
                    <a:pt x="864" y="844"/>
                    <a:pt x="879" y="844"/>
                  </a:cubicBezTo>
                  <a:cubicBezTo>
                    <a:pt x="885" y="844"/>
                    <a:pt x="892" y="845"/>
                    <a:pt x="898" y="847"/>
                  </a:cubicBezTo>
                  <a:cubicBezTo>
                    <a:pt x="904" y="849"/>
                    <a:pt x="910" y="852"/>
                    <a:pt x="914" y="856"/>
                  </a:cubicBezTo>
                  <a:cubicBezTo>
                    <a:pt x="917" y="860"/>
                    <a:pt x="920" y="864"/>
                    <a:pt x="922" y="869"/>
                  </a:cubicBezTo>
                  <a:cubicBezTo>
                    <a:pt x="924" y="875"/>
                    <a:pt x="926" y="883"/>
                    <a:pt x="926" y="890"/>
                  </a:cubicBezTo>
                  <a:cubicBezTo>
                    <a:pt x="927" y="896"/>
                    <a:pt x="927" y="903"/>
                    <a:pt x="928" y="909"/>
                  </a:cubicBezTo>
                  <a:cubicBezTo>
                    <a:pt x="930" y="919"/>
                    <a:pt x="935" y="928"/>
                    <a:pt x="942" y="937"/>
                  </a:cubicBezTo>
                  <a:cubicBezTo>
                    <a:pt x="949" y="945"/>
                    <a:pt x="957" y="951"/>
                    <a:pt x="965" y="958"/>
                  </a:cubicBezTo>
                  <a:cubicBezTo>
                    <a:pt x="973" y="965"/>
                    <a:pt x="981" y="972"/>
                    <a:pt x="989" y="977"/>
                  </a:cubicBezTo>
                  <a:cubicBezTo>
                    <a:pt x="993" y="980"/>
                    <a:pt x="998" y="983"/>
                    <a:pt x="1002" y="986"/>
                  </a:cubicBezTo>
                  <a:cubicBezTo>
                    <a:pt x="1005" y="989"/>
                    <a:pt x="1009" y="992"/>
                    <a:pt x="1011" y="997"/>
                  </a:cubicBezTo>
                  <a:cubicBezTo>
                    <a:pt x="1015" y="1003"/>
                    <a:pt x="1016" y="1010"/>
                    <a:pt x="1014" y="10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nvGrpSpPr>
          <p:cNvPr id="10" name="Group 9">
            <a:extLst>
              <a:ext uri="{FF2B5EF4-FFF2-40B4-BE49-F238E27FC236}">
                <a16:creationId xmlns:a16="http://schemas.microsoft.com/office/drawing/2014/main" id="{ED1FEE64-E91C-4646-B994-3D9449BE6648}"/>
              </a:ext>
            </a:extLst>
          </p:cNvPr>
          <p:cNvGrpSpPr/>
          <p:nvPr/>
        </p:nvGrpSpPr>
        <p:grpSpPr>
          <a:xfrm>
            <a:off x="5982284" y="5106259"/>
            <a:ext cx="2209216" cy="370216"/>
            <a:chOff x="1814286" y="7761330"/>
            <a:chExt cx="9662611" cy="1619249"/>
          </a:xfrm>
          <a:solidFill>
            <a:schemeClr val="accent1"/>
          </a:solidFill>
        </p:grpSpPr>
        <p:sp>
          <p:nvSpPr>
            <p:cNvPr id="125" name="Freeform: Shape 124">
              <a:extLst>
                <a:ext uri="{FF2B5EF4-FFF2-40B4-BE49-F238E27FC236}">
                  <a16:creationId xmlns:a16="http://schemas.microsoft.com/office/drawing/2014/main" id="{BBC7CF94-094E-4260-9C76-DE107DB3013A}"/>
                </a:ext>
              </a:extLst>
            </p:cNvPr>
            <p:cNvSpPr/>
            <p:nvPr/>
          </p:nvSpPr>
          <p:spPr>
            <a:xfrm>
              <a:off x="1814286" y="7761330"/>
              <a:ext cx="1685626" cy="1619249"/>
            </a:xfrm>
            <a:custGeom>
              <a:avLst/>
              <a:gdLst>
                <a:gd name="connsiteX0" fmla="*/ 829296 w 1685626"/>
                <a:gd name="connsiteY0" fmla="*/ 1034895 h 1619249"/>
                <a:gd name="connsiteX1" fmla="*/ 850017 w 1685626"/>
                <a:gd name="connsiteY1" fmla="*/ 1038247 h 1619249"/>
                <a:gd name="connsiteX2" fmla="*/ 865438 w 1685626"/>
                <a:gd name="connsiteY2" fmla="*/ 1051656 h 1619249"/>
                <a:gd name="connsiteX3" fmla="*/ 957962 w 1685626"/>
                <a:gd name="connsiteY3" fmla="*/ 1218312 h 1619249"/>
                <a:gd name="connsiteX4" fmla="*/ 921338 w 1685626"/>
                <a:gd name="connsiteY4" fmla="*/ 1225974 h 1619249"/>
                <a:gd name="connsiteX5" fmla="*/ 838451 w 1685626"/>
                <a:gd name="connsiteY5" fmla="*/ 1235552 h 1619249"/>
                <a:gd name="connsiteX6" fmla="*/ 717013 w 1685626"/>
                <a:gd name="connsiteY6" fmla="*/ 1216397 h 1619249"/>
                <a:gd name="connsiteX7" fmla="*/ 811465 w 1685626"/>
                <a:gd name="connsiteY7" fmla="*/ 1045910 h 1619249"/>
                <a:gd name="connsiteX8" fmla="*/ 829296 w 1685626"/>
                <a:gd name="connsiteY8" fmla="*/ 1034895 h 1619249"/>
                <a:gd name="connsiteX9" fmla="*/ 674606 w 1685626"/>
                <a:gd name="connsiteY9" fmla="*/ 955877 h 1619249"/>
                <a:gd name="connsiteX10" fmla="*/ 707375 w 1685626"/>
                <a:gd name="connsiteY10" fmla="*/ 980780 h 1619249"/>
                <a:gd name="connsiteX11" fmla="*/ 705448 w 1685626"/>
                <a:gd name="connsiteY11" fmla="*/ 999936 h 1619249"/>
                <a:gd name="connsiteX12" fmla="*/ 632199 w 1685626"/>
                <a:gd name="connsiteY12" fmla="*/ 1176169 h 1619249"/>
                <a:gd name="connsiteX13" fmla="*/ 483775 w 1685626"/>
                <a:gd name="connsiteY13" fmla="*/ 988442 h 1619249"/>
                <a:gd name="connsiteX14" fmla="*/ 1000369 w 1685626"/>
                <a:gd name="connsiteY14" fmla="*/ 953962 h 1619249"/>
                <a:gd name="connsiteX15" fmla="*/ 1193128 w 1685626"/>
                <a:gd name="connsiteY15" fmla="*/ 986527 h 1619249"/>
                <a:gd name="connsiteX16" fmla="*/ 1156504 w 1685626"/>
                <a:gd name="connsiteY16" fmla="*/ 1059319 h 1619249"/>
                <a:gd name="connsiteX17" fmla="*/ 1040848 w 1685626"/>
                <a:gd name="connsiteY17" fmla="*/ 1174254 h 1619249"/>
                <a:gd name="connsiteX18" fmla="*/ 965672 w 1685626"/>
                <a:gd name="connsiteY18" fmla="*/ 994189 h 1619249"/>
                <a:gd name="connsiteX19" fmla="*/ 983021 w 1685626"/>
                <a:gd name="connsiteY19" fmla="*/ 957793 h 1619249"/>
                <a:gd name="connsiteX20" fmla="*/ 1000369 w 1685626"/>
                <a:gd name="connsiteY20" fmla="*/ 953962 h 1619249"/>
                <a:gd name="connsiteX21" fmla="*/ 809538 w 1685626"/>
                <a:gd name="connsiteY21" fmla="*/ 800714 h 1619249"/>
                <a:gd name="connsiteX22" fmla="*/ 867365 w 1685626"/>
                <a:gd name="connsiteY22" fmla="*/ 800714 h 1619249"/>
                <a:gd name="connsiteX23" fmla="*/ 903989 w 1685626"/>
                <a:gd name="connsiteY23" fmla="*/ 846688 h 1619249"/>
                <a:gd name="connsiteX24" fmla="*/ 890496 w 1685626"/>
                <a:gd name="connsiteY24" fmla="*/ 902241 h 1619249"/>
                <a:gd name="connsiteX25" fmla="*/ 838451 w 1685626"/>
                <a:gd name="connsiteY25" fmla="*/ 927143 h 1619249"/>
                <a:gd name="connsiteX26" fmla="*/ 786407 w 1685626"/>
                <a:gd name="connsiteY26" fmla="*/ 902241 h 1619249"/>
                <a:gd name="connsiteX27" fmla="*/ 772913 w 1685626"/>
                <a:gd name="connsiteY27" fmla="*/ 846688 h 1619249"/>
                <a:gd name="connsiteX28" fmla="*/ 1158431 w 1685626"/>
                <a:gd name="connsiteY28" fmla="*/ 664708 h 1619249"/>
                <a:gd name="connsiteX29" fmla="*/ 1204693 w 1685626"/>
                <a:gd name="connsiteY29" fmla="*/ 777728 h 1619249"/>
                <a:gd name="connsiteX30" fmla="*/ 1212404 w 1685626"/>
                <a:gd name="connsiteY30" fmla="*/ 898410 h 1619249"/>
                <a:gd name="connsiteX31" fmla="*/ 1029283 w 1685626"/>
                <a:gd name="connsiteY31" fmla="*/ 846688 h 1619249"/>
                <a:gd name="connsiteX32" fmla="*/ 1006152 w 1685626"/>
                <a:gd name="connsiteY32" fmla="*/ 808376 h 1619249"/>
                <a:gd name="connsiteX33" fmla="*/ 1013862 w 1685626"/>
                <a:gd name="connsiteY33" fmla="*/ 794968 h 1619249"/>
                <a:gd name="connsiteX34" fmla="*/ 516544 w 1685626"/>
                <a:gd name="connsiteY34" fmla="*/ 664708 h 1619249"/>
                <a:gd name="connsiteX35" fmla="*/ 659186 w 1685626"/>
                <a:gd name="connsiteY35" fmla="*/ 791136 h 1619249"/>
                <a:gd name="connsiteX36" fmla="*/ 663041 w 1685626"/>
                <a:gd name="connsiteY36" fmla="*/ 835194 h 1619249"/>
                <a:gd name="connsiteX37" fmla="*/ 647620 w 1685626"/>
                <a:gd name="connsiteY37" fmla="*/ 844772 h 1619249"/>
                <a:gd name="connsiteX38" fmla="*/ 460644 w 1685626"/>
                <a:gd name="connsiteY38" fmla="*/ 898410 h 1619249"/>
                <a:gd name="connsiteX39" fmla="*/ 516544 w 1685626"/>
                <a:gd name="connsiteY39" fmla="*/ 664708 h 1619249"/>
                <a:gd name="connsiteX40" fmla="*/ 882786 w 1685626"/>
                <a:gd name="connsiteY40" fmla="*/ 490389 h 1619249"/>
                <a:gd name="connsiteX41" fmla="*/ 1100604 w 1685626"/>
                <a:gd name="connsiteY41" fmla="*/ 593832 h 1619249"/>
                <a:gd name="connsiteX42" fmla="*/ 942541 w 1685626"/>
                <a:gd name="connsiteY42" fmla="*/ 704935 h 1619249"/>
                <a:gd name="connsiteX43" fmla="*/ 900134 w 1685626"/>
                <a:gd name="connsiteY43" fmla="*/ 697272 h 1619249"/>
                <a:gd name="connsiteX44" fmla="*/ 894352 w 1685626"/>
                <a:gd name="connsiteY44" fmla="*/ 683863 h 1619249"/>
                <a:gd name="connsiteX45" fmla="*/ 790262 w 1685626"/>
                <a:gd name="connsiteY45" fmla="*/ 488474 h 1619249"/>
                <a:gd name="connsiteX46" fmla="*/ 780624 w 1685626"/>
                <a:gd name="connsiteY46" fmla="*/ 680032 h 1619249"/>
                <a:gd name="connsiteX47" fmla="*/ 747855 w 1685626"/>
                <a:gd name="connsiteY47" fmla="*/ 710681 h 1619249"/>
                <a:gd name="connsiteX48" fmla="*/ 732434 w 1685626"/>
                <a:gd name="connsiteY48" fmla="*/ 706850 h 1619249"/>
                <a:gd name="connsiteX49" fmla="*/ 572444 w 1685626"/>
                <a:gd name="connsiteY49" fmla="*/ 593832 h 1619249"/>
                <a:gd name="connsiteX50" fmla="*/ 751710 w 1685626"/>
                <a:gd name="connsiteY50" fmla="*/ 496136 h 1619249"/>
                <a:gd name="connsiteX51" fmla="*/ 844234 w 1685626"/>
                <a:gd name="connsiteY51" fmla="*/ 204967 h 1619249"/>
                <a:gd name="connsiteX52" fmla="*/ 811465 w 1685626"/>
                <a:gd name="connsiteY52" fmla="*/ 218377 h 1619249"/>
                <a:gd name="connsiteX53" fmla="*/ 799900 w 1685626"/>
                <a:gd name="connsiteY53" fmla="*/ 245195 h 1619249"/>
                <a:gd name="connsiteX54" fmla="*/ 799900 w 1685626"/>
                <a:gd name="connsiteY54" fmla="*/ 254773 h 1619249"/>
                <a:gd name="connsiteX55" fmla="*/ 803755 w 1685626"/>
                <a:gd name="connsiteY55" fmla="*/ 277760 h 1619249"/>
                <a:gd name="connsiteX56" fmla="*/ 805682 w 1685626"/>
                <a:gd name="connsiteY56" fmla="*/ 289253 h 1619249"/>
                <a:gd name="connsiteX57" fmla="*/ 805682 w 1685626"/>
                <a:gd name="connsiteY57" fmla="*/ 291169 h 1619249"/>
                <a:gd name="connsiteX58" fmla="*/ 809538 w 1685626"/>
                <a:gd name="connsiteY58" fmla="*/ 356299 h 1619249"/>
                <a:gd name="connsiteX59" fmla="*/ 799900 w 1685626"/>
                <a:gd name="connsiteY59" fmla="*/ 371623 h 1619249"/>
                <a:gd name="connsiteX60" fmla="*/ 799900 w 1685626"/>
                <a:gd name="connsiteY60" fmla="*/ 375454 h 1619249"/>
                <a:gd name="connsiteX61" fmla="*/ 797972 w 1685626"/>
                <a:gd name="connsiteY61" fmla="*/ 390779 h 1619249"/>
                <a:gd name="connsiteX62" fmla="*/ 732434 w 1685626"/>
                <a:gd name="connsiteY62" fmla="*/ 400357 h 1619249"/>
                <a:gd name="connsiteX63" fmla="*/ 495341 w 1685626"/>
                <a:gd name="connsiteY63" fmla="*/ 534449 h 1619249"/>
                <a:gd name="connsiteX64" fmla="*/ 483775 w 1685626"/>
                <a:gd name="connsiteY64" fmla="*/ 526787 h 1619249"/>
                <a:gd name="connsiteX65" fmla="*/ 481848 w 1685626"/>
                <a:gd name="connsiteY65" fmla="*/ 526787 h 1619249"/>
                <a:gd name="connsiteX66" fmla="*/ 474137 w 1685626"/>
                <a:gd name="connsiteY66" fmla="*/ 528702 h 1619249"/>
                <a:gd name="connsiteX67" fmla="*/ 462572 w 1685626"/>
                <a:gd name="connsiteY67" fmla="*/ 524871 h 1619249"/>
                <a:gd name="connsiteX68" fmla="*/ 414382 w 1685626"/>
                <a:gd name="connsiteY68" fmla="*/ 480812 h 1619249"/>
                <a:gd name="connsiteX69" fmla="*/ 406672 w 1685626"/>
                <a:gd name="connsiteY69" fmla="*/ 473149 h 1619249"/>
                <a:gd name="connsiteX70" fmla="*/ 391251 w 1685626"/>
                <a:gd name="connsiteY70" fmla="*/ 455909 h 1619249"/>
                <a:gd name="connsiteX71" fmla="*/ 385468 w 1685626"/>
                <a:gd name="connsiteY71" fmla="*/ 452078 h 1619249"/>
                <a:gd name="connsiteX72" fmla="*/ 383540 w 1685626"/>
                <a:gd name="connsiteY72" fmla="*/ 450162 h 1619249"/>
                <a:gd name="connsiteX73" fmla="*/ 356554 w 1685626"/>
                <a:gd name="connsiteY73" fmla="*/ 440584 h 1619249"/>
                <a:gd name="connsiteX74" fmla="*/ 329568 w 1685626"/>
                <a:gd name="connsiteY74" fmla="*/ 453993 h 1619249"/>
                <a:gd name="connsiteX75" fmla="*/ 337278 w 1685626"/>
                <a:gd name="connsiteY75" fmla="*/ 507630 h 1619249"/>
                <a:gd name="connsiteX76" fmla="*/ 339206 w 1685626"/>
                <a:gd name="connsiteY76" fmla="*/ 509545 h 1619249"/>
                <a:gd name="connsiteX77" fmla="*/ 344989 w 1685626"/>
                <a:gd name="connsiteY77" fmla="*/ 513376 h 1619249"/>
                <a:gd name="connsiteX78" fmla="*/ 366192 w 1685626"/>
                <a:gd name="connsiteY78" fmla="*/ 524871 h 1619249"/>
                <a:gd name="connsiteX79" fmla="*/ 377758 w 1685626"/>
                <a:gd name="connsiteY79" fmla="*/ 530618 h 1619249"/>
                <a:gd name="connsiteX80" fmla="*/ 431730 w 1685626"/>
                <a:gd name="connsiteY80" fmla="*/ 568929 h 1619249"/>
                <a:gd name="connsiteX81" fmla="*/ 437513 w 1685626"/>
                <a:gd name="connsiteY81" fmla="*/ 586170 h 1619249"/>
                <a:gd name="connsiteX82" fmla="*/ 437513 w 1685626"/>
                <a:gd name="connsiteY82" fmla="*/ 584254 h 1619249"/>
                <a:gd name="connsiteX83" fmla="*/ 449078 w 1685626"/>
                <a:gd name="connsiteY83" fmla="*/ 595748 h 1619249"/>
                <a:gd name="connsiteX84" fmla="*/ 443296 w 1685626"/>
                <a:gd name="connsiteY84" fmla="*/ 605325 h 1619249"/>
                <a:gd name="connsiteX85" fmla="*/ 375830 w 1685626"/>
                <a:gd name="connsiteY85" fmla="*/ 919481 h 1619249"/>
                <a:gd name="connsiteX86" fmla="*/ 360409 w 1685626"/>
                <a:gd name="connsiteY86" fmla="*/ 923312 h 1619249"/>
                <a:gd name="connsiteX87" fmla="*/ 358482 w 1685626"/>
                <a:gd name="connsiteY87" fmla="*/ 925228 h 1619249"/>
                <a:gd name="connsiteX88" fmla="*/ 344989 w 1685626"/>
                <a:gd name="connsiteY88" fmla="*/ 938637 h 1619249"/>
                <a:gd name="connsiteX89" fmla="*/ 279451 w 1685626"/>
                <a:gd name="connsiteY89" fmla="*/ 950130 h 1619249"/>
                <a:gd name="connsiteX90" fmla="*/ 267885 w 1685626"/>
                <a:gd name="connsiteY90" fmla="*/ 952046 h 1619249"/>
                <a:gd name="connsiteX91" fmla="*/ 244754 w 1685626"/>
                <a:gd name="connsiteY91" fmla="*/ 953962 h 1619249"/>
                <a:gd name="connsiteX92" fmla="*/ 237044 w 1685626"/>
                <a:gd name="connsiteY92" fmla="*/ 955877 h 1619249"/>
                <a:gd name="connsiteX93" fmla="*/ 233189 w 1685626"/>
                <a:gd name="connsiteY93" fmla="*/ 957793 h 1619249"/>
                <a:gd name="connsiteX94" fmla="*/ 202347 w 1685626"/>
                <a:gd name="connsiteY94" fmla="*/ 1001851 h 1619249"/>
                <a:gd name="connsiteX95" fmla="*/ 240899 w 1685626"/>
                <a:gd name="connsiteY95" fmla="*/ 1028669 h 1619249"/>
                <a:gd name="connsiteX96" fmla="*/ 250537 w 1685626"/>
                <a:gd name="connsiteY96" fmla="*/ 1026754 h 1619249"/>
                <a:gd name="connsiteX97" fmla="*/ 252464 w 1685626"/>
                <a:gd name="connsiteY97" fmla="*/ 1024838 h 1619249"/>
                <a:gd name="connsiteX98" fmla="*/ 260175 w 1685626"/>
                <a:gd name="connsiteY98" fmla="*/ 1024838 h 1619249"/>
                <a:gd name="connsiteX99" fmla="*/ 281378 w 1685626"/>
                <a:gd name="connsiteY99" fmla="*/ 1017176 h 1619249"/>
                <a:gd name="connsiteX100" fmla="*/ 292944 w 1685626"/>
                <a:gd name="connsiteY100" fmla="*/ 1013345 h 1619249"/>
                <a:gd name="connsiteX101" fmla="*/ 294871 w 1685626"/>
                <a:gd name="connsiteY101" fmla="*/ 1013345 h 1619249"/>
                <a:gd name="connsiteX102" fmla="*/ 358482 w 1685626"/>
                <a:gd name="connsiteY102" fmla="*/ 996104 h 1619249"/>
                <a:gd name="connsiteX103" fmla="*/ 360409 w 1685626"/>
                <a:gd name="connsiteY103" fmla="*/ 996104 h 1619249"/>
                <a:gd name="connsiteX104" fmla="*/ 375830 w 1685626"/>
                <a:gd name="connsiteY104" fmla="*/ 1001851 h 1619249"/>
                <a:gd name="connsiteX105" fmla="*/ 377758 w 1685626"/>
                <a:gd name="connsiteY105" fmla="*/ 1003767 h 1619249"/>
                <a:gd name="connsiteX106" fmla="*/ 395106 w 1685626"/>
                <a:gd name="connsiteY106" fmla="*/ 1001851 h 1619249"/>
                <a:gd name="connsiteX107" fmla="*/ 553168 w 1685626"/>
                <a:gd name="connsiteY107" fmla="*/ 1225974 h 1619249"/>
                <a:gd name="connsiteX108" fmla="*/ 605213 w 1685626"/>
                <a:gd name="connsiteY108" fmla="*/ 1260455 h 1619249"/>
                <a:gd name="connsiteX109" fmla="*/ 595575 w 1685626"/>
                <a:gd name="connsiteY109" fmla="*/ 1273864 h 1619249"/>
                <a:gd name="connsiteX110" fmla="*/ 597503 w 1685626"/>
                <a:gd name="connsiteY110" fmla="*/ 1275780 h 1619249"/>
                <a:gd name="connsiteX111" fmla="*/ 599430 w 1685626"/>
                <a:gd name="connsiteY111" fmla="*/ 1294935 h 1619249"/>
                <a:gd name="connsiteX112" fmla="*/ 568589 w 1685626"/>
                <a:gd name="connsiteY112" fmla="*/ 1350487 h 1619249"/>
                <a:gd name="connsiteX113" fmla="*/ 568589 w 1685626"/>
                <a:gd name="connsiteY113" fmla="*/ 1352403 h 1619249"/>
                <a:gd name="connsiteX114" fmla="*/ 560879 w 1685626"/>
                <a:gd name="connsiteY114" fmla="*/ 1361981 h 1619249"/>
                <a:gd name="connsiteX115" fmla="*/ 547386 w 1685626"/>
                <a:gd name="connsiteY115" fmla="*/ 1381137 h 1619249"/>
                <a:gd name="connsiteX116" fmla="*/ 543530 w 1685626"/>
                <a:gd name="connsiteY116" fmla="*/ 1386884 h 1619249"/>
                <a:gd name="connsiteX117" fmla="*/ 541603 w 1685626"/>
                <a:gd name="connsiteY117" fmla="*/ 1388799 h 1619249"/>
                <a:gd name="connsiteX118" fmla="*/ 557023 w 1685626"/>
                <a:gd name="connsiteY118" fmla="*/ 1440520 h 1619249"/>
                <a:gd name="connsiteX119" fmla="*/ 570517 w 1685626"/>
                <a:gd name="connsiteY119" fmla="*/ 1444351 h 1619249"/>
                <a:gd name="connsiteX120" fmla="*/ 607141 w 1685626"/>
                <a:gd name="connsiteY120" fmla="*/ 1421364 h 1619249"/>
                <a:gd name="connsiteX121" fmla="*/ 609068 w 1685626"/>
                <a:gd name="connsiteY121" fmla="*/ 1419448 h 1619249"/>
                <a:gd name="connsiteX122" fmla="*/ 612924 w 1685626"/>
                <a:gd name="connsiteY122" fmla="*/ 1413702 h 1619249"/>
                <a:gd name="connsiteX123" fmla="*/ 620634 w 1685626"/>
                <a:gd name="connsiteY123" fmla="*/ 1392630 h 1619249"/>
                <a:gd name="connsiteX124" fmla="*/ 624489 w 1685626"/>
                <a:gd name="connsiteY124" fmla="*/ 1381137 h 1619249"/>
                <a:gd name="connsiteX125" fmla="*/ 649548 w 1685626"/>
                <a:gd name="connsiteY125" fmla="*/ 1321754 h 1619249"/>
                <a:gd name="connsiteX126" fmla="*/ 664968 w 1685626"/>
                <a:gd name="connsiteY126" fmla="*/ 1310260 h 1619249"/>
                <a:gd name="connsiteX127" fmla="*/ 666896 w 1685626"/>
                <a:gd name="connsiteY127" fmla="*/ 1308345 h 1619249"/>
                <a:gd name="connsiteX128" fmla="*/ 674606 w 1685626"/>
                <a:gd name="connsiteY128" fmla="*/ 1293020 h 1619249"/>
                <a:gd name="connsiteX129" fmla="*/ 842307 w 1685626"/>
                <a:gd name="connsiteY129" fmla="*/ 1323669 h 1619249"/>
                <a:gd name="connsiteX130" fmla="*/ 946396 w 1685626"/>
                <a:gd name="connsiteY130" fmla="*/ 1310260 h 1619249"/>
                <a:gd name="connsiteX131" fmla="*/ 1008079 w 1685626"/>
                <a:gd name="connsiteY131" fmla="*/ 1293020 h 1619249"/>
                <a:gd name="connsiteX132" fmla="*/ 1015790 w 1685626"/>
                <a:gd name="connsiteY132" fmla="*/ 1306429 h 1619249"/>
                <a:gd name="connsiteX133" fmla="*/ 1017717 w 1685626"/>
                <a:gd name="connsiteY133" fmla="*/ 1308345 h 1619249"/>
                <a:gd name="connsiteX134" fmla="*/ 1033138 w 1685626"/>
                <a:gd name="connsiteY134" fmla="*/ 1319838 h 1619249"/>
                <a:gd name="connsiteX135" fmla="*/ 1058197 w 1685626"/>
                <a:gd name="connsiteY135" fmla="*/ 1379221 h 1619249"/>
                <a:gd name="connsiteX136" fmla="*/ 1058197 w 1685626"/>
                <a:gd name="connsiteY136" fmla="*/ 1381137 h 1619249"/>
                <a:gd name="connsiteX137" fmla="*/ 1062052 w 1685626"/>
                <a:gd name="connsiteY137" fmla="*/ 1392630 h 1619249"/>
                <a:gd name="connsiteX138" fmla="*/ 1069762 w 1685626"/>
                <a:gd name="connsiteY138" fmla="*/ 1413702 h 1619249"/>
                <a:gd name="connsiteX139" fmla="*/ 1073617 w 1685626"/>
                <a:gd name="connsiteY139" fmla="*/ 1419448 h 1619249"/>
                <a:gd name="connsiteX140" fmla="*/ 1075545 w 1685626"/>
                <a:gd name="connsiteY140" fmla="*/ 1421364 h 1619249"/>
                <a:gd name="connsiteX141" fmla="*/ 1112169 w 1685626"/>
                <a:gd name="connsiteY141" fmla="*/ 1444351 h 1619249"/>
                <a:gd name="connsiteX142" fmla="*/ 1127590 w 1685626"/>
                <a:gd name="connsiteY142" fmla="*/ 1440520 h 1619249"/>
                <a:gd name="connsiteX143" fmla="*/ 1144938 w 1685626"/>
                <a:gd name="connsiteY143" fmla="*/ 1419448 h 1619249"/>
                <a:gd name="connsiteX144" fmla="*/ 1143011 w 1685626"/>
                <a:gd name="connsiteY144" fmla="*/ 1390715 h 1619249"/>
                <a:gd name="connsiteX145" fmla="*/ 1141083 w 1685626"/>
                <a:gd name="connsiteY145" fmla="*/ 1388799 h 1619249"/>
                <a:gd name="connsiteX146" fmla="*/ 1137228 w 1685626"/>
                <a:gd name="connsiteY146" fmla="*/ 1383052 h 1619249"/>
                <a:gd name="connsiteX147" fmla="*/ 1123735 w 1685626"/>
                <a:gd name="connsiteY147" fmla="*/ 1363896 h 1619249"/>
                <a:gd name="connsiteX148" fmla="*/ 1116024 w 1685626"/>
                <a:gd name="connsiteY148" fmla="*/ 1354319 h 1619249"/>
                <a:gd name="connsiteX149" fmla="*/ 1116024 w 1685626"/>
                <a:gd name="connsiteY149" fmla="*/ 1350487 h 1619249"/>
                <a:gd name="connsiteX150" fmla="*/ 1085183 w 1685626"/>
                <a:gd name="connsiteY150" fmla="*/ 1294935 h 1619249"/>
                <a:gd name="connsiteX151" fmla="*/ 1087110 w 1685626"/>
                <a:gd name="connsiteY151" fmla="*/ 1275780 h 1619249"/>
                <a:gd name="connsiteX152" fmla="*/ 1089038 w 1685626"/>
                <a:gd name="connsiteY152" fmla="*/ 1273864 h 1619249"/>
                <a:gd name="connsiteX153" fmla="*/ 1083255 w 1685626"/>
                <a:gd name="connsiteY153" fmla="*/ 1258539 h 1619249"/>
                <a:gd name="connsiteX154" fmla="*/ 1291435 w 1685626"/>
                <a:gd name="connsiteY154" fmla="*/ 998020 h 1619249"/>
                <a:gd name="connsiteX155" fmla="*/ 1306856 w 1685626"/>
                <a:gd name="connsiteY155" fmla="*/ 999936 h 1619249"/>
                <a:gd name="connsiteX156" fmla="*/ 1308783 w 1685626"/>
                <a:gd name="connsiteY156" fmla="*/ 998020 h 1619249"/>
                <a:gd name="connsiteX157" fmla="*/ 1324204 w 1685626"/>
                <a:gd name="connsiteY157" fmla="*/ 992273 h 1619249"/>
                <a:gd name="connsiteX158" fmla="*/ 1326132 w 1685626"/>
                <a:gd name="connsiteY158" fmla="*/ 992273 h 1619249"/>
                <a:gd name="connsiteX159" fmla="*/ 1387814 w 1685626"/>
                <a:gd name="connsiteY159" fmla="*/ 1009514 h 1619249"/>
                <a:gd name="connsiteX160" fmla="*/ 1389742 w 1685626"/>
                <a:gd name="connsiteY160" fmla="*/ 1009514 h 1619249"/>
                <a:gd name="connsiteX161" fmla="*/ 1401307 w 1685626"/>
                <a:gd name="connsiteY161" fmla="*/ 1013345 h 1619249"/>
                <a:gd name="connsiteX162" fmla="*/ 1422511 w 1685626"/>
                <a:gd name="connsiteY162" fmla="*/ 1022923 h 1619249"/>
                <a:gd name="connsiteX163" fmla="*/ 1430221 w 1685626"/>
                <a:gd name="connsiteY163" fmla="*/ 1024838 h 1619249"/>
                <a:gd name="connsiteX164" fmla="*/ 1434077 w 1685626"/>
                <a:gd name="connsiteY164" fmla="*/ 1026754 h 1619249"/>
                <a:gd name="connsiteX165" fmla="*/ 1443714 w 1685626"/>
                <a:gd name="connsiteY165" fmla="*/ 1028669 h 1619249"/>
                <a:gd name="connsiteX166" fmla="*/ 1482266 w 1685626"/>
                <a:gd name="connsiteY166" fmla="*/ 1001851 h 1619249"/>
                <a:gd name="connsiteX167" fmla="*/ 1447570 w 1685626"/>
                <a:gd name="connsiteY167" fmla="*/ 961624 h 1619249"/>
                <a:gd name="connsiteX168" fmla="*/ 1443714 w 1685626"/>
                <a:gd name="connsiteY168" fmla="*/ 959708 h 1619249"/>
                <a:gd name="connsiteX169" fmla="*/ 1436004 w 1685626"/>
                <a:gd name="connsiteY169" fmla="*/ 957793 h 1619249"/>
                <a:gd name="connsiteX170" fmla="*/ 1412873 w 1685626"/>
                <a:gd name="connsiteY170" fmla="*/ 955877 h 1619249"/>
                <a:gd name="connsiteX171" fmla="*/ 1401307 w 1685626"/>
                <a:gd name="connsiteY171" fmla="*/ 953962 h 1619249"/>
                <a:gd name="connsiteX172" fmla="*/ 1399380 w 1685626"/>
                <a:gd name="connsiteY172" fmla="*/ 953962 h 1619249"/>
                <a:gd name="connsiteX173" fmla="*/ 1333842 w 1685626"/>
                <a:gd name="connsiteY173" fmla="*/ 942468 h 1619249"/>
                <a:gd name="connsiteX174" fmla="*/ 1320349 w 1685626"/>
                <a:gd name="connsiteY174" fmla="*/ 929059 h 1619249"/>
                <a:gd name="connsiteX175" fmla="*/ 1304928 w 1685626"/>
                <a:gd name="connsiteY175" fmla="*/ 925228 h 1619249"/>
                <a:gd name="connsiteX176" fmla="*/ 1297218 w 1685626"/>
                <a:gd name="connsiteY176" fmla="*/ 756656 h 1619249"/>
                <a:gd name="connsiteX177" fmla="*/ 1229752 w 1685626"/>
                <a:gd name="connsiteY177" fmla="*/ 599579 h 1619249"/>
                <a:gd name="connsiteX178" fmla="*/ 1241318 w 1685626"/>
                <a:gd name="connsiteY178" fmla="*/ 588085 h 1619249"/>
                <a:gd name="connsiteX179" fmla="*/ 1241318 w 1685626"/>
                <a:gd name="connsiteY179" fmla="*/ 586170 h 1619249"/>
                <a:gd name="connsiteX180" fmla="*/ 1247100 w 1685626"/>
                <a:gd name="connsiteY180" fmla="*/ 568929 h 1619249"/>
                <a:gd name="connsiteX181" fmla="*/ 1301073 w 1685626"/>
                <a:gd name="connsiteY181" fmla="*/ 530618 h 1619249"/>
                <a:gd name="connsiteX182" fmla="*/ 1312638 w 1685626"/>
                <a:gd name="connsiteY182" fmla="*/ 524871 h 1619249"/>
                <a:gd name="connsiteX183" fmla="*/ 1333842 w 1685626"/>
                <a:gd name="connsiteY183" fmla="*/ 513376 h 1619249"/>
                <a:gd name="connsiteX184" fmla="*/ 1339625 w 1685626"/>
                <a:gd name="connsiteY184" fmla="*/ 509545 h 1619249"/>
                <a:gd name="connsiteX185" fmla="*/ 1339625 w 1685626"/>
                <a:gd name="connsiteY185" fmla="*/ 505714 h 1619249"/>
                <a:gd name="connsiteX186" fmla="*/ 1347335 w 1685626"/>
                <a:gd name="connsiteY186" fmla="*/ 452078 h 1619249"/>
                <a:gd name="connsiteX187" fmla="*/ 1320349 w 1685626"/>
                <a:gd name="connsiteY187" fmla="*/ 438669 h 1619249"/>
                <a:gd name="connsiteX188" fmla="*/ 1293362 w 1685626"/>
                <a:gd name="connsiteY188" fmla="*/ 448247 h 1619249"/>
                <a:gd name="connsiteX189" fmla="*/ 1291435 w 1685626"/>
                <a:gd name="connsiteY189" fmla="*/ 450162 h 1619249"/>
                <a:gd name="connsiteX190" fmla="*/ 1285652 w 1685626"/>
                <a:gd name="connsiteY190" fmla="*/ 453993 h 1619249"/>
                <a:gd name="connsiteX191" fmla="*/ 1270231 w 1685626"/>
                <a:gd name="connsiteY191" fmla="*/ 471234 h 1619249"/>
                <a:gd name="connsiteX192" fmla="*/ 1262521 w 1685626"/>
                <a:gd name="connsiteY192" fmla="*/ 478896 h 1619249"/>
                <a:gd name="connsiteX193" fmla="*/ 1214331 w 1685626"/>
                <a:gd name="connsiteY193" fmla="*/ 521040 h 1619249"/>
                <a:gd name="connsiteX194" fmla="*/ 1202766 w 1685626"/>
                <a:gd name="connsiteY194" fmla="*/ 524871 h 1619249"/>
                <a:gd name="connsiteX195" fmla="*/ 1195055 w 1685626"/>
                <a:gd name="connsiteY195" fmla="*/ 522955 h 1619249"/>
                <a:gd name="connsiteX196" fmla="*/ 1193128 w 1685626"/>
                <a:gd name="connsiteY196" fmla="*/ 522955 h 1619249"/>
                <a:gd name="connsiteX197" fmla="*/ 1177707 w 1685626"/>
                <a:gd name="connsiteY197" fmla="*/ 532533 h 1619249"/>
                <a:gd name="connsiteX198" fmla="*/ 1129517 w 1685626"/>
                <a:gd name="connsiteY198" fmla="*/ 486558 h 1619249"/>
                <a:gd name="connsiteX199" fmla="*/ 878931 w 1685626"/>
                <a:gd name="connsiteY199" fmla="*/ 386948 h 1619249"/>
                <a:gd name="connsiteX200" fmla="*/ 877003 w 1685626"/>
                <a:gd name="connsiteY200" fmla="*/ 371623 h 1619249"/>
                <a:gd name="connsiteX201" fmla="*/ 877003 w 1685626"/>
                <a:gd name="connsiteY201" fmla="*/ 373539 h 1619249"/>
                <a:gd name="connsiteX202" fmla="*/ 867365 w 1685626"/>
                <a:gd name="connsiteY202" fmla="*/ 358214 h 1619249"/>
                <a:gd name="connsiteX203" fmla="*/ 871221 w 1685626"/>
                <a:gd name="connsiteY203" fmla="*/ 293084 h 1619249"/>
                <a:gd name="connsiteX204" fmla="*/ 871221 w 1685626"/>
                <a:gd name="connsiteY204" fmla="*/ 291169 h 1619249"/>
                <a:gd name="connsiteX205" fmla="*/ 873148 w 1685626"/>
                <a:gd name="connsiteY205" fmla="*/ 279675 h 1619249"/>
                <a:gd name="connsiteX206" fmla="*/ 877003 w 1685626"/>
                <a:gd name="connsiteY206" fmla="*/ 256688 h 1619249"/>
                <a:gd name="connsiteX207" fmla="*/ 877003 w 1685626"/>
                <a:gd name="connsiteY207" fmla="*/ 245195 h 1619249"/>
                <a:gd name="connsiteX208" fmla="*/ 844234 w 1685626"/>
                <a:gd name="connsiteY208" fmla="*/ 204967 h 1619249"/>
                <a:gd name="connsiteX209" fmla="*/ 840379 w 1685626"/>
                <a:gd name="connsiteY209" fmla="*/ 0 h 1619249"/>
                <a:gd name="connsiteX210" fmla="*/ 888569 w 1685626"/>
                <a:gd name="connsiteY210" fmla="*/ 9578 h 1619249"/>
                <a:gd name="connsiteX211" fmla="*/ 1476483 w 1685626"/>
                <a:gd name="connsiteY211" fmla="*/ 289254 h 1619249"/>
                <a:gd name="connsiteX212" fmla="*/ 1538166 w 1685626"/>
                <a:gd name="connsiteY212" fmla="*/ 360130 h 1619249"/>
                <a:gd name="connsiteX213" fmla="*/ 1684663 w 1685626"/>
                <a:gd name="connsiteY213" fmla="*/ 986527 h 1619249"/>
                <a:gd name="connsiteX214" fmla="*/ 1661532 w 1685626"/>
                <a:gd name="connsiteY214" fmla="*/ 1078475 h 1619249"/>
                <a:gd name="connsiteX215" fmla="*/ 1254811 w 1685626"/>
                <a:gd name="connsiteY215" fmla="*/ 1578442 h 1619249"/>
                <a:gd name="connsiteX216" fmla="*/ 1166142 w 1685626"/>
                <a:gd name="connsiteY216" fmla="*/ 1618669 h 1619249"/>
                <a:gd name="connsiteX217" fmla="*/ 518472 w 1685626"/>
                <a:gd name="connsiteY217" fmla="*/ 1618669 h 1619249"/>
                <a:gd name="connsiteX218" fmla="*/ 429803 w 1685626"/>
                <a:gd name="connsiteY218" fmla="*/ 1578442 h 1619249"/>
                <a:gd name="connsiteX219" fmla="*/ 23081 w 1685626"/>
                <a:gd name="connsiteY219" fmla="*/ 1078475 h 1619249"/>
                <a:gd name="connsiteX220" fmla="*/ 1878 w 1685626"/>
                <a:gd name="connsiteY220" fmla="*/ 986527 h 1619249"/>
                <a:gd name="connsiteX221" fmla="*/ 146447 w 1685626"/>
                <a:gd name="connsiteY221" fmla="*/ 356299 h 1619249"/>
                <a:gd name="connsiteX222" fmla="*/ 204275 w 1685626"/>
                <a:gd name="connsiteY222" fmla="*/ 285422 h 1619249"/>
                <a:gd name="connsiteX223" fmla="*/ 792189 w 1685626"/>
                <a:gd name="connsiteY223" fmla="*/ 3832 h 1619249"/>
                <a:gd name="connsiteX224" fmla="*/ 840379 w 1685626"/>
                <a:gd name="connsiteY224" fmla="*/ 0 h 1619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Lst>
              <a:rect l="l" t="t" r="r" b="b"/>
              <a:pathLst>
                <a:path w="1685626" h="1619249">
                  <a:moveTo>
                    <a:pt x="829296" y="1034895"/>
                  </a:moveTo>
                  <a:cubicBezTo>
                    <a:pt x="836042" y="1033458"/>
                    <a:pt x="843271" y="1034416"/>
                    <a:pt x="850017" y="1038247"/>
                  </a:cubicBezTo>
                  <a:cubicBezTo>
                    <a:pt x="855800" y="1042078"/>
                    <a:pt x="859655" y="1045910"/>
                    <a:pt x="865438" y="1051656"/>
                  </a:cubicBezTo>
                  <a:lnTo>
                    <a:pt x="957962" y="1218312"/>
                  </a:lnTo>
                  <a:cubicBezTo>
                    <a:pt x="946396" y="1220228"/>
                    <a:pt x="934831" y="1222143"/>
                    <a:pt x="921338" y="1225974"/>
                  </a:cubicBezTo>
                  <a:cubicBezTo>
                    <a:pt x="894352" y="1231721"/>
                    <a:pt x="867365" y="1235552"/>
                    <a:pt x="838451" y="1235552"/>
                  </a:cubicBezTo>
                  <a:cubicBezTo>
                    <a:pt x="797972" y="1235552"/>
                    <a:pt x="755565" y="1227890"/>
                    <a:pt x="717013" y="1216397"/>
                  </a:cubicBezTo>
                  <a:lnTo>
                    <a:pt x="811465" y="1045910"/>
                  </a:lnTo>
                  <a:cubicBezTo>
                    <a:pt x="816284" y="1040163"/>
                    <a:pt x="822549" y="1036332"/>
                    <a:pt x="829296" y="1034895"/>
                  </a:cubicBezTo>
                  <a:close/>
                  <a:moveTo>
                    <a:pt x="674606" y="955877"/>
                  </a:moveTo>
                  <a:cubicBezTo>
                    <a:pt x="690027" y="955877"/>
                    <a:pt x="705448" y="965455"/>
                    <a:pt x="707375" y="980780"/>
                  </a:cubicBezTo>
                  <a:cubicBezTo>
                    <a:pt x="709303" y="986527"/>
                    <a:pt x="709303" y="994189"/>
                    <a:pt x="705448" y="999936"/>
                  </a:cubicBezTo>
                  <a:lnTo>
                    <a:pt x="632199" y="1176169"/>
                  </a:lnTo>
                  <a:cubicBezTo>
                    <a:pt x="564734" y="1132111"/>
                    <a:pt x="510761" y="1065065"/>
                    <a:pt x="483775" y="988442"/>
                  </a:cubicBezTo>
                  <a:close/>
                  <a:moveTo>
                    <a:pt x="1000369" y="953962"/>
                  </a:moveTo>
                  <a:lnTo>
                    <a:pt x="1193128" y="986527"/>
                  </a:lnTo>
                  <a:cubicBezTo>
                    <a:pt x="1183490" y="1013345"/>
                    <a:pt x="1171924" y="1038247"/>
                    <a:pt x="1156504" y="1059319"/>
                  </a:cubicBezTo>
                  <a:cubicBezTo>
                    <a:pt x="1127590" y="1105293"/>
                    <a:pt x="1087110" y="1145520"/>
                    <a:pt x="1040848" y="1174254"/>
                  </a:cubicBezTo>
                  <a:lnTo>
                    <a:pt x="965672" y="994189"/>
                  </a:lnTo>
                  <a:cubicBezTo>
                    <a:pt x="961817" y="978864"/>
                    <a:pt x="969528" y="963540"/>
                    <a:pt x="983021" y="957793"/>
                  </a:cubicBezTo>
                  <a:cubicBezTo>
                    <a:pt x="988803" y="955877"/>
                    <a:pt x="994586" y="953962"/>
                    <a:pt x="1000369" y="953962"/>
                  </a:cubicBezTo>
                  <a:close/>
                  <a:moveTo>
                    <a:pt x="809538" y="800714"/>
                  </a:moveTo>
                  <a:lnTo>
                    <a:pt x="867365" y="800714"/>
                  </a:lnTo>
                  <a:lnTo>
                    <a:pt x="903989" y="846688"/>
                  </a:lnTo>
                  <a:lnTo>
                    <a:pt x="890496" y="902241"/>
                  </a:lnTo>
                  <a:lnTo>
                    <a:pt x="838451" y="927143"/>
                  </a:lnTo>
                  <a:lnTo>
                    <a:pt x="786407" y="902241"/>
                  </a:lnTo>
                  <a:lnTo>
                    <a:pt x="772913" y="846688"/>
                  </a:lnTo>
                  <a:close/>
                  <a:moveTo>
                    <a:pt x="1158431" y="664708"/>
                  </a:moveTo>
                  <a:cubicBezTo>
                    <a:pt x="1179635" y="699188"/>
                    <a:pt x="1195055" y="737500"/>
                    <a:pt x="1204693" y="777728"/>
                  </a:cubicBezTo>
                  <a:cubicBezTo>
                    <a:pt x="1214331" y="817954"/>
                    <a:pt x="1216259" y="858182"/>
                    <a:pt x="1212404" y="898410"/>
                  </a:cubicBezTo>
                  <a:lnTo>
                    <a:pt x="1029283" y="846688"/>
                  </a:lnTo>
                  <a:cubicBezTo>
                    <a:pt x="1011934" y="842858"/>
                    <a:pt x="1002297" y="825616"/>
                    <a:pt x="1006152" y="808376"/>
                  </a:cubicBezTo>
                  <a:cubicBezTo>
                    <a:pt x="1008079" y="802630"/>
                    <a:pt x="1010007" y="798798"/>
                    <a:pt x="1013862" y="794968"/>
                  </a:cubicBezTo>
                  <a:close/>
                  <a:moveTo>
                    <a:pt x="516544" y="664708"/>
                  </a:moveTo>
                  <a:lnTo>
                    <a:pt x="659186" y="791136"/>
                  </a:lnTo>
                  <a:cubicBezTo>
                    <a:pt x="672679" y="802630"/>
                    <a:pt x="674606" y="821786"/>
                    <a:pt x="663041" y="835194"/>
                  </a:cubicBezTo>
                  <a:cubicBezTo>
                    <a:pt x="659186" y="840942"/>
                    <a:pt x="655331" y="842858"/>
                    <a:pt x="647620" y="844772"/>
                  </a:cubicBezTo>
                  <a:lnTo>
                    <a:pt x="460644" y="898410"/>
                  </a:lnTo>
                  <a:cubicBezTo>
                    <a:pt x="454861" y="817954"/>
                    <a:pt x="474137" y="735584"/>
                    <a:pt x="516544" y="664708"/>
                  </a:cubicBezTo>
                  <a:close/>
                  <a:moveTo>
                    <a:pt x="882786" y="490389"/>
                  </a:moveTo>
                  <a:cubicBezTo>
                    <a:pt x="967600" y="499967"/>
                    <a:pt x="1042776" y="536364"/>
                    <a:pt x="1100604" y="593832"/>
                  </a:cubicBezTo>
                  <a:lnTo>
                    <a:pt x="942541" y="704935"/>
                  </a:lnTo>
                  <a:cubicBezTo>
                    <a:pt x="929048" y="712597"/>
                    <a:pt x="909772" y="710681"/>
                    <a:pt x="900134" y="697272"/>
                  </a:cubicBezTo>
                  <a:cubicBezTo>
                    <a:pt x="896279" y="693441"/>
                    <a:pt x="894352" y="689610"/>
                    <a:pt x="894352" y="683863"/>
                  </a:cubicBezTo>
                  <a:close/>
                  <a:moveTo>
                    <a:pt x="790262" y="488474"/>
                  </a:moveTo>
                  <a:lnTo>
                    <a:pt x="780624" y="680032"/>
                  </a:lnTo>
                  <a:cubicBezTo>
                    <a:pt x="780624" y="697272"/>
                    <a:pt x="765203" y="710681"/>
                    <a:pt x="747855" y="710681"/>
                  </a:cubicBezTo>
                  <a:cubicBezTo>
                    <a:pt x="742072" y="710681"/>
                    <a:pt x="738217" y="708766"/>
                    <a:pt x="732434" y="706850"/>
                  </a:cubicBezTo>
                  <a:lnTo>
                    <a:pt x="572444" y="593832"/>
                  </a:lnTo>
                  <a:cubicBezTo>
                    <a:pt x="622561" y="545942"/>
                    <a:pt x="684244" y="511461"/>
                    <a:pt x="751710" y="496136"/>
                  </a:cubicBezTo>
                  <a:close/>
                  <a:moveTo>
                    <a:pt x="844234" y="204967"/>
                  </a:moveTo>
                  <a:cubicBezTo>
                    <a:pt x="832669" y="203052"/>
                    <a:pt x="821103" y="208799"/>
                    <a:pt x="811465" y="218377"/>
                  </a:cubicBezTo>
                  <a:cubicBezTo>
                    <a:pt x="803755" y="226039"/>
                    <a:pt x="799900" y="235617"/>
                    <a:pt x="799900" y="245195"/>
                  </a:cubicBezTo>
                  <a:lnTo>
                    <a:pt x="799900" y="254773"/>
                  </a:lnTo>
                  <a:cubicBezTo>
                    <a:pt x="799900" y="262435"/>
                    <a:pt x="801827" y="270097"/>
                    <a:pt x="803755" y="277760"/>
                  </a:cubicBezTo>
                  <a:cubicBezTo>
                    <a:pt x="805682" y="281591"/>
                    <a:pt x="805682" y="285422"/>
                    <a:pt x="805682" y="289253"/>
                  </a:cubicBezTo>
                  <a:lnTo>
                    <a:pt x="805682" y="291169"/>
                  </a:lnTo>
                  <a:cubicBezTo>
                    <a:pt x="809538" y="312240"/>
                    <a:pt x="809538" y="333312"/>
                    <a:pt x="809538" y="356299"/>
                  </a:cubicBezTo>
                  <a:cubicBezTo>
                    <a:pt x="807610" y="362045"/>
                    <a:pt x="805682" y="367792"/>
                    <a:pt x="799900" y="371623"/>
                  </a:cubicBezTo>
                  <a:lnTo>
                    <a:pt x="799900" y="375454"/>
                  </a:lnTo>
                  <a:lnTo>
                    <a:pt x="797972" y="390779"/>
                  </a:lnTo>
                  <a:cubicBezTo>
                    <a:pt x="776769" y="392695"/>
                    <a:pt x="755565" y="396526"/>
                    <a:pt x="732434" y="400357"/>
                  </a:cubicBezTo>
                  <a:cubicBezTo>
                    <a:pt x="641837" y="419513"/>
                    <a:pt x="558951" y="467402"/>
                    <a:pt x="495341" y="534449"/>
                  </a:cubicBezTo>
                  <a:lnTo>
                    <a:pt x="483775" y="526787"/>
                  </a:lnTo>
                  <a:lnTo>
                    <a:pt x="481848" y="526787"/>
                  </a:lnTo>
                  <a:cubicBezTo>
                    <a:pt x="479920" y="526787"/>
                    <a:pt x="477992" y="528702"/>
                    <a:pt x="474137" y="528702"/>
                  </a:cubicBezTo>
                  <a:cubicBezTo>
                    <a:pt x="470282" y="528702"/>
                    <a:pt x="466427" y="526787"/>
                    <a:pt x="462572" y="524871"/>
                  </a:cubicBezTo>
                  <a:cubicBezTo>
                    <a:pt x="445223" y="511461"/>
                    <a:pt x="427875" y="496136"/>
                    <a:pt x="414382" y="480812"/>
                  </a:cubicBezTo>
                  <a:cubicBezTo>
                    <a:pt x="412454" y="476980"/>
                    <a:pt x="408599" y="475065"/>
                    <a:pt x="406672" y="473149"/>
                  </a:cubicBezTo>
                  <a:cubicBezTo>
                    <a:pt x="400889" y="467402"/>
                    <a:pt x="397034" y="461656"/>
                    <a:pt x="391251" y="455909"/>
                  </a:cubicBezTo>
                  <a:cubicBezTo>
                    <a:pt x="389323" y="453993"/>
                    <a:pt x="387396" y="453993"/>
                    <a:pt x="385468" y="452078"/>
                  </a:cubicBezTo>
                  <a:cubicBezTo>
                    <a:pt x="383540" y="450162"/>
                    <a:pt x="383540" y="450162"/>
                    <a:pt x="383540" y="450162"/>
                  </a:cubicBezTo>
                  <a:cubicBezTo>
                    <a:pt x="375830" y="444415"/>
                    <a:pt x="366192" y="440584"/>
                    <a:pt x="356554" y="440584"/>
                  </a:cubicBezTo>
                  <a:cubicBezTo>
                    <a:pt x="344989" y="440584"/>
                    <a:pt x="335351" y="444415"/>
                    <a:pt x="329568" y="453993"/>
                  </a:cubicBezTo>
                  <a:cubicBezTo>
                    <a:pt x="318002" y="471234"/>
                    <a:pt x="321858" y="494221"/>
                    <a:pt x="337278" y="507630"/>
                  </a:cubicBezTo>
                  <a:cubicBezTo>
                    <a:pt x="339206" y="507630"/>
                    <a:pt x="339206" y="509545"/>
                    <a:pt x="339206" y="509545"/>
                  </a:cubicBezTo>
                  <a:cubicBezTo>
                    <a:pt x="339206" y="509545"/>
                    <a:pt x="343061" y="513376"/>
                    <a:pt x="344989" y="513376"/>
                  </a:cubicBezTo>
                  <a:cubicBezTo>
                    <a:pt x="350771" y="517209"/>
                    <a:pt x="358482" y="521040"/>
                    <a:pt x="366192" y="524871"/>
                  </a:cubicBezTo>
                  <a:cubicBezTo>
                    <a:pt x="370047" y="526787"/>
                    <a:pt x="373903" y="528702"/>
                    <a:pt x="377758" y="530618"/>
                  </a:cubicBezTo>
                  <a:cubicBezTo>
                    <a:pt x="397034" y="542111"/>
                    <a:pt x="416309" y="553605"/>
                    <a:pt x="431730" y="568929"/>
                  </a:cubicBezTo>
                  <a:cubicBezTo>
                    <a:pt x="435585" y="572761"/>
                    <a:pt x="439441" y="580423"/>
                    <a:pt x="437513" y="586170"/>
                  </a:cubicBezTo>
                  <a:lnTo>
                    <a:pt x="437513" y="584254"/>
                  </a:lnTo>
                  <a:lnTo>
                    <a:pt x="449078" y="595748"/>
                  </a:lnTo>
                  <a:cubicBezTo>
                    <a:pt x="447151" y="599579"/>
                    <a:pt x="445223" y="601494"/>
                    <a:pt x="443296" y="605325"/>
                  </a:cubicBezTo>
                  <a:cubicBezTo>
                    <a:pt x="383540" y="699188"/>
                    <a:pt x="358482" y="810292"/>
                    <a:pt x="375830" y="919481"/>
                  </a:cubicBezTo>
                  <a:lnTo>
                    <a:pt x="360409" y="923312"/>
                  </a:lnTo>
                  <a:cubicBezTo>
                    <a:pt x="360409" y="925228"/>
                    <a:pt x="358482" y="925228"/>
                    <a:pt x="358482" y="925228"/>
                  </a:cubicBezTo>
                  <a:cubicBezTo>
                    <a:pt x="356554" y="930975"/>
                    <a:pt x="350771" y="934806"/>
                    <a:pt x="344989" y="938637"/>
                  </a:cubicBezTo>
                  <a:cubicBezTo>
                    <a:pt x="323785" y="944384"/>
                    <a:pt x="302582" y="948215"/>
                    <a:pt x="279451" y="950130"/>
                  </a:cubicBezTo>
                  <a:cubicBezTo>
                    <a:pt x="275595" y="950130"/>
                    <a:pt x="271740" y="950130"/>
                    <a:pt x="267885" y="952046"/>
                  </a:cubicBezTo>
                  <a:cubicBezTo>
                    <a:pt x="260175" y="952046"/>
                    <a:pt x="252464" y="953962"/>
                    <a:pt x="244754" y="953962"/>
                  </a:cubicBezTo>
                  <a:cubicBezTo>
                    <a:pt x="242826" y="953962"/>
                    <a:pt x="240899" y="955877"/>
                    <a:pt x="237044" y="955877"/>
                  </a:cubicBezTo>
                  <a:cubicBezTo>
                    <a:pt x="235116" y="955877"/>
                    <a:pt x="235116" y="955877"/>
                    <a:pt x="233189" y="957793"/>
                  </a:cubicBezTo>
                  <a:cubicBezTo>
                    <a:pt x="211985" y="961624"/>
                    <a:pt x="198492" y="980780"/>
                    <a:pt x="202347" y="1001851"/>
                  </a:cubicBezTo>
                  <a:cubicBezTo>
                    <a:pt x="206202" y="1019091"/>
                    <a:pt x="223551" y="1030585"/>
                    <a:pt x="240899" y="1028669"/>
                  </a:cubicBezTo>
                  <a:cubicBezTo>
                    <a:pt x="244754" y="1028669"/>
                    <a:pt x="246682" y="1028669"/>
                    <a:pt x="250537" y="1026754"/>
                  </a:cubicBezTo>
                  <a:cubicBezTo>
                    <a:pt x="252464" y="1026754"/>
                    <a:pt x="252464" y="1026754"/>
                    <a:pt x="252464" y="1024838"/>
                  </a:cubicBezTo>
                  <a:cubicBezTo>
                    <a:pt x="252464" y="1022923"/>
                    <a:pt x="258247" y="1024838"/>
                    <a:pt x="260175" y="1024838"/>
                  </a:cubicBezTo>
                  <a:cubicBezTo>
                    <a:pt x="267885" y="1022923"/>
                    <a:pt x="275595" y="1019091"/>
                    <a:pt x="281378" y="1017176"/>
                  </a:cubicBezTo>
                  <a:cubicBezTo>
                    <a:pt x="285233" y="1015260"/>
                    <a:pt x="289089" y="1013345"/>
                    <a:pt x="292944" y="1013345"/>
                  </a:cubicBezTo>
                  <a:lnTo>
                    <a:pt x="294871" y="1013345"/>
                  </a:lnTo>
                  <a:cubicBezTo>
                    <a:pt x="316075" y="1005682"/>
                    <a:pt x="335351" y="999936"/>
                    <a:pt x="358482" y="996104"/>
                  </a:cubicBezTo>
                  <a:lnTo>
                    <a:pt x="360409" y="996104"/>
                  </a:lnTo>
                  <a:cubicBezTo>
                    <a:pt x="366192" y="996104"/>
                    <a:pt x="371975" y="998020"/>
                    <a:pt x="375830" y="1001851"/>
                  </a:cubicBezTo>
                  <a:cubicBezTo>
                    <a:pt x="377758" y="1001851"/>
                    <a:pt x="377758" y="1003767"/>
                    <a:pt x="377758" y="1003767"/>
                  </a:cubicBezTo>
                  <a:lnTo>
                    <a:pt x="395106" y="1001851"/>
                  </a:lnTo>
                  <a:cubicBezTo>
                    <a:pt x="424020" y="1089968"/>
                    <a:pt x="477992" y="1168507"/>
                    <a:pt x="553168" y="1225974"/>
                  </a:cubicBezTo>
                  <a:cubicBezTo>
                    <a:pt x="570517" y="1239384"/>
                    <a:pt x="585937" y="1250877"/>
                    <a:pt x="605213" y="1260455"/>
                  </a:cubicBezTo>
                  <a:lnTo>
                    <a:pt x="595575" y="1273864"/>
                  </a:lnTo>
                  <a:cubicBezTo>
                    <a:pt x="595575" y="1275780"/>
                    <a:pt x="597503" y="1275780"/>
                    <a:pt x="597503" y="1275780"/>
                  </a:cubicBezTo>
                  <a:cubicBezTo>
                    <a:pt x="601358" y="1281526"/>
                    <a:pt x="601358" y="1289189"/>
                    <a:pt x="599430" y="1294935"/>
                  </a:cubicBezTo>
                  <a:cubicBezTo>
                    <a:pt x="591720" y="1314091"/>
                    <a:pt x="580155" y="1333247"/>
                    <a:pt x="568589" y="1350487"/>
                  </a:cubicBezTo>
                  <a:lnTo>
                    <a:pt x="568589" y="1352403"/>
                  </a:lnTo>
                  <a:cubicBezTo>
                    <a:pt x="566661" y="1356234"/>
                    <a:pt x="564734" y="1358150"/>
                    <a:pt x="560879" y="1361981"/>
                  </a:cubicBezTo>
                  <a:cubicBezTo>
                    <a:pt x="557023" y="1365812"/>
                    <a:pt x="553168" y="1373474"/>
                    <a:pt x="547386" y="1381137"/>
                  </a:cubicBezTo>
                  <a:cubicBezTo>
                    <a:pt x="545458" y="1383052"/>
                    <a:pt x="545458" y="1384968"/>
                    <a:pt x="543530" y="1386884"/>
                  </a:cubicBezTo>
                  <a:cubicBezTo>
                    <a:pt x="543530" y="1386884"/>
                    <a:pt x="543530" y="1388799"/>
                    <a:pt x="541603" y="1388799"/>
                  </a:cubicBezTo>
                  <a:cubicBezTo>
                    <a:pt x="531965" y="1407955"/>
                    <a:pt x="539675" y="1430942"/>
                    <a:pt x="557023" y="1440520"/>
                  </a:cubicBezTo>
                  <a:cubicBezTo>
                    <a:pt x="560879" y="1442435"/>
                    <a:pt x="566661" y="1444351"/>
                    <a:pt x="570517" y="1444351"/>
                  </a:cubicBezTo>
                  <a:cubicBezTo>
                    <a:pt x="585937" y="1444351"/>
                    <a:pt x="599430" y="1434773"/>
                    <a:pt x="607141" y="1421364"/>
                  </a:cubicBezTo>
                  <a:cubicBezTo>
                    <a:pt x="607141" y="1421364"/>
                    <a:pt x="607141" y="1419448"/>
                    <a:pt x="609068" y="1419448"/>
                  </a:cubicBezTo>
                  <a:cubicBezTo>
                    <a:pt x="609068" y="1417533"/>
                    <a:pt x="610996" y="1415617"/>
                    <a:pt x="612924" y="1413702"/>
                  </a:cubicBezTo>
                  <a:cubicBezTo>
                    <a:pt x="614851" y="1406039"/>
                    <a:pt x="618706" y="1400293"/>
                    <a:pt x="620634" y="1392630"/>
                  </a:cubicBezTo>
                  <a:lnTo>
                    <a:pt x="624489" y="1381137"/>
                  </a:lnTo>
                  <a:cubicBezTo>
                    <a:pt x="630272" y="1360065"/>
                    <a:pt x="639910" y="1340909"/>
                    <a:pt x="649548" y="1321754"/>
                  </a:cubicBezTo>
                  <a:cubicBezTo>
                    <a:pt x="653403" y="1316007"/>
                    <a:pt x="659186" y="1312176"/>
                    <a:pt x="664968" y="1310260"/>
                  </a:cubicBezTo>
                  <a:cubicBezTo>
                    <a:pt x="666896" y="1310260"/>
                    <a:pt x="666896" y="1310260"/>
                    <a:pt x="666896" y="1308345"/>
                  </a:cubicBezTo>
                  <a:lnTo>
                    <a:pt x="674606" y="1293020"/>
                  </a:lnTo>
                  <a:cubicBezTo>
                    <a:pt x="728579" y="1314091"/>
                    <a:pt x="784479" y="1323669"/>
                    <a:pt x="842307" y="1323669"/>
                  </a:cubicBezTo>
                  <a:cubicBezTo>
                    <a:pt x="877003" y="1323669"/>
                    <a:pt x="911700" y="1319838"/>
                    <a:pt x="946396" y="1310260"/>
                  </a:cubicBezTo>
                  <a:cubicBezTo>
                    <a:pt x="967600" y="1306429"/>
                    <a:pt x="988803" y="1298767"/>
                    <a:pt x="1008079" y="1293020"/>
                  </a:cubicBezTo>
                  <a:lnTo>
                    <a:pt x="1015790" y="1306429"/>
                  </a:lnTo>
                  <a:cubicBezTo>
                    <a:pt x="1017717" y="1306429"/>
                    <a:pt x="1017717" y="1306429"/>
                    <a:pt x="1017717" y="1308345"/>
                  </a:cubicBezTo>
                  <a:cubicBezTo>
                    <a:pt x="1023500" y="1310260"/>
                    <a:pt x="1029283" y="1314091"/>
                    <a:pt x="1033138" y="1319838"/>
                  </a:cubicBezTo>
                  <a:cubicBezTo>
                    <a:pt x="1042776" y="1338994"/>
                    <a:pt x="1052414" y="1358150"/>
                    <a:pt x="1058197" y="1379221"/>
                  </a:cubicBezTo>
                  <a:lnTo>
                    <a:pt x="1058197" y="1381137"/>
                  </a:lnTo>
                  <a:lnTo>
                    <a:pt x="1062052" y="1392630"/>
                  </a:lnTo>
                  <a:cubicBezTo>
                    <a:pt x="1063979" y="1400293"/>
                    <a:pt x="1065907" y="1407955"/>
                    <a:pt x="1069762" y="1413702"/>
                  </a:cubicBezTo>
                  <a:cubicBezTo>
                    <a:pt x="1071690" y="1415617"/>
                    <a:pt x="1071690" y="1417533"/>
                    <a:pt x="1073617" y="1419448"/>
                  </a:cubicBezTo>
                  <a:cubicBezTo>
                    <a:pt x="1073617" y="1419448"/>
                    <a:pt x="1073617" y="1421364"/>
                    <a:pt x="1075545" y="1421364"/>
                  </a:cubicBezTo>
                  <a:cubicBezTo>
                    <a:pt x="1083255" y="1434773"/>
                    <a:pt x="1096748" y="1444351"/>
                    <a:pt x="1112169" y="1444351"/>
                  </a:cubicBezTo>
                  <a:cubicBezTo>
                    <a:pt x="1117952" y="1444351"/>
                    <a:pt x="1121807" y="1442435"/>
                    <a:pt x="1127590" y="1440520"/>
                  </a:cubicBezTo>
                  <a:cubicBezTo>
                    <a:pt x="1135300" y="1436689"/>
                    <a:pt x="1143011" y="1429026"/>
                    <a:pt x="1144938" y="1419448"/>
                  </a:cubicBezTo>
                  <a:cubicBezTo>
                    <a:pt x="1146866" y="1409870"/>
                    <a:pt x="1146866" y="1400293"/>
                    <a:pt x="1143011" y="1390715"/>
                  </a:cubicBezTo>
                  <a:cubicBezTo>
                    <a:pt x="1143011" y="1388799"/>
                    <a:pt x="1141083" y="1388799"/>
                    <a:pt x="1141083" y="1388799"/>
                  </a:cubicBezTo>
                  <a:cubicBezTo>
                    <a:pt x="1141083" y="1386884"/>
                    <a:pt x="1139155" y="1384968"/>
                    <a:pt x="1137228" y="1383052"/>
                  </a:cubicBezTo>
                  <a:cubicBezTo>
                    <a:pt x="1133373" y="1375390"/>
                    <a:pt x="1129517" y="1369643"/>
                    <a:pt x="1123735" y="1363896"/>
                  </a:cubicBezTo>
                  <a:cubicBezTo>
                    <a:pt x="1121807" y="1360065"/>
                    <a:pt x="1119879" y="1358150"/>
                    <a:pt x="1116024" y="1354319"/>
                  </a:cubicBezTo>
                  <a:lnTo>
                    <a:pt x="1116024" y="1350487"/>
                  </a:lnTo>
                  <a:cubicBezTo>
                    <a:pt x="1102531" y="1333247"/>
                    <a:pt x="1092893" y="1314091"/>
                    <a:pt x="1085183" y="1294935"/>
                  </a:cubicBezTo>
                  <a:cubicBezTo>
                    <a:pt x="1083255" y="1289189"/>
                    <a:pt x="1083255" y="1281526"/>
                    <a:pt x="1087110" y="1275780"/>
                  </a:cubicBezTo>
                  <a:cubicBezTo>
                    <a:pt x="1087110" y="1273864"/>
                    <a:pt x="1089038" y="1273864"/>
                    <a:pt x="1089038" y="1273864"/>
                  </a:cubicBezTo>
                  <a:lnTo>
                    <a:pt x="1083255" y="1258539"/>
                  </a:lnTo>
                  <a:cubicBezTo>
                    <a:pt x="1181562" y="1199156"/>
                    <a:pt x="1256738" y="1107208"/>
                    <a:pt x="1291435" y="998020"/>
                  </a:cubicBezTo>
                  <a:lnTo>
                    <a:pt x="1306856" y="999936"/>
                  </a:lnTo>
                  <a:cubicBezTo>
                    <a:pt x="1308783" y="999936"/>
                    <a:pt x="1308783" y="998020"/>
                    <a:pt x="1308783" y="998020"/>
                  </a:cubicBezTo>
                  <a:cubicBezTo>
                    <a:pt x="1312638" y="994189"/>
                    <a:pt x="1318421" y="992273"/>
                    <a:pt x="1324204" y="992273"/>
                  </a:cubicBezTo>
                  <a:lnTo>
                    <a:pt x="1326132" y="992273"/>
                  </a:lnTo>
                  <a:cubicBezTo>
                    <a:pt x="1347335" y="996104"/>
                    <a:pt x="1368538" y="1001851"/>
                    <a:pt x="1387814" y="1009514"/>
                  </a:cubicBezTo>
                  <a:lnTo>
                    <a:pt x="1389742" y="1009514"/>
                  </a:lnTo>
                  <a:cubicBezTo>
                    <a:pt x="1393597" y="1011429"/>
                    <a:pt x="1397452" y="1013345"/>
                    <a:pt x="1401307" y="1013345"/>
                  </a:cubicBezTo>
                  <a:cubicBezTo>
                    <a:pt x="1409018" y="1017176"/>
                    <a:pt x="1414801" y="1021007"/>
                    <a:pt x="1422511" y="1022923"/>
                  </a:cubicBezTo>
                  <a:cubicBezTo>
                    <a:pt x="1424439" y="1022923"/>
                    <a:pt x="1426366" y="1024838"/>
                    <a:pt x="1430221" y="1024838"/>
                  </a:cubicBezTo>
                  <a:cubicBezTo>
                    <a:pt x="1432149" y="1024838"/>
                    <a:pt x="1432149" y="1024838"/>
                    <a:pt x="1434077" y="1026754"/>
                  </a:cubicBezTo>
                  <a:cubicBezTo>
                    <a:pt x="1437932" y="1028669"/>
                    <a:pt x="1439859" y="1028669"/>
                    <a:pt x="1443714" y="1028669"/>
                  </a:cubicBezTo>
                  <a:cubicBezTo>
                    <a:pt x="1461063" y="1028669"/>
                    <a:pt x="1476483" y="1017176"/>
                    <a:pt x="1482266" y="1001851"/>
                  </a:cubicBezTo>
                  <a:cubicBezTo>
                    <a:pt x="1480339" y="980780"/>
                    <a:pt x="1464918" y="965455"/>
                    <a:pt x="1447570" y="961624"/>
                  </a:cubicBezTo>
                  <a:cubicBezTo>
                    <a:pt x="1445642" y="961624"/>
                    <a:pt x="1443714" y="961624"/>
                    <a:pt x="1443714" y="959708"/>
                  </a:cubicBezTo>
                  <a:cubicBezTo>
                    <a:pt x="1443714" y="957793"/>
                    <a:pt x="1439859" y="957793"/>
                    <a:pt x="1436004" y="957793"/>
                  </a:cubicBezTo>
                  <a:cubicBezTo>
                    <a:pt x="1428294" y="955877"/>
                    <a:pt x="1420583" y="955877"/>
                    <a:pt x="1412873" y="955877"/>
                  </a:cubicBezTo>
                  <a:cubicBezTo>
                    <a:pt x="1409018" y="955877"/>
                    <a:pt x="1405163" y="955877"/>
                    <a:pt x="1401307" y="953962"/>
                  </a:cubicBezTo>
                  <a:lnTo>
                    <a:pt x="1399380" y="953962"/>
                  </a:lnTo>
                  <a:cubicBezTo>
                    <a:pt x="1378176" y="952046"/>
                    <a:pt x="1355045" y="948215"/>
                    <a:pt x="1333842" y="942468"/>
                  </a:cubicBezTo>
                  <a:cubicBezTo>
                    <a:pt x="1328059" y="940552"/>
                    <a:pt x="1322276" y="934806"/>
                    <a:pt x="1320349" y="929059"/>
                  </a:cubicBezTo>
                  <a:lnTo>
                    <a:pt x="1304928" y="925228"/>
                  </a:lnTo>
                  <a:cubicBezTo>
                    <a:pt x="1312638" y="869676"/>
                    <a:pt x="1308783" y="812208"/>
                    <a:pt x="1297218" y="756656"/>
                  </a:cubicBezTo>
                  <a:cubicBezTo>
                    <a:pt x="1283725" y="701104"/>
                    <a:pt x="1260594" y="647467"/>
                    <a:pt x="1229752" y="599579"/>
                  </a:cubicBezTo>
                  <a:lnTo>
                    <a:pt x="1241318" y="588085"/>
                  </a:lnTo>
                  <a:lnTo>
                    <a:pt x="1241318" y="586170"/>
                  </a:lnTo>
                  <a:cubicBezTo>
                    <a:pt x="1241318" y="580423"/>
                    <a:pt x="1243245" y="572761"/>
                    <a:pt x="1247100" y="568929"/>
                  </a:cubicBezTo>
                  <a:cubicBezTo>
                    <a:pt x="1264449" y="553605"/>
                    <a:pt x="1281797" y="542111"/>
                    <a:pt x="1301073" y="530618"/>
                  </a:cubicBezTo>
                  <a:cubicBezTo>
                    <a:pt x="1304928" y="528702"/>
                    <a:pt x="1308783" y="526787"/>
                    <a:pt x="1312638" y="524871"/>
                  </a:cubicBezTo>
                  <a:cubicBezTo>
                    <a:pt x="1320349" y="521040"/>
                    <a:pt x="1326132" y="517209"/>
                    <a:pt x="1333842" y="513376"/>
                  </a:cubicBezTo>
                  <a:cubicBezTo>
                    <a:pt x="1335770" y="511461"/>
                    <a:pt x="1337697" y="511461"/>
                    <a:pt x="1339625" y="509545"/>
                  </a:cubicBezTo>
                  <a:cubicBezTo>
                    <a:pt x="1341552" y="507630"/>
                    <a:pt x="1339625" y="507630"/>
                    <a:pt x="1339625" y="505714"/>
                  </a:cubicBezTo>
                  <a:cubicBezTo>
                    <a:pt x="1356973" y="492305"/>
                    <a:pt x="1360828" y="469318"/>
                    <a:pt x="1347335" y="452078"/>
                  </a:cubicBezTo>
                  <a:cubicBezTo>
                    <a:pt x="1341552" y="444415"/>
                    <a:pt x="1329987" y="438669"/>
                    <a:pt x="1320349" y="438669"/>
                  </a:cubicBezTo>
                  <a:cubicBezTo>
                    <a:pt x="1310711" y="438669"/>
                    <a:pt x="1301073" y="442500"/>
                    <a:pt x="1293362" y="448247"/>
                  </a:cubicBezTo>
                  <a:lnTo>
                    <a:pt x="1291435" y="450162"/>
                  </a:lnTo>
                  <a:cubicBezTo>
                    <a:pt x="1289507" y="452078"/>
                    <a:pt x="1287580" y="453993"/>
                    <a:pt x="1285652" y="453993"/>
                  </a:cubicBezTo>
                  <a:cubicBezTo>
                    <a:pt x="1279869" y="459740"/>
                    <a:pt x="1274087" y="465487"/>
                    <a:pt x="1270231" y="471234"/>
                  </a:cubicBezTo>
                  <a:cubicBezTo>
                    <a:pt x="1268304" y="475065"/>
                    <a:pt x="1264449" y="476980"/>
                    <a:pt x="1262521" y="478896"/>
                  </a:cubicBezTo>
                  <a:cubicBezTo>
                    <a:pt x="1249028" y="494221"/>
                    <a:pt x="1231680" y="509545"/>
                    <a:pt x="1214331" y="521040"/>
                  </a:cubicBezTo>
                  <a:cubicBezTo>
                    <a:pt x="1210476" y="522955"/>
                    <a:pt x="1206621" y="524871"/>
                    <a:pt x="1202766" y="524871"/>
                  </a:cubicBezTo>
                  <a:cubicBezTo>
                    <a:pt x="1200838" y="524871"/>
                    <a:pt x="1196983" y="524871"/>
                    <a:pt x="1195055" y="522955"/>
                  </a:cubicBezTo>
                  <a:lnTo>
                    <a:pt x="1193128" y="522955"/>
                  </a:lnTo>
                  <a:lnTo>
                    <a:pt x="1177707" y="532533"/>
                  </a:lnTo>
                  <a:cubicBezTo>
                    <a:pt x="1162286" y="517209"/>
                    <a:pt x="1144938" y="501883"/>
                    <a:pt x="1129517" y="486558"/>
                  </a:cubicBezTo>
                  <a:cubicBezTo>
                    <a:pt x="1058197" y="431006"/>
                    <a:pt x="969528" y="396526"/>
                    <a:pt x="878931" y="386948"/>
                  </a:cubicBezTo>
                  <a:lnTo>
                    <a:pt x="877003" y="371623"/>
                  </a:lnTo>
                  <a:lnTo>
                    <a:pt x="877003" y="373539"/>
                  </a:lnTo>
                  <a:cubicBezTo>
                    <a:pt x="871221" y="369708"/>
                    <a:pt x="869293" y="363961"/>
                    <a:pt x="867365" y="358214"/>
                  </a:cubicBezTo>
                  <a:cubicBezTo>
                    <a:pt x="867365" y="337143"/>
                    <a:pt x="867365" y="316071"/>
                    <a:pt x="871221" y="293084"/>
                  </a:cubicBezTo>
                  <a:lnTo>
                    <a:pt x="871221" y="291169"/>
                  </a:lnTo>
                  <a:cubicBezTo>
                    <a:pt x="871221" y="287338"/>
                    <a:pt x="873148" y="283506"/>
                    <a:pt x="873148" y="279675"/>
                  </a:cubicBezTo>
                  <a:cubicBezTo>
                    <a:pt x="875076" y="272013"/>
                    <a:pt x="875076" y="264351"/>
                    <a:pt x="877003" y="256688"/>
                  </a:cubicBezTo>
                  <a:lnTo>
                    <a:pt x="877003" y="245195"/>
                  </a:lnTo>
                  <a:cubicBezTo>
                    <a:pt x="878931" y="226039"/>
                    <a:pt x="863510" y="206883"/>
                    <a:pt x="844234" y="204967"/>
                  </a:cubicBezTo>
                  <a:close/>
                  <a:moveTo>
                    <a:pt x="840379" y="0"/>
                  </a:moveTo>
                  <a:cubicBezTo>
                    <a:pt x="855800" y="0"/>
                    <a:pt x="873148" y="1916"/>
                    <a:pt x="888569" y="9578"/>
                  </a:cubicBezTo>
                  <a:lnTo>
                    <a:pt x="1476483" y="289254"/>
                  </a:lnTo>
                  <a:cubicBezTo>
                    <a:pt x="1505397" y="304578"/>
                    <a:pt x="1528528" y="329481"/>
                    <a:pt x="1538166" y="360130"/>
                  </a:cubicBezTo>
                  <a:lnTo>
                    <a:pt x="1684663" y="986527"/>
                  </a:lnTo>
                  <a:cubicBezTo>
                    <a:pt x="1688518" y="1019092"/>
                    <a:pt x="1680808" y="1051657"/>
                    <a:pt x="1661532" y="1078475"/>
                  </a:cubicBezTo>
                  <a:lnTo>
                    <a:pt x="1254811" y="1578442"/>
                  </a:lnTo>
                  <a:cubicBezTo>
                    <a:pt x="1233607" y="1607176"/>
                    <a:pt x="1200838" y="1622501"/>
                    <a:pt x="1166142" y="1618669"/>
                  </a:cubicBezTo>
                  <a:lnTo>
                    <a:pt x="518472" y="1618669"/>
                  </a:lnTo>
                  <a:cubicBezTo>
                    <a:pt x="485703" y="1616754"/>
                    <a:pt x="452934" y="1601429"/>
                    <a:pt x="429803" y="1578442"/>
                  </a:cubicBezTo>
                  <a:lnTo>
                    <a:pt x="23081" y="1078475"/>
                  </a:lnTo>
                  <a:cubicBezTo>
                    <a:pt x="3805" y="1051657"/>
                    <a:pt x="-3905" y="1019092"/>
                    <a:pt x="1878" y="986527"/>
                  </a:cubicBezTo>
                  <a:lnTo>
                    <a:pt x="146447" y="356299"/>
                  </a:lnTo>
                  <a:cubicBezTo>
                    <a:pt x="154157" y="323734"/>
                    <a:pt x="175361" y="298831"/>
                    <a:pt x="204275" y="285422"/>
                  </a:cubicBezTo>
                  <a:lnTo>
                    <a:pt x="792189" y="3832"/>
                  </a:lnTo>
                  <a:cubicBezTo>
                    <a:pt x="807610" y="0"/>
                    <a:pt x="824958" y="0"/>
                    <a:pt x="840379" y="0"/>
                  </a:cubicBezTo>
                  <a:close/>
                </a:path>
              </a:pathLst>
            </a:custGeom>
            <a:grpFill/>
            <a:ln w="19276"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EA9C1287-0E69-4D1E-8D27-EA8A30620C48}"/>
                </a:ext>
              </a:extLst>
            </p:cNvPr>
            <p:cNvSpPr/>
            <p:nvPr/>
          </p:nvSpPr>
          <p:spPr>
            <a:xfrm>
              <a:off x="3997852" y="8000437"/>
              <a:ext cx="7479045" cy="1149350"/>
            </a:xfrm>
            <a:custGeom>
              <a:avLst/>
              <a:gdLst>
                <a:gd name="connsiteX0" fmla="*/ 7155553 w 7479045"/>
                <a:gd name="connsiteY0" fmla="*/ 958132 h 1149350"/>
                <a:gd name="connsiteX1" fmla="*/ 7236512 w 7479045"/>
                <a:gd name="connsiteY1" fmla="*/ 946639 h 1149350"/>
                <a:gd name="connsiteX2" fmla="*/ 7259643 w 7479045"/>
                <a:gd name="connsiteY2" fmla="*/ 904496 h 1149350"/>
                <a:gd name="connsiteX3" fmla="*/ 7228802 w 7479045"/>
                <a:gd name="connsiteY3" fmla="*/ 862353 h 1149350"/>
                <a:gd name="connsiteX4" fmla="*/ 7134350 w 7479045"/>
                <a:gd name="connsiteY4" fmla="*/ 820210 h 1149350"/>
                <a:gd name="connsiteX5" fmla="*/ 7045681 w 7479045"/>
                <a:gd name="connsiteY5" fmla="*/ 781899 h 1149350"/>
                <a:gd name="connsiteX6" fmla="*/ 6978215 w 7479045"/>
                <a:gd name="connsiteY6" fmla="*/ 735925 h 1149350"/>
                <a:gd name="connsiteX7" fmla="*/ 6935808 w 7479045"/>
                <a:gd name="connsiteY7" fmla="*/ 670795 h 1149350"/>
                <a:gd name="connsiteX8" fmla="*/ 6920388 w 7479045"/>
                <a:gd name="connsiteY8" fmla="*/ 580762 h 1149350"/>
                <a:gd name="connsiteX9" fmla="*/ 6997491 w 7479045"/>
                <a:gd name="connsiteY9" fmla="*/ 417938 h 1149350"/>
                <a:gd name="connsiteX10" fmla="*/ 7207598 w 7479045"/>
                <a:gd name="connsiteY10" fmla="*/ 358555 h 1149350"/>
                <a:gd name="connsiteX11" fmla="*/ 7336746 w 7479045"/>
                <a:gd name="connsiteY11" fmla="*/ 371964 h 1149350"/>
                <a:gd name="connsiteX12" fmla="*/ 7435054 w 7479045"/>
                <a:gd name="connsiteY12" fmla="*/ 396866 h 1149350"/>
                <a:gd name="connsiteX13" fmla="*/ 7398429 w 7479045"/>
                <a:gd name="connsiteY13" fmla="*/ 559691 h 1149350"/>
                <a:gd name="connsiteX14" fmla="*/ 7319398 w 7479045"/>
                <a:gd name="connsiteY14" fmla="*/ 536704 h 1149350"/>
                <a:gd name="connsiteX15" fmla="*/ 7224946 w 7479045"/>
                <a:gd name="connsiteY15" fmla="*/ 527126 h 1149350"/>
                <a:gd name="connsiteX16" fmla="*/ 7126639 w 7479045"/>
                <a:gd name="connsiteY16" fmla="*/ 580762 h 1149350"/>
                <a:gd name="connsiteX17" fmla="*/ 7130495 w 7479045"/>
                <a:gd name="connsiteY17" fmla="*/ 603749 h 1149350"/>
                <a:gd name="connsiteX18" fmla="*/ 7147843 w 7479045"/>
                <a:gd name="connsiteY18" fmla="*/ 622905 h 1149350"/>
                <a:gd name="connsiteX19" fmla="*/ 7180612 w 7479045"/>
                <a:gd name="connsiteY19" fmla="*/ 642061 h 1149350"/>
                <a:gd name="connsiteX20" fmla="*/ 7236512 w 7479045"/>
                <a:gd name="connsiteY20" fmla="*/ 665048 h 1149350"/>
                <a:gd name="connsiteX21" fmla="*/ 7348312 w 7479045"/>
                <a:gd name="connsiteY21" fmla="*/ 714853 h 1149350"/>
                <a:gd name="connsiteX22" fmla="*/ 7417705 w 7479045"/>
                <a:gd name="connsiteY22" fmla="*/ 768490 h 1149350"/>
                <a:gd name="connsiteX23" fmla="*/ 7454329 w 7479045"/>
                <a:gd name="connsiteY23" fmla="*/ 831704 h 1149350"/>
                <a:gd name="connsiteX24" fmla="*/ 7465895 w 7479045"/>
                <a:gd name="connsiteY24" fmla="*/ 912158 h 1149350"/>
                <a:gd name="connsiteX25" fmla="*/ 7383009 w 7479045"/>
                <a:gd name="connsiteY25" fmla="*/ 1076899 h 1149350"/>
                <a:gd name="connsiteX26" fmla="*/ 7151698 w 7479045"/>
                <a:gd name="connsiteY26" fmla="*/ 1132451 h 1149350"/>
                <a:gd name="connsiteX27" fmla="*/ 6987853 w 7479045"/>
                <a:gd name="connsiteY27" fmla="*/ 1115210 h 1149350"/>
                <a:gd name="connsiteX28" fmla="*/ 6899184 w 7479045"/>
                <a:gd name="connsiteY28" fmla="*/ 1088392 h 1149350"/>
                <a:gd name="connsiteX29" fmla="*/ 6933880 w 7479045"/>
                <a:gd name="connsiteY29" fmla="*/ 919821 h 1149350"/>
                <a:gd name="connsiteX30" fmla="*/ 7041826 w 7479045"/>
                <a:gd name="connsiteY30" fmla="*/ 952386 h 1149350"/>
                <a:gd name="connsiteX31" fmla="*/ 7155553 w 7479045"/>
                <a:gd name="connsiteY31" fmla="*/ 958132 h 1149350"/>
                <a:gd name="connsiteX32" fmla="*/ 6093452 w 7479045"/>
                <a:gd name="connsiteY32" fmla="*/ 747418 h 1149350"/>
                <a:gd name="connsiteX33" fmla="*/ 6122365 w 7479045"/>
                <a:gd name="connsiteY33" fmla="*/ 578847 h 1149350"/>
                <a:gd name="connsiteX34" fmla="*/ 6201397 w 7479045"/>
                <a:gd name="connsiteY34" fmla="*/ 456250 h 1149350"/>
                <a:gd name="connsiteX35" fmla="*/ 6313197 w 7479045"/>
                <a:gd name="connsiteY35" fmla="*/ 383457 h 1149350"/>
                <a:gd name="connsiteX36" fmla="*/ 6444273 w 7479045"/>
                <a:gd name="connsiteY36" fmla="*/ 358555 h 1149350"/>
                <a:gd name="connsiteX37" fmla="*/ 6691004 w 7479045"/>
                <a:gd name="connsiteY37" fmla="*/ 454334 h 1149350"/>
                <a:gd name="connsiteX38" fmla="*/ 6781601 w 7479045"/>
                <a:gd name="connsiteY38" fmla="*/ 734009 h 1149350"/>
                <a:gd name="connsiteX39" fmla="*/ 6779673 w 7479045"/>
                <a:gd name="connsiteY39" fmla="*/ 774236 h 1149350"/>
                <a:gd name="connsiteX40" fmla="*/ 6777746 w 7479045"/>
                <a:gd name="connsiteY40" fmla="*/ 812548 h 1149350"/>
                <a:gd name="connsiteX41" fmla="*/ 6307414 w 7479045"/>
                <a:gd name="connsiteY41" fmla="*/ 812548 h 1149350"/>
                <a:gd name="connsiteX42" fmla="*/ 6367169 w 7479045"/>
                <a:gd name="connsiteY42" fmla="*/ 914074 h 1149350"/>
                <a:gd name="connsiteX43" fmla="*/ 6509811 w 7479045"/>
                <a:gd name="connsiteY43" fmla="*/ 952386 h 1149350"/>
                <a:gd name="connsiteX44" fmla="*/ 6621611 w 7479045"/>
                <a:gd name="connsiteY44" fmla="*/ 942808 h 1149350"/>
                <a:gd name="connsiteX45" fmla="*/ 6712208 w 7479045"/>
                <a:gd name="connsiteY45" fmla="*/ 914074 h 1149350"/>
                <a:gd name="connsiteX46" fmla="*/ 6741122 w 7479045"/>
                <a:gd name="connsiteY46" fmla="*/ 1082645 h 1149350"/>
                <a:gd name="connsiteX47" fmla="*/ 6696787 w 7479045"/>
                <a:gd name="connsiteY47" fmla="*/ 1099886 h 1149350"/>
                <a:gd name="connsiteX48" fmla="*/ 6633176 w 7479045"/>
                <a:gd name="connsiteY48" fmla="*/ 1113295 h 1149350"/>
                <a:gd name="connsiteX49" fmla="*/ 6559928 w 7479045"/>
                <a:gd name="connsiteY49" fmla="*/ 1124788 h 1149350"/>
                <a:gd name="connsiteX50" fmla="*/ 6480897 w 7479045"/>
                <a:gd name="connsiteY50" fmla="*/ 1128619 h 1149350"/>
                <a:gd name="connsiteX51" fmla="*/ 6307414 w 7479045"/>
                <a:gd name="connsiteY51" fmla="*/ 1099886 h 1149350"/>
                <a:gd name="connsiteX52" fmla="*/ 6185976 w 7479045"/>
                <a:gd name="connsiteY52" fmla="*/ 1021347 h 1149350"/>
                <a:gd name="connsiteX53" fmla="*/ 6114655 w 7479045"/>
                <a:gd name="connsiteY53" fmla="*/ 900665 h 1149350"/>
                <a:gd name="connsiteX54" fmla="*/ 6093452 w 7479045"/>
                <a:gd name="connsiteY54" fmla="*/ 747418 h 1149350"/>
                <a:gd name="connsiteX55" fmla="*/ 6581132 w 7479045"/>
                <a:gd name="connsiteY55" fmla="*/ 668879 h 1149350"/>
                <a:gd name="connsiteX56" fmla="*/ 6571494 w 7479045"/>
                <a:gd name="connsiteY56" fmla="*/ 617159 h 1149350"/>
                <a:gd name="connsiteX57" fmla="*/ 6548363 w 7479045"/>
                <a:gd name="connsiteY57" fmla="*/ 573100 h 1149350"/>
                <a:gd name="connsiteX58" fmla="*/ 6507883 w 7479045"/>
                <a:gd name="connsiteY58" fmla="*/ 540535 h 1149350"/>
                <a:gd name="connsiteX59" fmla="*/ 6448128 w 7479045"/>
                <a:gd name="connsiteY59" fmla="*/ 527126 h 1149350"/>
                <a:gd name="connsiteX60" fmla="*/ 6388373 w 7479045"/>
                <a:gd name="connsiteY60" fmla="*/ 540535 h 1149350"/>
                <a:gd name="connsiteX61" fmla="*/ 6345966 w 7479045"/>
                <a:gd name="connsiteY61" fmla="*/ 571185 h 1149350"/>
                <a:gd name="connsiteX62" fmla="*/ 6318980 w 7479045"/>
                <a:gd name="connsiteY62" fmla="*/ 617159 h 1149350"/>
                <a:gd name="connsiteX63" fmla="*/ 6307414 w 7479045"/>
                <a:gd name="connsiteY63" fmla="*/ 668879 h 1149350"/>
                <a:gd name="connsiteX64" fmla="*/ 6581132 w 7479045"/>
                <a:gd name="connsiteY64" fmla="*/ 668879 h 1149350"/>
                <a:gd name="connsiteX65" fmla="*/ 5528668 w 7479045"/>
                <a:gd name="connsiteY65" fmla="*/ 193815 h 1149350"/>
                <a:gd name="connsiteX66" fmla="*/ 5736848 w 7479045"/>
                <a:gd name="connsiteY66" fmla="*/ 161250 h 1149350"/>
                <a:gd name="connsiteX67" fmla="*/ 5736848 w 7479045"/>
                <a:gd name="connsiteY67" fmla="*/ 375795 h 1149350"/>
                <a:gd name="connsiteX68" fmla="*/ 5987434 w 7479045"/>
                <a:gd name="connsiteY68" fmla="*/ 375795 h 1149350"/>
                <a:gd name="connsiteX69" fmla="*/ 5987434 w 7479045"/>
                <a:gd name="connsiteY69" fmla="*/ 548198 h 1149350"/>
                <a:gd name="connsiteX70" fmla="*/ 5736848 w 7479045"/>
                <a:gd name="connsiteY70" fmla="*/ 548198 h 1149350"/>
                <a:gd name="connsiteX71" fmla="*/ 5736848 w 7479045"/>
                <a:gd name="connsiteY71" fmla="*/ 804886 h 1149350"/>
                <a:gd name="connsiteX72" fmla="*/ 5759979 w 7479045"/>
                <a:gd name="connsiteY72" fmla="*/ 908327 h 1149350"/>
                <a:gd name="connsiteX73" fmla="*/ 5854431 w 7479045"/>
                <a:gd name="connsiteY73" fmla="*/ 946639 h 1149350"/>
                <a:gd name="connsiteX74" fmla="*/ 5921896 w 7479045"/>
                <a:gd name="connsiteY74" fmla="*/ 940892 h 1149350"/>
                <a:gd name="connsiteX75" fmla="*/ 5987434 w 7479045"/>
                <a:gd name="connsiteY75" fmla="*/ 923652 h 1149350"/>
                <a:gd name="connsiteX76" fmla="*/ 6016348 w 7479045"/>
                <a:gd name="connsiteY76" fmla="*/ 1084561 h 1149350"/>
                <a:gd name="connsiteX77" fmla="*/ 5931534 w 7479045"/>
                <a:gd name="connsiteY77" fmla="*/ 1111379 h 1149350"/>
                <a:gd name="connsiteX78" fmla="*/ 5817807 w 7479045"/>
                <a:gd name="connsiteY78" fmla="*/ 1122873 h 1149350"/>
                <a:gd name="connsiteX79" fmla="*/ 5677093 w 7479045"/>
                <a:gd name="connsiteY79" fmla="*/ 1099886 h 1149350"/>
                <a:gd name="connsiteX80" fmla="*/ 5588424 w 7479045"/>
                <a:gd name="connsiteY80" fmla="*/ 1036671 h 1149350"/>
                <a:gd name="connsiteX81" fmla="*/ 5540234 w 7479045"/>
                <a:gd name="connsiteY81" fmla="*/ 937061 h 1149350"/>
                <a:gd name="connsiteX82" fmla="*/ 5528668 w 7479045"/>
                <a:gd name="connsiteY82" fmla="*/ 808717 h 1149350"/>
                <a:gd name="connsiteX83" fmla="*/ 5528668 w 7479045"/>
                <a:gd name="connsiteY83" fmla="*/ 193815 h 1149350"/>
                <a:gd name="connsiteX84" fmla="*/ 4686312 w 7479045"/>
                <a:gd name="connsiteY84" fmla="*/ 747418 h 1149350"/>
                <a:gd name="connsiteX85" fmla="*/ 4715225 w 7479045"/>
                <a:gd name="connsiteY85" fmla="*/ 578847 h 1149350"/>
                <a:gd name="connsiteX86" fmla="*/ 4794257 w 7479045"/>
                <a:gd name="connsiteY86" fmla="*/ 456250 h 1149350"/>
                <a:gd name="connsiteX87" fmla="*/ 4906057 w 7479045"/>
                <a:gd name="connsiteY87" fmla="*/ 383457 h 1149350"/>
                <a:gd name="connsiteX88" fmla="*/ 5037133 w 7479045"/>
                <a:gd name="connsiteY88" fmla="*/ 358555 h 1149350"/>
                <a:gd name="connsiteX89" fmla="*/ 5283864 w 7479045"/>
                <a:gd name="connsiteY89" fmla="*/ 454334 h 1149350"/>
                <a:gd name="connsiteX90" fmla="*/ 5374461 w 7479045"/>
                <a:gd name="connsiteY90" fmla="*/ 734009 h 1149350"/>
                <a:gd name="connsiteX91" fmla="*/ 5372533 w 7479045"/>
                <a:gd name="connsiteY91" fmla="*/ 774236 h 1149350"/>
                <a:gd name="connsiteX92" fmla="*/ 5370606 w 7479045"/>
                <a:gd name="connsiteY92" fmla="*/ 812548 h 1149350"/>
                <a:gd name="connsiteX93" fmla="*/ 4898346 w 7479045"/>
                <a:gd name="connsiteY93" fmla="*/ 812548 h 1149350"/>
                <a:gd name="connsiteX94" fmla="*/ 4958102 w 7479045"/>
                <a:gd name="connsiteY94" fmla="*/ 914074 h 1149350"/>
                <a:gd name="connsiteX95" fmla="*/ 5100743 w 7479045"/>
                <a:gd name="connsiteY95" fmla="*/ 952386 h 1149350"/>
                <a:gd name="connsiteX96" fmla="*/ 5212544 w 7479045"/>
                <a:gd name="connsiteY96" fmla="*/ 942808 h 1149350"/>
                <a:gd name="connsiteX97" fmla="*/ 5305068 w 7479045"/>
                <a:gd name="connsiteY97" fmla="*/ 914074 h 1149350"/>
                <a:gd name="connsiteX98" fmla="*/ 5333982 w 7479045"/>
                <a:gd name="connsiteY98" fmla="*/ 1082645 h 1149350"/>
                <a:gd name="connsiteX99" fmla="*/ 5289647 w 7479045"/>
                <a:gd name="connsiteY99" fmla="*/ 1099886 h 1149350"/>
                <a:gd name="connsiteX100" fmla="*/ 5226037 w 7479045"/>
                <a:gd name="connsiteY100" fmla="*/ 1113295 h 1149350"/>
                <a:gd name="connsiteX101" fmla="*/ 5152788 w 7479045"/>
                <a:gd name="connsiteY101" fmla="*/ 1124788 h 1149350"/>
                <a:gd name="connsiteX102" fmla="*/ 5073757 w 7479045"/>
                <a:gd name="connsiteY102" fmla="*/ 1128619 h 1149350"/>
                <a:gd name="connsiteX103" fmla="*/ 4900274 w 7479045"/>
                <a:gd name="connsiteY103" fmla="*/ 1099886 h 1149350"/>
                <a:gd name="connsiteX104" fmla="*/ 4778836 w 7479045"/>
                <a:gd name="connsiteY104" fmla="*/ 1021347 h 1149350"/>
                <a:gd name="connsiteX105" fmla="*/ 4707515 w 7479045"/>
                <a:gd name="connsiteY105" fmla="*/ 900665 h 1149350"/>
                <a:gd name="connsiteX106" fmla="*/ 4686312 w 7479045"/>
                <a:gd name="connsiteY106" fmla="*/ 747418 h 1149350"/>
                <a:gd name="connsiteX107" fmla="*/ 5173992 w 7479045"/>
                <a:gd name="connsiteY107" fmla="*/ 668879 h 1149350"/>
                <a:gd name="connsiteX108" fmla="*/ 5164354 w 7479045"/>
                <a:gd name="connsiteY108" fmla="*/ 617159 h 1149350"/>
                <a:gd name="connsiteX109" fmla="*/ 5141223 w 7479045"/>
                <a:gd name="connsiteY109" fmla="*/ 573100 h 1149350"/>
                <a:gd name="connsiteX110" fmla="*/ 5100743 w 7479045"/>
                <a:gd name="connsiteY110" fmla="*/ 540535 h 1149350"/>
                <a:gd name="connsiteX111" fmla="*/ 5040988 w 7479045"/>
                <a:gd name="connsiteY111" fmla="*/ 527126 h 1149350"/>
                <a:gd name="connsiteX112" fmla="*/ 4981233 w 7479045"/>
                <a:gd name="connsiteY112" fmla="*/ 540535 h 1149350"/>
                <a:gd name="connsiteX113" fmla="*/ 4940754 w 7479045"/>
                <a:gd name="connsiteY113" fmla="*/ 571185 h 1149350"/>
                <a:gd name="connsiteX114" fmla="*/ 4913767 w 7479045"/>
                <a:gd name="connsiteY114" fmla="*/ 617159 h 1149350"/>
                <a:gd name="connsiteX115" fmla="*/ 4902202 w 7479045"/>
                <a:gd name="connsiteY115" fmla="*/ 668879 h 1149350"/>
                <a:gd name="connsiteX116" fmla="*/ 5173992 w 7479045"/>
                <a:gd name="connsiteY116" fmla="*/ 668879 h 1149350"/>
                <a:gd name="connsiteX117" fmla="*/ 3896000 w 7479045"/>
                <a:gd name="connsiteY117" fmla="*/ 400698 h 1149350"/>
                <a:gd name="connsiteX118" fmla="*/ 4032859 w 7479045"/>
                <a:gd name="connsiteY118" fmla="*/ 371964 h 1149350"/>
                <a:gd name="connsiteX119" fmla="*/ 4208270 w 7479045"/>
                <a:gd name="connsiteY119" fmla="*/ 358555 h 1149350"/>
                <a:gd name="connsiteX120" fmla="*/ 4362477 w 7479045"/>
                <a:gd name="connsiteY120" fmla="*/ 383457 h 1149350"/>
                <a:gd name="connsiteX121" fmla="*/ 4460784 w 7479045"/>
                <a:gd name="connsiteY121" fmla="*/ 450503 h 1149350"/>
                <a:gd name="connsiteX122" fmla="*/ 4512829 w 7479045"/>
                <a:gd name="connsiteY122" fmla="*/ 555860 h 1149350"/>
                <a:gd name="connsiteX123" fmla="*/ 4528250 w 7479045"/>
                <a:gd name="connsiteY123" fmla="*/ 691866 h 1149350"/>
                <a:gd name="connsiteX124" fmla="*/ 4528250 w 7479045"/>
                <a:gd name="connsiteY124" fmla="*/ 1103717 h 1149350"/>
                <a:gd name="connsiteX125" fmla="*/ 4321997 w 7479045"/>
                <a:gd name="connsiteY125" fmla="*/ 1103717 h 1149350"/>
                <a:gd name="connsiteX126" fmla="*/ 4321997 w 7479045"/>
                <a:gd name="connsiteY126" fmla="*/ 718684 h 1149350"/>
                <a:gd name="connsiteX127" fmla="*/ 4295011 w 7479045"/>
                <a:gd name="connsiteY127" fmla="*/ 576931 h 1149350"/>
                <a:gd name="connsiteX128" fmla="*/ 4196704 w 7479045"/>
                <a:gd name="connsiteY128" fmla="*/ 534789 h 1149350"/>
                <a:gd name="connsiteX129" fmla="*/ 4148514 w 7479045"/>
                <a:gd name="connsiteY129" fmla="*/ 536704 h 1149350"/>
                <a:gd name="connsiteX130" fmla="*/ 4104180 w 7479045"/>
                <a:gd name="connsiteY130" fmla="*/ 540535 h 1149350"/>
                <a:gd name="connsiteX131" fmla="*/ 4104180 w 7479045"/>
                <a:gd name="connsiteY131" fmla="*/ 1103717 h 1149350"/>
                <a:gd name="connsiteX132" fmla="*/ 3896000 w 7479045"/>
                <a:gd name="connsiteY132" fmla="*/ 1103717 h 1149350"/>
                <a:gd name="connsiteX133" fmla="*/ 3896000 w 7479045"/>
                <a:gd name="connsiteY133" fmla="*/ 400698 h 1149350"/>
                <a:gd name="connsiteX134" fmla="*/ 3749504 w 7479045"/>
                <a:gd name="connsiteY134" fmla="*/ 559691 h 1149350"/>
                <a:gd name="connsiteX135" fmla="*/ 3683965 w 7479045"/>
                <a:gd name="connsiteY135" fmla="*/ 546282 h 1149350"/>
                <a:gd name="connsiteX136" fmla="*/ 3603007 w 7479045"/>
                <a:gd name="connsiteY136" fmla="*/ 538620 h 1149350"/>
                <a:gd name="connsiteX137" fmla="*/ 3554817 w 7479045"/>
                <a:gd name="connsiteY137" fmla="*/ 542451 h 1149350"/>
                <a:gd name="connsiteX138" fmla="*/ 3514338 w 7479045"/>
                <a:gd name="connsiteY138" fmla="*/ 550113 h 1149350"/>
                <a:gd name="connsiteX139" fmla="*/ 3514338 w 7479045"/>
                <a:gd name="connsiteY139" fmla="*/ 1107548 h 1149350"/>
                <a:gd name="connsiteX140" fmla="*/ 3306158 w 7479045"/>
                <a:gd name="connsiteY140" fmla="*/ 1107548 h 1149350"/>
                <a:gd name="connsiteX141" fmla="*/ 3306158 w 7479045"/>
                <a:gd name="connsiteY141" fmla="*/ 414107 h 1149350"/>
                <a:gd name="connsiteX142" fmla="*/ 3437234 w 7479045"/>
                <a:gd name="connsiteY142" fmla="*/ 377711 h 1149350"/>
                <a:gd name="connsiteX143" fmla="*/ 3606862 w 7479045"/>
                <a:gd name="connsiteY143" fmla="*/ 360470 h 1149350"/>
                <a:gd name="connsiteX144" fmla="*/ 3647341 w 7479045"/>
                <a:gd name="connsiteY144" fmla="*/ 362386 h 1149350"/>
                <a:gd name="connsiteX145" fmla="*/ 3695531 w 7479045"/>
                <a:gd name="connsiteY145" fmla="*/ 368133 h 1149350"/>
                <a:gd name="connsiteX146" fmla="*/ 3743721 w 7479045"/>
                <a:gd name="connsiteY146" fmla="*/ 375795 h 1149350"/>
                <a:gd name="connsiteX147" fmla="*/ 3784200 w 7479045"/>
                <a:gd name="connsiteY147" fmla="*/ 387289 h 1149350"/>
                <a:gd name="connsiteX148" fmla="*/ 3749504 w 7479045"/>
                <a:gd name="connsiteY148" fmla="*/ 559691 h 1149350"/>
                <a:gd name="connsiteX149" fmla="*/ 2456091 w 7479045"/>
                <a:gd name="connsiteY149" fmla="*/ 747418 h 1149350"/>
                <a:gd name="connsiteX150" fmla="*/ 2485005 w 7479045"/>
                <a:gd name="connsiteY150" fmla="*/ 578847 h 1149350"/>
                <a:gd name="connsiteX151" fmla="*/ 2564036 w 7479045"/>
                <a:gd name="connsiteY151" fmla="*/ 456250 h 1149350"/>
                <a:gd name="connsiteX152" fmla="*/ 2675836 w 7479045"/>
                <a:gd name="connsiteY152" fmla="*/ 383457 h 1149350"/>
                <a:gd name="connsiteX153" fmla="*/ 2806912 w 7479045"/>
                <a:gd name="connsiteY153" fmla="*/ 358555 h 1149350"/>
                <a:gd name="connsiteX154" fmla="*/ 3053644 w 7479045"/>
                <a:gd name="connsiteY154" fmla="*/ 454334 h 1149350"/>
                <a:gd name="connsiteX155" fmla="*/ 3144240 w 7479045"/>
                <a:gd name="connsiteY155" fmla="*/ 732094 h 1149350"/>
                <a:gd name="connsiteX156" fmla="*/ 3142313 w 7479045"/>
                <a:gd name="connsiteY156" fmla="*/ 772321 h 1149350"/>
                <a:gd name="connsiteX157" fmla="*/ 3140386 w 7479045"/>
                <a:gd name="connsiteY157" fmla="*/ 810632 h 1149350"/>
                <a:gd name="connsiteX158" fmla="*/ 2668126 w 7479045"/>
                <a:gd name="connsiteY158" fmla="*/ 810632 h 1149350"/>
                <a:gd name="connsiteX159" fmla="*/ 2727881 w 7479045"/>
                <a:gd name="connsiteY159" fmla="*/ 912158 h 1149350"/>
                <a:gd name="connsiteX160" fmla="*/ 2870523 w 7479045"/>
                <a:gd name="connsiteY160" fmla="*/ 950470 h 1149350"/>
                <a:gd name="connsiteX161" fmla="*/ 2982323 w 7479045"/>
                <a:gd name="connsiteY161" fmla="*/ 940892 h 1149350"/>
                <a:gd name="connsiteX162" fmla="*/ 3072920 w 7479045"/>
                <a:gd name="connsiteY162" fmla="*/ 914074 h 1149350"/>
                <a:gd name="connsiteX163" fmla="*/ 3101834 w 7479045"/>
                <a:gd name="connsiteY163" fmla="*/ 1082645 h 1149350"/>
                <a:gd name="connsiteX164" fmla="*/ 3057499 w 7479045"/>
                <a:gd name="connsiteY164" fmla="*/ 1099886 h 1149350"/>
                <a:gd name="connsiteX165" fmla="*/ 2993889 w 7479045"/>
                <a:gd name="connsiteY165" fmla="*/ 1113295 h 1149350"/>
                <a:gd name="connsiteX166" fmla="*/ 2920641 w 7479045"/>
                <a:gd name="connsiteY166" fmla="*/ 1124788 h 1149350"/>
                <a:gd name="connsiteX167" fmla="*/ 2841609 w 7479045"/>
                <a:gd name="connsiteY167" fmla="*/ 1128619 h 1149350"/>
                <a:gd name="connsiteX168" fmla="*/ 2668126 w 7479045"/>
                <a:gd name="connsiteY168" fmla="*/ 1099886 h 1149350"/>
                <a:gd name="connsiteX169" fmla="*/ 2546688 w 7479045"/>
                <a:gd name="connsiteY169" fmla="*/ 1021347 h 1149350"/>
                <a:gd name="connsiteX170" fmla="*/ 2475367 w 7479045"/>
                <a:gd name="connsiteY170" fmla="*/ 900665 h 1149350"/>
                <a:gd name="connsiteX171" fmla="*/ 2456091 w 7479045"/>
                <a:gd name="connsiteY171" fmla="*/ 747418 h 1149350"/>
                <a:gd name="connsiteX172" fmla="*/ 2945699 w 7479045"/>
                <a:gd name="connsiteY172" fmla="*/ 668879 h 1149350"/>
                <a:gd name="connsiteX173" fmla="*/ 2936061 w 7479045"/>
                <a:gd name="connsiteY173" fmla="*/ 617159 h 1149350"/>
                <a:gd name="connsiteX174" fmla="*/ 2912930 w 7479045"/>
                <a:gd name="connsiteY174" fmla="*/ 573100 h 1149350"/>
                <a:gd name="connsiteX175" fmla="*/ 2872451 w 7479045"/>
                <a:gd name="connsiteY175" fmla="*/ 540535 h 1149350"/>
                <a:gd name="connsiteX176" fmla="*/ 2812695 w 7479045"/>
                <a:gd name="connsiteY176" fmla="*/ 527126 h 1149350"/>
                <a:gd name="connsiteX177" fmla="*/ 2752940 w 7479045"/>
                <a:gd name="connsiteY177" fmla="*/ 540535 h 1149350"/>
                <a:gd name="connsiteX178" fmla="*/ 2710533 w 7479045"/>
                <a:gd name="connsiteY178" fmla="*/ 571185 h 1149350"/>
                <a:gd name="connsiteX179" fmla="*/ 2683547 w 7479045"/>
                <a:gd name="connsiteY179" fmla="*/ 617159 h 1149350"/>
                <a:gd name="connsiteX180" fmla="*/ 2671981 w 7479045"/>
                <a:gd name="connsiteY180" fmla="*/ 668879 h 1149350"/>
                <a:gd name="connsiteX181" fmla="*/ 2945699 w 7479045"/>
                <a:gd name="connsiteY181" fmla="*/ 668879 h 1149350"/>
                <a:gd name="connsiteX182" fmla="*/ 2118763 w 7479045"/>
                <a:gd name="connsiteY182" fmla="*/ 735925 h 1149350"/>
                <a:gd name="connsiteX183" fmla="*/ 1970339 w 7479045"/>
                <a:gd name="connsiteY183" fmla="*/ 536704 h 1149350"/>
                <a:gd name="connsiteX184" fmla="*/ 1906728 w 7479045"/>
                <a:gd name="connsiteY184" fmla="*/ 544366 h 1149350"/>
                <a:gd name="connsiteX185" fmla="*/ 1856611 w 7479045"/>
                <a:gd name="connsiteY185" fmla="*/ 565438 h 1149350"/>
                <a:gd name="connsiteX186" fmla="*/ 1856611 w 7479045"/>
                <a:gd name="connsiteY186" fmla="*/ 940892 h 1149350"/>
                <a:gd name="connsiteX187" fmla="*/ 1895163 w 7479045"/>
                <a:gd name="connsiteY187" fmla="*/ 946639 h 1149350"/>
                <a:gd name="connsiteX188" fmla="*/ 1947208 w 7479045"/>
                <a:gd name="connsiteY188" fmla="*/ 948554 h 1149350"/>
                <a:gd name="connsiteX189" fmla="*/ 2076356 w 7479045"/>
                <a:gd name="connsiteY189" fmla="*/ 891087 h 1149350"/>
                <a:gd name="connsiteX190" fmla="*/ 2118763 w 7479045"/>
                <a:gd name="connsiteY190" fmla="*/ 735925 h 1149350"/>
                <a:gd name="connsiteX191" fmla="*/ 2330798 w 7479045"/>
                <a:gd name="connsiteY191" fmla="*/ 743587 h 1149350"/>
                <a:gd name="connsiteX192" fmla="*/ 2303812 w 7479045"/>
                <a:gd name="connsiteY192" fmla="*/ 902580 h 1149350"/>
                <a:gd name="connsiteX193" fmla="*/ 2230563 w 7479045"/>
                <a:gd name="connsiteY193" fmla="*/ 1023262 h 1149350"/>
                <a:gd name="connsiteX194" fmla="*/ 2111053 w 7479045"/>
                <a:gd name="connsiteY194" fmla="*/ 1101801 h 1149350"/>
                <a:gd name="connsiteX195" fmla="*/ 1949135 w 7479045"/>
                <a:gd name="connsiteY195" fmla="*/ 1128619 h 1149350"/>
                <a:gd name="connsiteX196" fmla="*/ 1870104 w 7479045"/>
                <a:gd name="connsiteY196" fmla="*/ 1124788 h 1149350"/>
                <a:gd name="connsiteX197" fmla="*/ 1789146 w 7479045"/>
                <a:gd name="connsiteY197" fmla="*/ 1117126 h 1149350"/>
                <a:gd name="connsiteX198" fmla="*/ 1713969 w 7479045"/>
                <a:gd name="connsiteY198" fmla="*/ 1103717 h 1149350"/>
                <a:gd name="connsiteX199" fmla="*/ 1650359 w 7479045"/>
                <a:gd name="connsiteY199" fmla="*/ 1086476 h 1149350"/>
                <a:gd name="connsiteX200" fmla="*/ 1650359 w 7479045"/>
                <a:gd name="connsiteY200" fmla="*/ 61639 h 1149350"/>
                <a:gd name="connsiteX201" fmla="*/ 1858539 w 7479045"/>
                <a:gd name="connsiteY201" fmla="*/ 29074 h 1149350"/>
                <a:gd name="connsiteX202" fmla="*/ 1858539 w 7479045"/>
                <a:gd name="connsiteY202" fmla="*/ 393035 h 1149350"/>
                <a:gd name="connsiteX203" fmla="*/ 1931787 w 7479045"/>
                <a:gd name="connsiteY203" fmla="*/ 370048 h 1149350"/>
                <a:gd name="connsiteX204" fmla="*/ 2012746 w 7479045"/>
                <a:gd name="connsiteY204" fmla="*/ 362386 h 1149350"/>
                <a:gd name="connsiteX205" fmla="*/ 2151532 w 7479045"/>
                <a:gd name="connsiteY205" fmla="*/ 391120 h 1149350"/>
                <a:gd name="connsiteX206" fmla="*/ 2251767 w 7479045"/>
                <a:gd name="connsiteY206" fmla="*/ 467743 h 1149350"/>
                <a:gd name="connsiteX207" fmla="*/ 2313450 w 7479045"/>
                <a:gd name="connsiteY207" fmla="*/ 588425 h 1149350"/>
                <a:gd name="connsiteX208" fmla="*/ 2330798 w 7479045"/>
                <a:gd name="connsiteY208" fmla="*/ 743587 h 1149350"/>
                <a:gd name="connsiteX209" fmla="*/ 1451817 w 7479045"/>
                <a:gd name="connsiteY209" fmla="*/ 1080730 h 1149350"/>
                <a:gd name="connsiteX210" fmla="*/ 1314959 w 7479045"/>
                <a:gd name="connsiteY210" fmla="*/ 1107548 h 1149350"/>
                <a:gd name="connsiteX211" fmla="*/ 1139548 w 7479045"/>
                <a:gd name="connsiteY211" fmla="*/ 1120957 h 1149350"/>
                <a:gd name="connsiteX212" fmla="*/ 983413 w 7479045"/>
                <a:gd name="connsiteY212" fmla="*/ 1096054 h 1149350"/>
                <a:gd name="connsiteX213" fmla="*/ 885106 w 7479045"/>
                <a:gd name="connsiteY213" fmla="*/ 1027093 h 1149350"/>
                <a:gd name="connsiteX214" fmla="*/ 833061 w 7479045"/>
                <a:gd name="connsiteY214" fmla="*/ 917905 h 1149350"/>
                <a:gd name="connsiteX215" fmla="*/ 817640 w 7479045"/>
                <a:gd name="connsiteY215" fmla="*/ 779983 h 1149350"/>
                <a:gd name="connsiteX216" fmla="*/ 817640 w 7479045"/>
                <a:gd name="connsiteY216" fmla="*/ 375795 h 1149350"/>
                <a:gd name="connsiteX217" fmla="*/ 1025820 w 7479045"/>
                <a:gd name="connsiteY217" fmla="*/ 375795 h 1149350"/>
                <a:gd name="connsiteX218" fmla="*/ 1025820 w 7479045"/>
                <a:gd name="connsiteY218" fmla="*/ 756996 h 1149350"/>
                <a:gd name="connsiteX219" fmla="*/ 1052807 w 7479045"/>
                <a:gd name="connsiteY219" fmla="*/ 900665 h 1149350"/>
                <a:gd name="connsiteX220" fmla="*/ 1151113 w 7479045"/>
                <a:gd name="connsiteY220" fmla="*/ 944723 h 1149350"/>
                <a:gd name="connsiteX221" fmla="*/ 1199303 w 7479045"/>
                <a:gd name="connsiteY221" fmla="*/ 942808 h 1149350"/>
                <a:gd name="connsiteX222" fmla="*/ 1243638 w 7479045"/>
                <a:gd name="connsiteY222" fmla="*/ 937061 h 1149350"/>
                <a:gd name="connsiteX223" fmla="*/ 1243638 w 7479045"/>
                <a:gd name="connsiteY223" fmla="*/ 375795 h 1149350"/>
                <a:gd name="connsiteX224" fmla="*/ 1451817 w 7479045"/>
                <a:gd name="connsiteY224" fmla="*/ 375795 h 1149350"/>
                <a:gd name="connsiteX225" fmla="*/ 1451817 w 7479045"/>
                <a:gd name="connsiteY225" fmla="*/ 1080730 h 1149350"/>
                <a:gd name="connsiteX226" fmla="*/ 237436 w 7479045"/>
                <a:gd name="connsiteY226" fmla="*/ 640146 h 1149350"/>
                <a:gd name="connsiteX227" fmla="*/ 301047 w 7479045"/>
                <a:gd name="connsiteY227" fmla="*/ 571185 h 1149350"/>
                <a:gd name="connsiteX228" fmla="*/ 364657 w 7479045"/>
                <a:gd name="connsiteY228" fmla="*/ 500308 h 1149350"/>
                <a:gd name="connsiteX229" fmla="*/ 422485 w 7479045"/>
                <a:gd name="connsiteY229" fmla="*/ 433263 h 1149350"/>
                <a:gd name="connsiteX230" fmla="*/ 470674 w 7479045"/>
                <a:gd name="connsiteY230" fmla="*/ 377711 h 1149350"/>
                <a:gd name="connsiteX231" fmla="*/ 717406 w 7479045"/>
                <a:gd name="connsiteY231" fmla="*/ 377711 h 1149350"/>
                <a:gd name="connsiteX232" fmla="*/ 572837 w 7479045"/>
                <a:gd name="connsiteY232" fmla="*/ 540535 h 1149350"/>
                <a:gd name="connsiteX233" fmla="*/ 418630 w 7479045"/>
                <a:gd name="connsiteY233" fmla="*/ 699529 h 1149350"/>
                <a:gd name="connsiteX234" fmla="*/ 505371 w 7479045"/>
                <a:gd name="connsiteY234" fmla="*/ 789561 h 1149350"/>
                <a:gd name="connsiteX235" fmla="*/ 592113 w 7479045"/>
                <a:gd name="connsiteY235" fmla="*/ 896834 h 1149350"/>
                <a:gd name="connsiteX236" fmla="*/ 669216 w 7479045"/>
                <a:gd name="connsiteY236" fmla="*/ 1007938 h 1149350"/>
                <a:gd name="connsiteX237" fmla="*/ 727044 w 7479045"/>
                <a:gd name="connsiteY237" fmla="*/ 1109464 h 1149350"/>
                <a:gd name="connsiteX238" fmla="*/ 488023 w 7479045"/>
                <a:gd name="connsiteY238" fmla="*/ 1109464 h 1149350"/>
                <a:gd name="connsiteX239" fmla="*/ 435978 w 7479045"/>
                <a:gd name="connsiteY239" fmla="*/ 1030925 h 1149350"/>
                <a:gd name="connsiteX240" fmla="*/ 376223 w 7479045"/>
                <a:gd name="connsiteY240" fmla="*/ 942808 h 1149350"/>
                <a:gd name="connsiteX241" fmla="*/ 306829 w 7479045"/>
                <a:gd name="connsiteY241" fmla="*/ 858522 h 1149350"/>
                <a:gd name="connsiteX242" fmla="*/ 237436 w 7479045"/>
                <a:gd name="connsiteY242" fmla="*/ 791477 h 1149350"/>
                <a:gd name="connsiteX243" fmla="*/ 237436 w 7479045"/>
                <a:gd name="connsiteY243" fmla="*/ 1111379 h 1149350"/>
                <a:gd name="connsiteX244" fmla="*/ 29257 w 7479045"/>
                <a:gd name="connsiteY244" fmla="*/ 1111379 h 1149350"/>
                <a:gd name="connsiteX245" fmla="*/ 29257 w 7479045"/>
                <a:gd name="connsiteY245" fmla="*/ 61639 h 1149350"/>
                <a:gd name="connsiteX246" fmla="*/ 237436 w 7479045"/>
                <a:gd name="connsiteY246" fmla="*/ 29074 h 1149350"/>
                <a:gd name="connsiteX247" fmla="*/ 237436 w 7479045"/>
                <a:gd name="connsiteY247" fmla="*/ 640146 h 1149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Lst>
              <a:rect l="l" t="t" r="r" b="b"/>
              <a:pathLst>
                <a:path w="7479045" h="1149350">
                  <a:moveTo>
                    <a:pt x="7155553" y="958132"/>
                  </a:moveTo>
                  <a:cubicBezTo>
                    <a:pt x="7182539" y="960048"/>
                    <a:pt x="7211453" y="956217"/>
                    <a:pt x="7236512" y="946639"/>
                  </a:cubicBezTo>
                  <a:cubicBezTo>
                    <a:pt x="7251933" y="938977"/>
                    <a:pt x="7261571" y="921736"/>
                    <a:pt x="7259643" y="904496"/>
                  </a:cubicBezTo>
                  <a:cubicBezTo>
                    <a:pt x="7257716" y="885340"/>
                    <a:pt x="7246150" y="868100"/>
                    <a:pt x="7228802" y="862353"/>
                  </a:cubicBezTo>
                  <a:cubicBezTo>
                    <a:pt x="7199888" y="845113"/>
                    <a:pt x="7167119" y="829788"/>
                    <a:pt x="7134350" y="820210"/>
                  </a:cubicBezTo>
                  <a:cubicBezTo>
                    <a:pt x="7101581" y="808717"/>
                    <a:pt x="7072667" y="795308"/>
                    <a:pt x="7045681" y="781899"/>
                  </a:cubicBezTo>
                  <a:cubicBezTo>
                    <a:pt x="7020622" y="770405"/>
                    <a:pt x="6999418" y="755081"/>
                    <a:pt x="6978215" y="735925"/>
                  </a:cubicBezTo>
                  <a:cubicBezTo>
                    <a:pt x="6958939" y="716769"/>
                    <a:pt x="6945446" y="695697"/>
                    <a:pt x="6935808" y="670795"/>
                  </a:cubicBezTo>
                  <a:cubicBezTo>
                    <a:pt x="6924242" y="642061"/>
                    <a:pt x="6920388" y="611412"/>
                    <a:pt x="6920388" y="580762"/>
                  </a:cubicBezTo>
                  <a:cubicBezTo>
                    <a:pt x="6918460" y="517548"/>
                    <a:pt x="6947374" y="456250"/>
                    <a:pt x="6997491" y="417938"/>
                  </a:cubicBezTo>
                  <a:cubicBezTo>
                    <a:pt x="7049536" y="377711"/>
                    <a:pt x="7118929" y="358555"/>
                    <a:pt x="7207598" y="358555"/>
                  </a:cubicBezTo>
                  <a:cubicBezTo>
                    <a:pt x="7250005" y="358555"/>
                    <a:pt x="7294340" y="362386"/>
                    <a:pt x="7336746" y="371964"/>
                  </a:cubicBezTo>
                  <a:cubicBezTo>
                    <a:pt x="7369516" y="377711"/>
                    <a:pt x="7402285" y="385373"/>
                    <a:pt x="7435054" y="396866"/>
                  </a:cubicBezTo>
                  <a:lnTo>
                    <a:pt x="7398429" y="559691"/>
                  </a:lnTo>
                  <a:cubicBezTo>
                    <a:pt x="7371443" y="550113"/>
                    <a:pt x="7346384" y="544366"/>
                    <a:pt x="7319398" y="536704"/>
                  </a:cubicBezTo>
                  <a:cubicBezTo>
                    <a:pt x="7288557" y="529042"/>
                    <a:pt x="7255788" y="527126"/>
                    <a:pt x="7224946" y="527126"/>
                  </a:cubicBezTo>
                  <a:cubicBezTo>
                    <a:pt x="7159409" y="527126"/>
                    <a:pt x="7126639" y="544366"/>
                    <a:pt x="7126639" y="580762"/>
                  </a:cubicBezTo>
                  <a:cubicBezTo>
                    <a:pt x="7126639" y="588425"/>
                    <a:pt x="7128567" y="596087"/>
                    <a:pt x="7130495" y="603749"/>
                  </a:cubicBezTo>
                  <a:cubicBezTo>
                    <a:pt x="7134350" y="611412"/>
                    <a:pt x="7140133" y="617159"/>
                    <a:pt x="7147843" y="622905"/>
                  </a:cubicBezTo>
                  <a:cubicBezTo>
                    <a:pt x="7155553" y="628652"/>
                    <a:pt x="7167119" y="634399"/>
                    <a:pt x="7180612" y="642061"/>
                  </a:cubicBezTo>
                  <a:cubicBezTo>
                    <a:pt x="7194105" y="649724"/>
                    <a:pt x="7213381" y="657386"/>
                    <a:pt x="7236512" y="665048"/>
                  </a:cubicBezTo>
                  <a:cubicBezTo>
                    <a:pt x="7275064" y="678457"/>
                    <a:pt x="7313616" y="695697"/>
                    <a:pt x="7348312" y="714853"/>
                  </a:cubicBezTo>
                  <a:cubicBezTo>
                    <a:pt x="7375298" y="728262"/>
                    <a:pt x="7398429" y="745503"/>
                    <a:pt x="7417705" y="768490"/>
                  </a:cubicBezTo>
                  <a:cubicBezTo>
                    <a:pt x="7435054" y="785730"/>
                    <a:pt x="7446619" y="806801"/>
                    <a:pt x="7454329" y="831704"/>
                  </a:cubicBezTo>
                  <a:cubicBezTo>
                    <a:pt x="7462040" y="858522"/>
                    <a:pt x="7465895" y="885340"/>
                    <a:pt x="7465895" y="912158"/>
                  </a:cubicBezTo>
                  <a:cubicBezTo>
                    <a:pt x="7469751" y="977288"/>
                    <a:pt x="7438909" y="1040503"/>
                    <a:pt x="7383009" y="1076899"/>
                  </a:cubicBezTo>
                  <a:cubicBezTo>
                    <a:pt x="7329036" y="1113295"/>
                    <a:pt x="7251933" y="1132451"/>
                    <a:pt x="7151698" y="1132451"/>
                  </a:cubicBezTo>
                  <a:cubicBezTo>
                    <a:pt x="7095798" y="1134366"/>
                    <a:pt x="7041826" y="1128619"/>
                    <a:pt x="6987853" y="1115210"/>
                  </a:cubicBezTo>
                  <a:cubicBezTo>
                    <a:pt x="6957012" y="1107548"/>
                    <a:pt x="6928098" y="1097970"/>
                    <a:pt x="6899184" y="1088392"/>
                  </a:cubicBezTo>
                  <a:lnTo>
                    <a:pt x="6933880" y="919821"/>
                  </a:lnTo>
                  <a:cubicBezTo>
                    <a:pt x="6968577" y="933230"/>
                    <a:pt x="7005201" y="944723"/>
                    <a:pt x="7041826" y="952386"/>
                  </a:cubicBezTo>
                  <a:cubicBezTo>
                    <a:pt x="7080377" y="954301"/>
                    <a:pt x="7117001" y="958132"/>
                    <a:pt x="7155553" y="958132"/>
                  </a:cubicBezTo>
                  <a:moveTo>
                    <a:pt x="6093452" y="747418"/>
                  </a:moveTo>
                  <a:cubicBezTo>
                    <a:pt x="6091524" y="689951"/>
                    <a:pt x="6103089" y="632483"/>
                    <a:pt x="6122365" y="578847"/>
                  </a:cubicBezTo>
                  <a:cubicBezTo>
                    <a:pt x="6139714" y="532873"/>
                    <a:pt x="6166700" y="492646"/>
                    <a:pt x="6201397" y="456250"/>
                  </a:cubicBezTo>
                  <a:cubicBezTo>
                    <a:pt x="6234166" y="423685"/>
                    <a:pt x="6270790" y="398782"/>
                    <a:pt x="6313197" y="383457"/>
                  </a:cubicBezTo>
                  <a:cubicBezTo>
                    <a:pt x="6355604" y="366217"/>
                    <a:pt x="6399939" y="358555"/>
                    <a:pt x="6444273" y="358555"/>
                  </a:cubicBezTo>
                  <a:cubicBezTo>
                    <a:pt x="6548363" y="358555"/>
                    <a:pt x="6631249" y="391120"/>
                    <a:pt x="6691004" y="454334"/>
                  </a:cubicBezTo>
                  <a:cubicBezTo>
                    <a:pt x="6750759" y="517548"/>
                    <a:pt x="6781601" y="611412"/>
                    <a:pt x="6781601" y="734009"/>
                  </a:cubicBezTo>
                  <a:cubicBezTo>
                    <a:pt x="6781601" y="745503"/>
                    <a:pt x="6781601" y="758912"/>
                    <a:pt x="6779673" y="774236"/>
                  </a:cubicBezTo>
                  <a:cubicBezTo>
                    <a:pt x="6779673" y="789561"/>
                    <a:pt x="6777746" y="801055"/>
                    <a:pt x="6777746" y="812548"/>
                  </a:cubicBezTo>
                  <a:lnTo>
                    <a:pt x="6307414" y="812548"/>
                  </a:lnTo>
                  <a:cubicBezTo>
                    <a:pt x="6311269" y="852775"/>
                    <a:pt x="6332473" y="891087"/>
                    <a:pt x="6367169" y="914074"/>
                  </a:cubicBezTo>
                  <a:cubicBezTo>
                    <a:pt x="6409577" y="940892"/>
                    <a:pt x="6459693" y="954301"/>
                    <a:pt x="6509811" y="952386"/>
                  </a:cubicBezTo>
                  <a:cubicBezTo>
                    <a:pt x="6546435" y="952386"/>
                    <a:pt x="6584987" y="948554"/>
                    <a:pt x="6621611" y="942808"/>
                  </a:cubicBezTo>
                  <a:cubicBezTo>
                    <a:pt x="6652452" y="937061"/>
                    <a:pt x="6683294" y="927483"/>
                    <a:pt x="6712208" y="914074"/>
                  </a:cubicBezTo>
                  <a:lnTo>
                    <a:pt x="6741122" y="1082645"/>
                  </a:lnTo>
                  <a:cubicBezTo>
                    <a:pt x="6727629" y="1090308"/>
                    <a:pt x="6712208" y="1094139"/>
                    <a:pt x="6696787" y="1099886"/>
                  </a:cubicBezTo>
                  <a:cubicBezTo>
                    <a:pt x="6675584" y="1105632"/>
                    <a:pt x="6654380" y="1111379"/>
                    <a:pt x="6633176" y="1113295"/>
                  </a:cubicBezTo>
                  <a:cubicBezTo>
                    <a:pt x="6610046" y="1117126"/>
                    <a:pt x="6586914" y="1120957"/>
                    <a:pt x="6559928" y="1124788"/>
                  </a:cubicBezTo>
                  <a:cubicBezTo>
                    <a:pt x="6534870" y="1126704"/>
                    <a:pt x="6507883" y="1128619"/>
                    <a:pt x="6480897" y="1128619"/>
                  </a:cubicBezTo>
                  <a:cubicBezTo>
                    <a:pt x="6421142" y="1130535"/>
                    <a:pt x="6363314" y="1120957"/>
                    <a:pt x="6307414" y="1099886"/>
                  </a:cubicBezTo>
                  <a:cubicBezTo>
                    <a:pt x="6261152" y="1082645"/>
                    <a:pt x="6220673" y="1055827"/>
                    <a:pt x="6185976" y="1021347"/>
                  </a:cubicBezTo>
                  <a:cubicBezTo>
                    <a:pt x="6153207" y="986866"/>
                    <a:pt x="6130076" y="944723"/>
                    <a:pt x="6114655" y="900665"/>
                  </a:cubicBezTo>
                  <a:cubicBezTo>
                    <a:pt x="6101162" y="848944"/>
                    <a:pt x="6093452" y="797223"/>
                    <a:pt x="6093452" y="747418"/>
                  </a:cubicBezTo>
                  <a:moveTo>
                    <a:pt x="6581132" y="668879"/>
                  </a:moveTo>
                  <a:cubicBezTo>
                    <a:pt x="6581132" y="651639"/>
                    <a:pt x="6577276" y="634399"/>
                    <a:pt x="6571494" y="617159"/>
                  </a:cubicBezTo>
                  <a:cubicBezTo>
                    <a:pt x="6567639" y="599918"/>
                    <a:pt x="6558001" y="586509"/>
                    <a:pt x="6548363" y="573100"/>
                  </a:cubicBezTo>
                  <a:cubicBezTo>
                    <a:pt x="6536797" y="559691"/>
                    <a:pt x="6523304" y="548198"/>
                    <a:pt x="6507883" y="540535"/>
                  </a:cubicBezTo>
                  <a:cubicBezTo>
                    <a:pt x="6488607" y="530957"/>
                    <a:pt x="6469331" y="527126"/>
                    <a:pt x="6448128" y="527126"/>
                  </a:cubicBezTo>
                  <a:cubicBezTo>
                    <a:pt x="6426925" y="527126"/>
                    <a:pt x="6407649" y="530957"/>
                    <a:pt x="6388373" y="540535"/>
                  </a:cubicBezTo>
                  <a:cubicBezTo>
                    <a:pt x="6372952" y="548198"/>
                    <a:pt x="6357531" y="557775"/>
                    <a:pt x="6345966" y="571185"/>
                  </a:cubicBezTo>
                  <a:cubicBezTo>
                    <a:pt x="6334400" y="584594"/>
                    <a:pt x="6324762" y="599918"/>
                    <a:pt x="6318980" y="617159"/>
                  </a:cubicBezTo>
                  <a:cubicBezTo>
                    <a:pt x="6313197" y="634399"/>
                    <a:pt x="6309342" y="651639"/>
                    <a:pt x="6307414" y="668879"/>
                  </a:cubicBezTo>
                  <a:lnTo>
                    <a:pt x="6581132" y="668879"/>
                  </a:lnTo>
                  <a:moveTo>
                    <a:pt x="5528668" y="193815"/>
                  </a:moveTo>
                  <a:lnTo>
                    <a:pt x="5736848" y="161250"/>
                  </a:lnTo>
                  <a:lnTo>
                    <a:pt x="5736848" y="375795"/>
                  </a:lnTo>
                  <a:lnTo>
                    <a:pt x="5987434" y="375795"/>
                  </a:lnTo>
                  <a:lnTo>
                    <a:pt x="5987434" y="548198"/>
                  </a:lnTo>
                  <a:lnTo>
                    <a:pt x="5736848" y="548198"/>
                  </a:lnTo>
                  <a:lnTo>
                    <a:pt x="5736848" y="804886"/>
                  </a:lnTo>
                  <a:cubicBezTo>
                    <a:pt x="5734920" y="841282"/>
                    <a:pt x="5742631" y="877678"/>
                    <a:pt x="5759979" y="908327"/>
                  </a:cubicBezTo>
                  <a:cubicBezTo>
                    <a:pt x="5775399" y="933230"/>
                    <a:pt x="5806241" y="946639"/>
                    <a:pt x="5854431" y="946639"/>
                  </a:cubicBezTo>
                  <a:cubicBezTo>
                    <a:pt x="5877562" y="946639"/>
                    <a:pt x="5900693" y="944723"/>
                    <a:pt x="5921896" y="940892"/>
                  </a:cubicBezTo>
                  <a:cubicBezTo>
                    <a:pt x="5945028" y="937061"/>
                    <a:pt x="5966231" y="931314"/>
                    <a:pt x="5987434" y="923652"/>
                  </a:cubicBezTo>
                  <a:lnTo>
                    <a:pt x="6016348" y="1084561"/>
                  </a:lnTo>
                  <a:cubicBezTo>
                    <a:pt x="5989362" y="1096054"/>
                    <a:pt x="5960448" y="1103717"/>
                    <a:pt x="5931534" y="1111379"/>
                  </a:cubicBezTo>
                  <a:cubicBezTo>
                    <a:pt x="5894910" y="1119041"/>
                    <a:pt x="5856358" y="1122873"/>
                    <a:pt x="5817807" y="1122873"/>
                  </a:cubicBezTo>
                  <a:cubicBezTo>
                    <a:pt x="5769617" y="1124788"/>
                    <a:pt x="5721427" y="1117126"/>
                    <a:pt x="5677093" y="1099886"/>
                  </a:cubicBezTo>
                  <a:cubicBezTo>
                    <a:pt x="5642396" y="1086476"/>
                    <a:pt x="5611554" y="1063490"/>
                    <a:pt x="5588424" y="1036671"/>
                  </a:cubicBezTo>
                  <a:cubicBezTo>
                    <a:pt x="5565292" y="1007938"/>
                    <a:pt x="5549872" y="973457"/>
                    <a:pt x="5540234" y="937061"/>
                  </a:cubicBezTo>
                  <a:cubicBezTo>
                    <a:pt x="5530596" y="894918"/>
                    <a:pt x="5526741" y="850860"/>
                    <a:pt x="5528668" y="808717"/>
                  </a:cubicBezTo>
                  <a:lnTo>
                    <a:pt x="5528668" y="193815"/>
                  </a:lnTo>
                  <a:moveTo>
                    <a:pt x="4686312" y="747418"/>
                  </a:moveTo>
                  <a:cubicBezTo>
                    <a:pt x="4684385" y="689951"/>
                    <a:pt x="4695950" y="632483"/>
                    <a:pt x="4715225" y="578847"/>
                  </a:cubicBezTo>
                  <a:cubicBezTo>
                    <a:pt x="4732574" y="532873"/>
                    <a:pt x="4759560" y="492646"/>
                    <a:pt x="4794257" y="456250"/>
                  </a:cubicBezTo>
                  <a:cubicBezTo>
                    <a:pt x="4827026" y="423685"/>
                    <a:pt x="4863650" y="398782"/>
                    <a:pt x="4906057" y="383457"/>
                  </a:cubicBezTo>
                  <a:cubicBezTo>
                    <a:pt x="4948464" y="366217"/>
                    <a:pt x="4992799" y="358555"/>
                    <a:pt x="5037133" y="358555"/>
                  </a:cubicBezTo>
                  <a:cubicBezTo>
                    <a:pt x="5141223" y="358555"/>
                    <a:pt x="5224109" y="391120"/>
                    <a:pt x="5283864" y="454334"/>
                  </a:cubicBezTo>
                  <a:cubicBezTo>
                    <a:pt x="5343620" y="517548"/>
                    <a:pt x="5374461" y="611412"/>
                    <a:pt x="5374461" y="734009"/>
                  </a:cubicBezTo>
                  <a:cubicBezTo>
                    <a:pt x="5374461" y="745503"/>
                    <a:pt x="5374461" y="758912"/>
                    <a:pt x="5372533" y="774236"/>
                  </a:cubicBezTo>
                  <a:cubicBezTo>
                    <a:pt x="5370606" y="789561"/>
                    <a:pt x="5370606" y="801055"/>
                    <a:pt x="5370606" y="812548"/>
                  </a:cubicBezTo>
                  <a:lnTo>
                    <a:pt x="4898346" y="812548"/>
                  </a:lnTo>
                  <a:cubicBezTo>
                    <a:pt x="4902202" y="852775"/>
                    <a:pt x="4923405" y="891087"/>
                    <a:pt x="4958102" y="914074"/>
                  </a:cubicBezTo>
                  <a:cubicBezTo>
                    <a:pt x="5000509" y="940892"/>
                    <a:pt x="5050626" y="954301"/>
                    <a:pt x="5100743" y="952386"/>
                  </a:cubicBezTo>
                  <a:cubicBezTo>
                    <a:pt x="5137368" y="952386"/>
                    <a:pt x="5175920" y="948554"/>
                    <a:pt x="5212544" y="942808"/>
                  </a:cubicBezTo>
                  <a:cubicBezTo>
                    <a:pt x="5243385" y="937061"/>
                    <a:pt x="5274226" y="927483"/>
                    <a:pt x="5305068" y="914074"/>
                  </a:cubicBezTo>
                  <a:lnTo>
                    <a:pt x="5333982" y="1082645"/>
                  </a:lnTo>
                  <a:cubicBezTo>
                    <a:pt x="5320489" y="1090308"/>
                    <a:pt x="5305068" y="1094139"/>
                    <a:pt x="5289647" y="1099886"/>
                  </a:cubicBezTo>
                  <a:cubicBezTo>
                    <a:pt x="5268444" y="1105632"/>
                    <a:pt x="5247240" y="1111379"/>
                    <a:pt x="5226037" y="1113295"/>
                  </a:cubicBezTo>
                  <a:cubicBezTo>
                    <a:pt x="5202906" y="1117126"/>
                    <a:pt x="5179775" y="1120957"/>
                    <a:pt x="5152788" y="1124788"/>
                  </a:cubicBezTo>
                  <a:cubicBezTo>
                    <a:pt x="5127730" y="1126704"/>
                    <a:pt x="5100743" y="1128619"/>
                    <a:pt x="5073757" y="1128619"/>
                  </a:cubicBezTo>
                  <a:cubicBezTo>
                    <a:pt x="5014002" y="1130535"/>
                    <a:pt x="4956174" y="1120957"/>
                    <a:pt x="4900274" y="1099886"/>
                  </a:cubicBezTo>
                  <a:cubicBezTo>
                    <a:pt x="4854012" y="1082645"/>
                    <a:pt x="4813533" y="1055827"/>
                    <a:pt x="4778836" y="1021347"/>
                  </a:cubicBezTo>
                  <a:cubicBezTo>
                    <a:pt x="4746067" y="986866"/>
                    <a:pt x="4722936" y="944723"/>
                    <a:pt x="4707515" y="900665"/>
                  </a:cubicBezTo>
                  <a:cubicBezTo>
                    <a:pt x="4692095" y="848944"/>
                    <a:pt x="4684385" y="797223"/>
                    <a:pt x="4686312" y="747418"/>
                  </a:cubicBezTo>
                  <a:moveTo>
                    <a:pt x="5173992" y="668879"/>
                  </a:moveTo>
                  <a:cubicBezTo>
                    <a:pt x="5173992" y="651639"/>
                    <a:pt x="5170137" y="634399"/>
                    <a:pt x="5164354" y="617159"/>
                  </a:cubicBezTo>
                  <a:cubicBezTo>
                    <a:pt x="5160499" y="599918"/>
                    <a:pt x="5150861" y="586509"/>
                    <a:pt x="5141223" y="573100"/>
                  </a:cubicBezTo>
                  <a:cubicBezTo>
                    <a:pt x="5129657" y="559691"/>
                    <a:pt x="5116164" y="548198"/>
                    <a:pt x="5100743" y="540535"/>
                  </a:cubicBezTo>
                  <a:cubicBezTo>
                    <a:pt x="5081467" y="530957"/>
                    <a:pt x="5062191" y="527126"/>
                    <a:pt x="5040988" y="527126"/>
                  </a:cubicBezTo>
                  <a:cubicBezTo>
                    <a:pt x="5019785" y="527126"/>
                    <a:pt x="5000509" y="530957"/>
                    <a:pt x="4981233" y="540535"/>
                  </a:cubicBezTo>
                  <a:cubicBezTo>
                    <a:pt x="4965812" y="548198"/>
                    <a:pt x="4952319" y="557775"/>
                    <a:pt x="4940754" y="571185"/>
                  </a:cubicBezTo>
                  <a:cubicBezTo>
                    <a:pt x="4929188" y="584594"/>
                    <a:pt x="4919550" y="599918"/>
                    <a:pt x="4913767" y="617159"/>
                  </a:cubicBezTo>
                  <a:cubicBezTo>
                    <a:pt x="4907984" y="634399"/>
                    <a:pt x="4904130" y="651639"/>
                    <a:pt x="4902202" y="668879"/>
                  </a:cubicBezTo>
                  <a:lnTo>
                    <a:pt x="5173992" y="668879"/>
                  </a:lnTo>
                  <a:moveTo>
                    <a:pt x="3896000" y="400698"/>
                  </a:moveTo>
                  <a:cubicBezTo>
                    <a:pt x="3940335" y="389204"/>
                    <a:pt x="3986597" y="379626"/>
                    <a:pt x="4032859" y="371964"/>
                  </a:cubicBezTo>
                  <a:cubicBezTo>
                    <a:pt x="4090687" y="362386"/>
                    <a:pt x="4150442" y="358555"/>
                    <a:pt x="4208270" y="358555"/>
                  </a:cubicBezTo>
                  <a:cubicBezTo>
                    <a:pt x="4260315" y="356639"/>
                    <a:pt x="4312359" y="366217"/>
                    <a:pt x="4362477" y="383457"/>
                  </a:cubicBezTo>
                  <a:cubicBezTo>
                    <a:pt x="4401029" y="396866"/>
                    <a:pt x="4435725" y="419854"/>
                    <a:pt x="4460784" y="450503"/>
                  </a:cubicBezTo>
                  <a:cubicBezTo>
                    <a:pt x="4485842" y="481152"/>
                    <a:pt x="4503191" y="517548"/>
                    <a:pt x="4512829" y="555860"/>
                  </a:cubicBezTo>
                  <a:cubicBezTo>
                    <a:pt x="4524394" y="599918"/>
                    <a:pt x="4528250" y="645892"/>
                    <a:pt x="4528250" y="691866"/>
                  </a:cubicBezTo>
                  <a:lnTo>
                    <a:pt x="4528250" y="1103717"/>
                  </a:lnTo>
                  <a:lnTo>
                    <a:pt x="4321997" y="1103717"/>
                  </a:lnTo>
                  <a:lnTo>
                    <a:pt x="4321997" y="718684"/>
                  </a:lnTo>
                  <a:cubicBezTo>
                    <a:pt x="4321997" y="651639"/>
                    <a:pt x="4312359" y="605665"/>
                    <a:pt x="4295011" y="576931"/>
                  </a:cubicBezTo>
                  <a:cubicBezTo>
                    <a:pt x="4277663" y="550113"/>
                    <a:pt x="4244894" y="534789"/>
                    <a:pt x="4196704" y="534789"/>
                  </a:cubicBezTo>
                  <a:cubicBezTo>
                    <a:pt x="4181284" y="534789"/>
                    <a:pt x="4165862" y="534789"/>
                    <a:pt x="4148514" y="536704"/>
                  </a:cubicBezTo>
                  <a:cubicBezTo>
                    <a:pt x="4131166" y="536704"/>
                    <a:pt x="4117673" y="538620"/>
                    <a:pt x="4104180" y="540535"/>
                  </a:cubicBezTo>
                  <a:lnTo>
                    <a:pt x="4104180" y="1103717"/>
                  </a:lnTo>
                  <a:lnTo>
                    <a:pt x="3896000" y="1103717"/>
                  </a:lnTo>
                  <a:lnTo>
                    <a:pt x="3896000" y="400698"/>
                  </a:lnTo>
                  <a:moveTo>
                    <a:pt x="3749504" y="559691"/>
                  </a:moveTo>
                  <a:cubicBezTo>
                    <a:pt x="3730228" y="555860"/>
                    <a:pt x="3709024" y="550113"/>
                    <a:pt x="3683965" y="546282"/>
                  </a:cubicBezTo>
                  <a:cubicBezTo>
                    <a:pt x="3656979" y="540535"/>
                    <a:pt x="3629993" y="538620"/>
                    <a:pt x="3603007" y="538620"/>
                  </a:cubicBezTo>
                  <a:cubicBezTo>
                    <a:pt x="3587586" y="538620"/>
                    <a:pt x="3572165" y="540535"/>
                    <a:pt x="3554817" y="542451"/>
                  </a:cubicBezTo>
                  <a:cubicBezTo>
                    <a:pt x="3541324" y="544366"/>
                    <a:pt x="3527831" y="546282"/>
                    <a:pt x="3514338" y="550113"/>
                  </a:cubicBezTo>
                  <a:lnTo>
                    <a:pt x="3514338" y="1107548"/>
                  </a:lnTo>
                  <a:lnTo>
                    <a:pt x="3306158" y="1107548"/>
                  </a:lnTo>
                  <a:lnTo>
                    <a:pt x="3306158" y="414107"/>
                  </a:lnTo>
                  <a:cubicBezTo>
                    <a:pt x="3348565" y="398782"/>
                    <a:pt x="3392900" y="387289"/>
                    <a:pt x="3437234" y="377711"/>
                  </a:cubicBezTo>
                  <a:cubicBezTo>
                    <a:pt x="3493134" y="364302"/>
                    <a:pt x="3550962" y="358555"/>
                    <a:pt x="3606862" y="360470"/>
                  </a:cubicBezTo>
                  <a:cubicBezTo>
                    <a:pt x="3620355" y="360470"/>
                    <a:pt x="3633848" y="362386"/>
                    <a:pt x="3647341" y="362386"/>
                  </a:cubicBezTo>
                  <a:cubicBezTo>
                    <a:pt x="3662762" y="362386"/>
                    <a:pt x="3678183" y="364302"/>
                    <a:pt x="3695531" y="368133"/>
                  </a:cubicBezTo>
                  <a:cubicBezTo>
                    <a:pt x="3710952" y="370048"/>
                    <a:pt x="3726372" y="371964"/>
                    <a:pt x="3743721" y="375795"/>
                  </a:cubicBezTo>
                  <a:cubicBezTo>
                    <a:pt x="3757214" y="377711"/>
                    <a:pt x="3770707" y="381542"/>
                    <a:pt x="3784200" y="387289"/>
                  </a:cubicBezTo>
                  <a:lnTo>
                    <a:pt x="3749504" y="559691"/>
                  </a:lnTo>
                  <a:moveTo>
                    <a:pt x="2456091" y="747418"/>
                  </a:moveTo>
                  <a:cubicBezTo>
                    <a:pt x="2454164" y="689951"/>
                    <a:pt x="2465729" y="632483"/>
                    <a:pt x="2485005" y="578847"/>
                  </a:cubicBezTo>
                  <a:cubicBezTo>
                    <a:pt x="2502353" y="532873"/>
                    <a:pt x="2529340" y="492646"/>
                    <a:pt x="2564036" y="456250"/>
                  </a:cubicBezTo>
                  <a:cubicBezTo>
                    <a:pt x="2596805" y="423685"/>
                    <a:pt x="2633430" y="398782"/>
                    <a:pt x="2675836" y="383457"/>
                  </a:cubicBezTo>
                  <a:cubicBezTo>
                    <a:pt x="2718243" y="366217"/>
                    <a:pt x="2762578" y="358555"/>
                    <a:pt x="2806912" y="358555"/>
                  </a:cubicBezTo>
                  <a:cubicBezTo>
                    <a:pt x="2911003" y="358555"/>
                    <a:pt x="2993889" y="391120"/>
                    <a:pt x="3053644" y="454334"/>
                  </a:cubicBezTo>
                  <a:cubicBezTo>
                    <a:pt x="3113399" y="517548"/>
                    <a:pt x="3144240" y="611412"/>
                    <a:pt x="3144240" y="732094"/>
                  </a:cubicBezTo>
                  <a:cubicBezTo>
                    <a:pt x="3144240" y="743587"/>
                    <a:pt x="3144240" y="756996"/>
                    <a:pt x="3142313" y="772321"/>
                  </a:cubicBezTo>
                  <a:cubicBezTo>
                    <a:pt x="3140386" y="787645"/>
                    <a:pt x="3140386" y="799139"/>
                    <a:pt x="3140386" y="810632"/>
                  </a:cubicBezTo>
                  <a:lnTo>
                    <a:pt x="2668126" y="810632"/>
                  </a:lnTo>
                  <a:cubicBezTo>
                    <a:pt x="2671981" y="850860"/>
                    <a:pt x="2693185" y="889171"/>
                    <a:pt x="2727881" y="912158"/>
                  </a:cubicBezTo>
                  <a:cubicBezTo>
                    <a:pt x="2770288" y="938977"/>
                    <a:pt x="2820406" y="952386"/>
                    <a:pt x="2870523" y="950470"/>
                  </a:cubicBezTo>
                  <a:cubicBezTo>
                    <a:pt x="2907147" y="950470"/>
                    <a:pt x="2945699" y="946639"/>
                    <a:pt x="2982323" y="940892"/>
                  </a:cubicBezTo>
                  <a:cubicBezTo>
                    <a:pt x="3013165" y="935145"/>
                    <a:pt x="3044006" y="925567"/>
                    <a:pt x="3072920" y="914074"/>
                  </a:cubicBezTo>
                  <a:lnTo>
                    <a:pt x="3101834" y="1082645"/>
                  </a:lnTo>
                  <a:cubicBezTo>
                    <a:pt x="3088340" y="1090308"/>
                    <a:pt x="3072920" y="1094139"/>
                    <a:pt x="3057499" y="1099886"/>
                  </a:cubicBezTo>
                  <a:cubicBezTo>
                    <a:pt x="3036296" y="1105632"/>
                    <a:pt x="3015092" y="1111379"/>
                    <a:pt x="2993889" y="1113295"/>
                  </a:cubicBezTo>
                  <a:cubicBezTo>
                    <a:pt x="2970757" y="1117126"/>
                    <a:pt x="2947627" y="1120957"/>
                    <a:pt x="2920641" y="1124788"/>
                  </a:cubicBezTo>
                  <a:cubicBezTo>
                    <a:pt x="2895581" y="1126704"/>
                    <a:pt x="2868595" y="1128619"/>
                    <a:pt x="2841609" y="1128619"/>
                  </a:cubicBezTo>
                  <a:cubicBezTo>
                    <a:pt x="2781854" y="1130535"/>
                    <a:pt x="2724026" y="1120957"/>
                    <a:pt x="2668126" y="1099886"/>
                  </a:cubicBezTo>
                  <a:cubicBezTo>
                    <a:pt x="2621864" y="1082645"/>
                    <a:pt x="2581384" y="1055827"/>
                    <a:pt x="2546688" y="1021347"/>
                  </a:cubicBezTo>
                  <a:cubicBezTo>
                    <a:pt x="2513919" y="986866"/>
                    <a:pt x="2490788" y="944723"/>
                    <a:pt x="2475367" y="900665"/>
                  </a:cubicBezTo>
                  <a:cubicBezTo>
                    <a:pt x="2463802" y="848944"/>
                    <a:pt x="2456091" y="799139"/>
                    <a:pt x="2456091" y="747418"/>
                  </a:cubicBezTo>
                  <a:moveTo>
                    <a:pt x="2945699" y="668879"/>
                  </a:moveTo>
                  <a:cubicBezTo>
                    <a:pt x="2945699" y="651639"/>
                    <a:pt x="2941844" y="634399"/>
                    <a:pt x="2936061" y="617159"/>
                  </a:cubicBezTo>
                  <a:cubicBezTo>
                    <a:pt x="2932206" y="599918"/>
                    <a:pt x="2922568" y="586509"/>
                    <a:pt x="2912930" y="573100"/>
                  </a:cubicBezTo>
                  <a:cubicBezTo>
                    <a:pt x="2901365" y="559691"/>
                    <a:pt x="2887871" y="548198"/>
                    <a:pt x="2872451" y="540535"/>
                  </a:cubicBezTo>
                  <a:cubicBezTo>
                    <a:pt x="2853175" y="530957"/>
                    <a:pt x="2833899" y="527126"/>
                    <a:pt x="2812695" y="527126"/>
                  </a:cubicBezTo>
                  <a:cubicBezTo>
                    <a:pt x="2791492" y="527126"/>
                    <a:pt x="2772216" y="530957"/>
                    <a:pt x="2752940" y="540535"/>
                  </a:cubicBezTo>
                  <a:cubicBezTo>
                    <a:pt x="2737519" y="548198"/>
                    <a:pt x="2722098" y="557775"/>
                    <a:pt x="2710533" y="571185"/>
                  </a:cubicBezTo>
                  <a:cubicBezTo>
                    <a:pt x="2698967" y="584594"/>
                    <a:pt x="2689330" y="599918"/>
                    <a:pt x="2683547" y="617159"/>
                  </a:cubicBezTo>
                  <a:cubicBezTo>
                    <a:pt x="2677764" y="634399"/>
                    <a:pt x="2673909" y="651639"/>
                    <a:pt x="2671981" y="668879"/>
                  </a:cubicBezTo>
                  <a:lnTo>
                    <a:pt x="2945699" y="668879"/>
                  </a:lnTo>
                  <a:moveTo>
                    <a:pt x="2118763" y="735925"/>
                  </a:moveTo>
                  <a:cubicBezTo>
                    <a:pt x="2118763" y="601834"/>
                    <a:pt x="2068646" y="536704"/>
                    <a:pt x="1970339" y="536704"/>
                  </a:cubicBezTo>
                  <a:cubicBezTo>
                    <a:pt x="1949135" y="536704"/>
                    <a:pt x="1927932" y="538620"/>
                    <a:pt x="1906728" y="544366"/>
                  </a:cubicBezTo>
                  <a:cubicBezTo>
                    <a:pt x="1889380" y="548198"/>
                    <a:pt x="1872032" y="555860"/>
                    <a:pt x="1856611" y="565438"/>
                  </a:cubicBezTo>
                  <a:lnTo>
                    <a:pt x="1856611" y="940892"/>
                  </a:lnTo>
                  <a:cubicBezTo>
                    <a:pt x="1866249" y="942808"/>
                    <a:pt x="1879742" y="944723"/>
                    <a:pt x="1895163" y="946639"/>
                  </a:cubicBezTo>
                  <a:cubicBezTo>
                    <a:pt x="1910584" y="948554"/>
                    <a:pt x="1927932" y="948554"/>
                    <a:pt x="1947208" y="948554"/>
                  </a:cubicBezTo>
                  <a:cubicBezTo>
                    <a:pt x="1997325" y="952386"/>
                    <a:pt x="2045515" y="931314"/>
                    <a:pt x="2076356" y="891087"/>
                  </a:cubicBezTo>
                  <a:cubicBezTo>
                    <a:pt x="2105270" y="845113"/>
                    <a:pt x="2120691" y="791477"/>
                    <a:pt x="2118763" y="735925"/>
                  </a:cubicBezTo>
                  <a:moveTo>
                    <a:pt x="2330798" y="743587"/>
                  </a:moveTo>
                  <a:cubicBezTo>
                    <a:pt x="2330798" y="797223"/>
                    <a:pt x="2323088" y="850860"/>
                    <a:pt x="2303812" y="902580"/>
                  </a:cubicBezTo>
                  <a:cubicBezTo>
                    <a:pt x="2288391" y="948554"/>
                    <a:pt x="2263332" y="988782"/>
                    <a:pt x="2230563" y="1023262"/>
                  </a:cubicBezTo>
                  <a:cubicBezTo>
                    <a:pt x="2195867" y="1057743"/>
                    <a:pt x="2155387" y="1084561"/>
                    <a:pt x="2111053" y="1101801"/>
                  </a:cubicBezTo>
                  <a:cubicBezTo>
                    <a:pt x="2059008" y="1120957"/>
                    <a:pt x="2005035" y="1128619"/>
                    <a:pt x="1949135" y="1128619"/>
                  </a:cubicBezTo>
                  <a:cubicBezTo>
                    <a:pt x="1924077" y="1128619"/>
                    <a:pt x="1897090" y="1126704"/>
                    <a:pt x="1870104" y="1124788"/>
                  </a:cubicBezTo>
                  <a:cubicBezTo>
                    <a:pt x="1843118" y="1122873"/>
                    <a:pt x="1816132" y="1119041"/>
                    <a:pt x="1789146" y="1117126"/>
                  </a:cubicBezTo>
                  <a:cubicBezTo>
                    <a:pt x="1764087" y="1113295"/>
                    <a:pt x="1739028" y="1109464"/>
                    <a:pt x="1713969" y="1103717"/>
                  </a:cubicBezTo>
                  <a:cubicBezTo>
                    <a:pt x="1688911" y="1099886"/>
                    <a:pt x="1667707" y="1094139"/>
                    <a:pt x="1650359" y="1086476"/>
                  </a:cubicBezTo>
                  <a:lnTo>
                    <a:pt x="1650359" y="61639"/>
                  </a:lnTo>
                  <a:lnTo>
                    <a:pt x="1858539" y="29074"/>
                  </a:lnTo>
                  <a:lnTo>
                    <a:pt x="1858539" y="393035"/>
                  </a:lnTo>
                  <a:cubicBezTo>
                    <a:pt x="1881670" y="383457"/>
                    <a:pt x="1906728" y="375795"/>
                    <a:pt x="1931787" y="370048"/>
                  </a:cubicBezTo>
                  <a:cubicBezTo>
                    <a:pt x="1958773" y="364302"/>
                    <a:pt x="1985760" y="362386"/>
                    <a:pt x="2012746" y="362386"/>
                  </a:cubicBezTo>
                  <a:cubicBezTo>
                    <a:pt x="2060935" y="362386"/>
                    <a:pt x="2107198" y="370048"/>
                    <a:pt x="2151532" y="391120"/>
                  </a:cubicBezTo>
                  <a:cubicBezTo>
                    <a:pt x="2190084" y="408360"/>
                    <a:pt x="2224780" y="435178"/>
                    <a:pt x="2251767" y="467743"/>
                  </a:cubicBezTo>
                  <a:cubicBezTo>
                    <a:pt x="2280681" y="504139"/>
                    <a:pt x="2301884" y="544366"/>
                    <a:pt x="2313450" y="588425"/>
                  </a:cubicBezTo>
                  <a:cubicBezTo>
                    <a:pt x="2325015" y="636314"/>
                    <a:pt x="2330798" y="689951"/>
                    <a:pt x="2330798" y="743587"/>
                  </a:cubicBezTo>
                  <a:moveTo>
                    <a:pt x="1451817" y="1080730"/>
                  </a:moveTo>
                  <a:cubicBezTo>
                    <a:pt x="1407483" y="1092223"/>
                    <a:pt x="1361221" y="1101801"/>
                    <a:pt x="1314959" y="1107548"/>
                  </a:cubicBezTo>
                  <a:cubicBezTo>
                    <a:pt x="1257131" y="1117126"/>
                    <a:pt x="1197376" y="1120957"/>
                    <a:pt x="1139548" y="1120957"/>
                  </a:cubicBezTo>
                  <a:cubicBezTo>
                    <a:pt x="1085576" y="1122873"/>
                    <a:pt x="1033531" y="1113295"/>
                    <a:pt x="983413" y="1096054"/>
                  </a:cubicBezTo>
                  <a:cubicBezTo>
                    <a:pt x="944861" y="1080730"/>
                    <a:pt x="912093" y="1057743"/>
                    <a:pt x="885106" y="1027093"/>
                  </a:cubicBezTo>
                  <a:cubicBezTo>
                    <a:pt x="860048" y="994529"/>
                    <a:pt x="842699" y="958132"/>
                    <a:pt x="833061" y="917905"/>
                  </a:cubicBezTo>
                  <a:cubicBezTo>
                    <a:pt x="821496" y="873847"/>
                    <a:pt x="817640" y="825957"/>
                    <a:pt x="817640" y="779983"/>
                  </a:cubicBezTo>
                  <a:lnTo>
                    <a:pt x="817640" y="375795"/>
                  </a:lnTo>
                  <a:lnTo>
                    <a:pt x="1025820" y="375795"/>
                  </a:lnTo>
                  <a:lnTo>
                    <a:pt x="1025820" y="756996"/>
                  </a:lnTo>
                  <a:cubicBezTo>
                    <a:pt x="1025820" y="824042"/>
                    <a:pt x="1035458" y="871931"/>
                    <a:pt x="1052807" y="900665"/>
                  </a:cubicBezTo>
                  <a:cubicBezTo>
                    <a:pt x="1070155" y="929399"/>
                    <a:pt x="1102924" y="944723"/>
                    <a:pt x="1151113" y="944723"/>
                  </a:cubicBezTo>
                  <a:cubicBezTo>
                    <a:pt x="1166534" y="944723"/>
                    <a:pt x="1181955" y="944723"/>
                    <a:pt x="1199303" y="942808"/>
                  </a:cubicBezTo>
                  <a:cubicBezTo>
                    <a:pt x="1216652" y="940892"/>
                    <a:pt x="1230145" y="940892"/>
                    <a:pt x="1243638" y="937061"/>
                  </a:cubicBezTo>
                  <a:lnTo>
                    <a:pt x="1243638" y="375795"/>
                  </a:lnTo>
                  <a:lnTo>
                    <a:pt x="1451817" y="375795"/>
                  </a:lnTo>
                  <a:lnTo>
                    <a:pt x="1451817" y="1080730"/>
                  </a:lnTo>
                  <a:moveTo>
                    <a:pt x="237436" y="640146"/>
                  </a:moveTo>
                  <a:cubicBezTo>
                    <a:pt x="258640" y="617159"/>
                    <a:pt x="277916" y="594172"/>
                    <a:pt x="301047" y="571185"/>
                  </a:cubicBezTo>
                  <a:cubicBezTo>
                    <a:pt x="322250" y="546282"/>
                    <a:pt x="343454" y="523295"/>
                    <a:pt x="364657" y="500308"/>
                  </a:cubicBezTo>
                  <a:cubicBezTo>
                    <a:pt x="385861" y="475405"/>
                    <a:pt x="405137" y="454334"/>
                    <a:pt x="422485" y="433263"/>
                  </a:cubicBezTo>
                  <a:cubicBezTo>
                    <a:pt x="439833" y="412191"/>
                    <a:pt x="457181" y="393035"/>
                    <a:pt x="470674" y="377711"/>
                  </a:cubicBezTo>
                  <a:lnTo>
                    <a:pt x="717406" y="377711"/>
                  </a:lnTo>
                  <a:cubicBezTo>
                    <a:pt x="667289" y="433263"/>
                    <a:pt x="619099" y="488814"/>
                    <a:pt x="572837" y="540535"/>
                  </a:cubicBezTo>
                  <a:cubicBezTo>
                    <a:pt x="524647" y="592256"/>
                    <a:pt x="474530" y="645892"/>
                    <a:pt x="418630" y="699529"/>
                  </a:cubicBezTo>
                  <a:cubicBezTo>
                    <a:pt x="449471" y="728262"/>
                    <a:pt x="478385" y="756996"/>
                    <a:pt x="505371" y="789561"/>
                  </a:cubicBezTo>
                  <a:cubicBezTo>
                    <a:pt x="534285" y="824042"/>
                    <a:pt x="563199" y="858522"/>
                    <a:pt x="592113" y="896834"/>
                  </a:cubicBezTo>
                  <a:cubicBezTo>
                    <a:pt x="619099" y="933230"/>
                    <a:pt x="646085" y="971542"/>
                    <a:pt x="669216" y="1007938"/>
                  </a:cubicBezTo>
                  <a:cubicBezTo>
                    <a:pt x="692347" y="1044334"/>
                    <a:pt x="711623" y="1078814"/>
                    <a:pt x="727044" y="1109464"/>
                  </a:cubicBezTo>
                  <a:lnTo>
                    <a:pt x="488023" y="1109464"/>
                  </a:lnTo>
                  <a:cubicBezTo>
                    <a:pt x="472602" y="1084561"/>
                    <a:pt x="455254" y="1059658"/>
                    <a:pt x="435978" y="1030925"/>
                  </a:cubicBezTo>
                  <a:cubicBezTo>
                    <a:pt x="416702" y="1002191"/>
                    <a:pt x="395499" y="973457"/>
                    <a:pt x="376223" y="942808"/>
                  </a:cubicBezTo>
                  <a:cubicBezTo>
                    <a:pt x="355019" y="914074"/>
                    <a:pt x="331888" y="885340"/>
                    <a:pt x="306829" y="858522"/>
                  </a:cubicBezTo>
                  <a:cubicBezTo>
                    <a:pt x="285626" y="833619"/>
                    <a:pt x="262495" y="810632"/>
                    <a:pt x="237436" y="791477"/>
                  </a:cubicBezTo>
                  <a:lnTo>
                    <a:pt x="237436" y="1111379"/>
                  </a:lnTo>
                  <a:lnTo>
                    <a:pt x="29257" y="1111379"/>
                  </a:lnTo>
                  <a:lnTo>
                    <a:pt x="29257" y="61639"/>
                  </a:lnTo>
                  <a:lnTo>
                    <a:pt x="237436" y="29074"/>
                  </a:lnTo>
                  <a:lnTo>
                    <a:pt x="237436" y="640146"/>
                  </a:lnTo>
                </a:path>
              </a:pathLst>
            </a:custGeom>
            <a:grpFill/>
            <a:ln w="19276" cap="flat">
              <a:noFill/>
              <a:prstDash val="solid"/>
              <a:miter/>
            </a:ln>
          </p:spPr>
          <p:txBody>
            <a:bodyPr rtlCol="0" anchor="ctr"/>
            <a:lstStyle/>
            <a:p>
              <a:endParaRPr lang="en-US"/>
            </a:p>
          </p:txBody>
        </p:sp>
      </p:grpSp>
    </p:spTree>
    <p:extLst>
      <p:ext uri="{BB962C8B-B14F-4D97-AF65-F5344CB8AC3E}">
        <p14:creationId xmlns:p14="http://schemas.microsoft.com/office/powerpoint/2010/main" val="37660690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692D3C3-50C6-4567-9868-DDCAED99D45E}"/>
              </a:ext>
            </a:extLst>
          </p:cNvPr>
          <p:cNvSpPr/>
          <p:nvPr/>
        </p:nvSpPr>
        <p:spPr bwMode="auto">
          <a:xfrm>
            <a:off x="5656943" y="1680028"/>
            <a:ext cx="5949840" cy="3726543"/>
          </a:xfrm>
          <a:prstGeom prst="roundRect">
            <a:avLst>
              <a:gd name="adj" fmla="val 2877"/>
            </a:avLst>
          </a:prstGeom>
          <a:solidFill>
            <a:schemeClr val="tx1"/>
          </a:solidFill>
          <a:ln>
            <a:noFill/>
            <a:headEnd type="none" w="med" len="med"/>
            <a:tailEnd type="none" w="med" len="med"/>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2" name="Title 1">
            <a:extLst>
              <a:ext uri="{FF2B5EF4-FFF2-40B4-BE49-F238E27FC236}">
                <a16:creationId xmlns:a16="http://schemas.microsoft.com/office/drawing/2014/main" id="{D0E37A8B-817C-4BAF-97EA-57F6E0E697E8}"/>
              </a:ext>
            </a:extLst>
          </p:cNvPr>
          <p:cNvSpPr>
            <a:spLocks noGrp="1"/>
          </p:cNvSpPr>
          <p:nvPr>
            <p:ph type="title"/>
          </p:nvPr>
        </p:nvSpPr>
        <p:spPr/>
        <p:txBody>
          <a:bodyPr/>
          <a:lstStyle/>
          <a:p>
            <a:r>
              <a:rPr lang="en-US"/>
              <a:t>The Azure Data Studio tools experience </a:t>
            </a:r>
          </a:p>
        </p:txBody>
      </p:sp>
      <p:sp>
        <p:nvSpPr>
          <p:cNvPr id="4" name="TextBox 3">
            <a:extLst>
              <a:ext uri="{FF2B5EF4-FFF2-40B4-BE49-F238E27FC236}">
                <a16:creationId xmlns:a16="http://schemas.microsoft.com/office/drawing/2014/main" id="{044C4694-53A5-420E-9710-12BA2370BB34}"/>
              </a:ext>
            </a:extLst>
          </p:cNvPr>
          <p:cNvSpPr txBox="1"/>
          <p:nvPr/>
        </p:nvSpPr>
        <p:spPr>
          <a:xfrm>
            <a:off x="369834" y="1875066"/>
            <a:ext cx="4659366" cy="2031325"/>
          </a:xfrm>
          <a:prstGeom prst="rect">
            <a:avLst/>
          </a:prstGeom>
          <a:noFill/>
        </p:spPr>
        <p:txBody>
          <a:bodyPr wrap="square" lIns="91440" tIns="45720" rIns="91440" bIns="45720" rtlCol="0">
            <a:spAutoFit/>
          </a:bodyPr>
          <a:lstStyle/>
          <a:p>
            <a:pPr marL="285750" indent="-285750" fontAlgn="base">
              <a:spcAft>
                <a:spcPts val="1200"/>
              </a:spcAft>
              <a:buFont typeface="Arial" panose="020B0604020202020204" pitchFamily="34" charset="0"/>
              <a:buChar char="•"/>
            </a:pPr>
            <a:r>
              <a:rPr lang="en-US" sz="2400" dirty="0"/>
              <a:t>Open source, cross-platform</a:t>
            </a:r>
          </a:p>
          <a:p>
            <a:pPr marL="285750" indent="-285750" fontAlgn="base">
              <a:spcAft>
                <a:spcPts val="1200"/>
              </a:spcAft>
              <a:buFont typeface="Arial" panose="020B0604020202020204" pitchFamily="34" charset="0"/>
              <a:buChar char="•"/>
            </a:pPr>
            <a:r>
              <a:rPr lang="en-US" sz="2400" dirty="0"/>
              <a:t>Graphical management tool</a:t>
            </a:r>
          </a:p>
          <a:p>
            <a:pPr marL="285750" indent="-285750" fontAlgn="base">
              <a:spcAft>
                <a:spcPts val="1200"/>
              </a:spcAft>
              <a:buFont typeface="Arial" panose="020B0604020202020204" pitchFamily="34" charset="0"/>
              <a:buChar char="•"/>
            </a:pPr>
            <a:r>
              <a:rPr lang="en-US" sz="2400" dirty="0"/>
              <a:t>Code editor</a:t>
            </a:r>
          </a:p>
          <a:p>
            <a:pPr marL="285750" indent="-285750" fontAlgn="base">
              <a:spcAft>
                <a:spcPts val="1200"/>
              </a:spcAft>
              <a:buFont typeface="Arial" panose="020B0604020202020204" pitchFamily="34" charset="0"/>
              <a:buChar char="•"/>
            </a:pPr>
            <a:r>
              <a:rPr lang="en-US" sz="2400" dirty="0"/>
              <a:t>Notebook interface</a:t>
            </a:r>
          </a:p>
        </p:txBody>
      </p:sp>
      <p:pic>
        <p:nvPicPr>
          <p:cNvPr id="7" name="Picture 6">
            <a:extLst>
              <a:ext uri="{FF2B5EF4-FFF2-40B4-BE49-F238E27FC236}">
                <a16:creationId xmlns:a16="http://schemas.microsoft.com/office/drawing/2014/main" id="{7F832545-BE0F-4FFB-A531-53C2670F6F36}"/>
              </a:ext>
            </a:extLst>
          </p:cNvPr>
          <p:cNvPicPr>
            <a:picLocks noChangeAspect="1"/>
          </p:cNvPicPr>
          <p:nvPr/>
        </p:nvPicPr>
        <p:blipFill>
          <a:blip r:embed="rId3"/>
          <a:stretch>
            <a:fillRect/>
          </a:stretch>
        </p:blipFill>
        <p:spPr>
          <a:xfrm>
            <a:off x="5796514" y="1828799"/>
            <a:ext cx="5670698" cy="3429000"/>
          </a:xfrm>
          <a:prstGeom prst="rect">
            <a:avLst/>
          </a:prstGeom>
        </p:spPr>
      </p:pic>
    </p:spTree>
    <p:extLst>
      <p:ext uri="{BB962C8B-B14F-4D97-AF65-F5344CB8AC3E}">
        <p14:creationId xmlns:p14="http://schemas.microsoft.com/office/powerpoint/2010/main" val="37211427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DBB46B-C263-449E-8336-69202FFA847D}"/>
              </a:ext>
            </a:extLst>
          </p:cNvPr>
          <p:cNvSpPr>
            <a:spLocks noGrp="1"/>
          </p:cNvSpPr>
          <p:nvPr>
            <p:ph type="title"/>
          </p:nvPr>
        </p:nvSpPr>
        <p:spPr/>
        <p:txBody>
          <a:bodyPr/>
          <a:lstStyle/>
          <a:p>
            <a:r>
              <a:rPr lang="en-US" dirty="0"/>
              <a:t>Azure Data Studio + Java</a:t>
            </a:r>
          </a:p>
        </p:txBody>
      </p:sp>
      <p:sp>
        <p:nvSpPr>
          <p:cNvPr id="3" name="Text Placeholder 2">
            <a:extLst>
              <a:ext uri="{FF2B5EF4-FFF2-40B4-BE49-F238E27FC236}">
                <a16:creationId xmlns:a16="http://schemas.microsoft.com/office/drawing/2014/main" id="{9AC41A94-D69F-4B84-84A0-2AF5C015E671}"/>
              </a:ext>
            </a:extLst>
          </p:cNvPr>
          <p:cNvSpPr>
            <a:spLocks noGrp="1"/>
          </p:cNvSpPr>
          <p:nvPr>
            <p:ph type="body" sz="quarter" idx="12"/>
          </p:nvPr>
        </p:nvSpPr>
        <p:spPr/>
        <p:txBody>
          <a:bodyPr/>
          <a:lstStyle/>
          <a:p>
            <a:r>
              <a:rPr lang="en-US" dirty="0"/>
              <a:t>Demo</a:t>
            </a:r>
          </a:p>
        </p:txBody>
      </p:sp>
    </p:spTree>
    <p:extLst>
      <p:ext uri="{BB962C8B-B14F-4D97-AF65-F5344CB8AC3E}">
        <p14:creationId xmlns:p14="http://schemas.microsoft.com/office/powerpoint/2010/main" val="3008827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sp>
        <p:nvSpPr>
          <p:cNvPr id="4" name="Title 5">
            <a:extLst>
              <a:ext uri="{FF2B5EF4-FFF2-40B4-BE49-F238E27FC236}">
                <a16:creationId xmlns:a16="http://schemas.microsoft.com/office/drawing/2014/main" id="{05445E9E-E10D-4123-B5D8-7188F5E3A51F}"/>
              </a:ext>
            </a:extLst>
          </p:cNvPr>
          <p:cNvSpPr>
            <a:spLocks noGrp="1"/>
          </p:cNvSpPr>
          <p:nvPr>
            <p:ph type="title"/>
          </p:nvPr>
        </p:nvSpPr>
        <p:spPr>
          <a:xfrm>
            <a:off x="1263798" y="3059668"/>
            <a:ext cx="7455358" cy="738664"/>
          </a:xfrm>
        </p:spPr>
        <p:txBody>
          <a:bodyPr/>
          <a:lstStyle/>
          <a:p>
            <a:r>
              <a:rPr lang="en-US" sz="4800" dirty="0">
                <a:solidFill>
                  <a:schemeClr val="accent2"/>
                </a:solidFill>
                <a:latin typeface="Arial Unicode MS"/>
                <a:ea typeface="Arial Unicode MS"/>
                <a:cs typeface="Arial Unicode MS"/>
              </a:rPr>
              <a:t>Prebuilt AI</a:t>
            </a:r>
            <a:endParaRPr lang="en-US" sz="4800" dirty="0">
              <a:solidFill>
                <a:schemeClr val="accent4"/>
              </a:solidFill>
              <a:latin typeface="Arial Unicode MS"/>
              <a:ea typeface="Arial Unicode MS"/>
              <a:cs typeface="Arial Unicode MS"/>
            </a:endParaRPr>
          </a:p>
        </p:txBody>
      </p:sp>
    </p:spTree>
    <p:extLst>
      <p:ext uri="{BB962C8B-B14F-4D97-AF65-F5344CB8AC3E}">
        <p14:creationId xmlns:p14="http://schemas.microsoft.com/office/powerpoint/2010/main" val="2364855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What is AI?</a:t>
            </a:r>
          </a:p>
        </p:txBody>
      </p:sp>
      <p:sp useBgFill="1">
        <p:nvSpPr>
          <p:cNvPr id="8" name="TextBox 7">
            <a:extLst>
              <a:ext uri="{FF2B5EF4-FFF2-40B4-BE49-F238E27FC236}">
                <a16:creationId xmlns:a16="http://schemas.microsoft.com/office/drawing/2014/main" id="{DEE25836-62E3-43AC-BF62-CC660E15AC4B}"/>
              </a:ext>
            </a:extLst>
          </p:cNvPr>
          <p:cNvSpPr txBox="1"/>
          <p:nvPr/>
        </p:nvSpPr>
        <p:spPr>
          <a:xfrm>
            <a:off x="588263" y="1350853"/>
            <a:ext cx="10556659" cy="430887"/>
          </a:xfrm>
          <a:prstGeom prst="rect">
            <a:avLst/>
          </a:prstGeom>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2800" dirty="0">
                <a:gradFill>
                  <a:gsLst>
                    <a:gs pos="2917">
                      <a:srgbClr val="1A1A1A"/>
                    </a:gs>
                    <a:gs pos="30000">
                      <a:srgbClr val="1A1A1A"/>
                    </a:gs>
                  </a:gsLst>
                  <a:lin ang="5400000" scaled="0"/>
                </a:gradFill>
                <a:latin typeface="Segoe UI"/>
              </a:rPr>
              <a:t>The capability of a machine to imitate human behavior</a:t>
            </a:r>
            <a:endParaRPr kumimoji="0" lang="en-US" sz="2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p:txBody>
      </p:sp>
      <p:pic>
        <p:nvPicPr>
          <p:cNvPr id="11" name="Picture 10" descr="A person posing for the camera&#10;&#10;Description automatically generated">
            <a:extLst>
              <a:ext uri="{FF2B5EF4-FFF2-40B4-BE49-F238E27FC236}">
                <a16:creationId xmlns:a16="http://schemas.microsoft.com/office/drawing/2014/main" id="{5BB6C336-1C15-4505-BDD6-986FFD490364}"/>
              </a:ext>
            </a:extLst>
          </p:cNvPr>
          <p:cNvPicPr>
            <a:picLocks noChangeAspect="1"/>
          </p:cNvPicPr>
          <p:nvPr/>
        </p:nvPicPr>
        <p:blipFill>
          <a:blip r:embed="rId3"/>
          <a:stretch>
            <a:fillRect/>
          </a:stretch>
        </p:blipFill>
        <p:spPr>
          <a:xfrm>
            <a:off x="3973543" y="1350853"/>
            <a:ext cx="4762500" cy="4324350"/>
          </a:xfrm>
          <a:prstGeom prst="rect">
            <a:avLst/>
          </a:prstGeom>
        </p:spPr>
      </p:pic>
      <p:sp>
        <p:nvSpPr>
          <p:cNvPr id="2" name="Rectangle 1">
            <a:extLst>
              <a:ext uri="{FF2B5EF4-FFF2-40B4-BE49-F238E27FC236}">
                <a16:creationId xmlns:a16="http://schemas.microsoft.com/office/drawing/2014/main" id="{C35F4EEB-36F6-42FD-96D1-86F28193BEA3}"/>
              </a:ext>
            </a:extLst>
          </p:cNvPr>
          <p:cNvSpPr/>
          <p:nvPr/>
        </p:nvSpPr>
        <p:spPr>
          <a:xfrm>
            <a:off x="-1" y="6222441"/>
            <a:ext cx="10489721" cy="363946"/>
          </a:xfrm>
          <a:prstGeom prst="rect">
            <a:avLst/>
          </a:prstGeom>
        </p:spPr>
        <p:txBody>
          <a:bodyPr wrap="square">
            <a:spAutoFit/>
          </a:bodyPr>
          <a:lstStyle/>
          <a:p>
            <a:r>
              <a:rPr lang="en-US" dirty="0"/>
              <a:t>https://www.analyticsindiamag.com/wp-content/uploads/2017/06/1o40ej.jpg</a:t>
            </a:r>
          </a:p>
        </p:txBody>
      </p:sp>
    </p:spTree>
    <p:extLst>
      <p:ext uri="{BB962C8B-B14F-4D97-AF65-F5344CB8AC3E}">
        <p14:creationId xmlns:p14="http://schemas.microsoft.com/office/powerpoint/2010/main" val="3957722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1"/>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5943DDA-909C-C74C-9571-A7852EA4D8EA}"/>
              </a:ext>
            </a:extLst>
          </p:cNvPr>
          <p:cNvSpPr>
            <a:spLocks noGrp="1"/>
          </p:cNvSpPr>
          <p:nvPr>
            <p:ph type="title"/>
          </p:nvPr>
        </p:nvSpPr>
        <p:spPr>
          <a:xfrm>
            <a:off x="588263" y="457200"/>
            <a:ext cx="11018520" cy="492443"/>
          </a:xfrm>
        </p:spPr>
        <p:txBody>
          <a:bodyPr/>
          <a:lstStyle/>
          <a:p>
            <a:r>
              <a:rPr lang="en-US" dirty="0"/>
              <a:t>What is </a:t>
            </a:r>
            <a:r>
              <a:rPr lang="en-US" i="1" dirty="0"/>
              <a:t>Prebuilt</a:t>
            </a:r>
            <a:r>
              <a:rPr lang="en-US" dirty="0"/>
              <a:t> AI?</a:t>
            </a:r>
          </a:p>
        </p:txBody>
      </p:sp>
      <p:sp useBgFill="1">
        <p:nvSpPr>
          <p:cNvPr id="2" name="TextBox 1">
            <a:extLst>
              <a:ext uri="{FF2B5EF4-FFF2-40B4-BE49-F238E27FC236}">
                <a16:creationId xmlns:a16="http://schemas.microsoft.com/office/drawing/2014/main" id="{E82DB8BF-9367-44F0-B755-7D487098E4C5}"/>
              </a:ext>
            </a:extLst>
          </p:cNvPr>
          <p:cNvSpPr txBox="1"/>
          <p:nvPr/>
        </p:nvSpPr>
        <p:spPr>
          <a:xfrm>
            <a:off x="588263" y="1350853"/>
            <a:ext cx="10556659" cy="861774"/>
          </a:xfrm>
          <a:prstGeom prst="rect">
            <a:avLst/>
          </a:prstGeom>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2800" dirty="0">
                <a:gradFill>
                  <a:gsLst>
                    <a:gs pos="2917">
                      <a:srgbClr val="1A1A1A"/>
                    </a:gs>
                    <a:gs pos="30000">
                      <a:srgbClr val="1A1A1A"/>
                    </a:gs>
                  </a:gsLst>
                  <a:lin ang="5400000" scaled="0"/>
                </a:gradFill>
                <a:latin typeface="Segoe UI"/>
              </a:rPr>
              <a:t>Leveraging existing models to add intelligence to your applications, </a:t>
            </a:r>
            <a:r>
              <a:rPr lang="en-US" sz="2800" i="1" dirty="0">
                <a:gradFill>
                  <a:gsLst>
                    <a:gs pos="2917">
                      <a:srgbClr val="1A1A1A"/>
                    </a:gs>
                    <a:gs pos="30000">
                      <a:srgbClr val="1A1A1A"/>
                    </a:gs>
                  </a:gsLst>
                  <a:lin ang="5400000" scaled="0"/>
                </a:gradFill>
                <a:latin typeface="Segoe UI"/>
              </a:rPr>
              <a:t>without </a:t>
            </a:r>
            <a:r>
              <a:rPr lang="en-US" sz="2800" dirty="0">
                <a:gradFill>
                  <a:gsLst>
                    <a:gs pos="2917">
                      <a:srgbClr val="1A1A1A"/>
                    </a:gs>
                    <a:gs pos="30000">
                      <a:srgbClr val="1A1A1A"/>
                    </a:gs>
                  </a:gsLst>
                  <a:lin ang="5400000" scaled="0"/>
                </a:gradFill>
                <a:latin typeface="Segoe UI"/>
              </a:rPr>
              <a:t>having to build the models</a:t>
            </a:r>
            <a:endParaRPr kumimoji="0" lang="en-US" sz="2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2487063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sp>
        <p:nvSpPr>
          <p:cNvPr id="4" name="Title 5">
            <a:extLst>
              <a:ext uri="{FF2B5EF4-FFF2-40B4-BE49-F238E27FC236}">
                <a16:creationId xmlns:a16="http://schemas.microsoft.com/office/drawing/2014/main" id="{05445E9E-E10D-4123-B5D8-7188F5E3A51F}"/>
              </a:ext>
            </a:extLst>
          </p:cNvPr>
          <p:cNvSpPr>
            <a:spLocks noGrp="1"/>
          </p:cNvSpPr>
          <p:nvPr>
            <p:ph type="title"/>
          </p:nvPr>
        </p:nvSpPr>
        <p:spPr>
          <a:xfrm>
            <a:off x="1263798" y="3059668"/>
            <a:ext cx="7455358" cy="738664"/>
          </a:xfrm>
        </p:spPr>
        <p:txBody>
          <a:bodyPr/>
          <a:lstStyle/>
          <a:p>
            <a:r>
              <a:rPr lang="en-US" sz="4800" dirty="0">
                <a:solidFill>
                  <a:schemeClr val="accent2"/>
                </a:solidFill>
                <a:latin typeface="Arial Unicode MS"/>
                <a:ea typeface="Arial Unicode MS"/>
                <a:cs typeface="Arial Unicode MS"/>
              </a:rPr>
              <a:t>Cognitive Services</a:t>
            </a:r>
          </a:p>
        </p:txBody>
      </p:sp>
      <p:pic>
        <p:nvPicPr>
          <p:cNvPr id="6" name="Picture 5">
            <a:extLst>
              <a:ext uri="{FF2B5EF4-FFF2-40B4-BE49-F238E27FC236}">
                <a16:creationId xmlns:a16="http://schemas.microsoft.com/office/drawing/2014/main" id="{F985FDEA-A98B-4F90-AF88-6D66EDDEBBC7}"/>
              </a:ext>
            </a:extLst>
          </p:cNvPr>
          <p:cNvPicPr>
            <a:picLocks noChangeAspect="1"/>
          </p:cNvPicPr>
          <p:nvPr/>
        </p:nvPicPr>
        <p:blipFill>
          <a:blip r:embed="rId3"/>
          <a:stretch>
            <a:fillRect/>
          </a:stretch>
        </p:blipFill>
        <p:spPr>
          <a:xfrm>
            <a:off x="10688128" y="149525"/>
            <a:ext cx="1242922" cy="1093771"/>
          </a:xfrm>
          <a:prstGeom prst="rect">
            <a:avLst/>
          </a:prstGeom>
        </p:spPr>
      </p:pic>
      <p:sp>
        <p:nvSpPr>
          <p:cNvPr id="7" name="Rectangle 6">
            <a:extLst>
              <a:ext uri="{FF2B5EF4-FFF2-40B4-BE49-F238E27FC236}">
                <a16:creationId xmlns:a16="http://schemas.microsoft.com/office/drawing/2014/main" id="{8FA594E5-A0A7-4872-B4B8-CDA685AFFF0C}"/>
              </a:ext>
            </a:extLst>
          </p:cNvPr>
          <p:cNvSpPr/>
          <p:nvPr/>
        </p:nvSpPr>
        <p:spPr>
          <a:xfrm>
            <a:off x="0" y="6494054"/>
            <a:ext cx="8839200" cy="363946"/>
          </a:xfrm>
          <a:prstGeom prst="rect">
            <a:avLst/>
          </a:prstGeom>
        </p:spPr>
        <p:txBody>
          <a:bodyPr wrap="square">
            <a:spAutoFit/>
          </a:bodyPr>
          <a:lstStyle/>
          <a:p>
            <a:r>
              <a:rPr lang="en-US" dirty="0"/>
              <a:t>https://media.tenor.com/images/2322d33b51af745c13e7e397bc9b14c0/tenor.gif</a:t>
            </a:r>
          </a:p>
        </p:txBody>
      </p:sp>
    </p:spTree>
    <p:extLst>
      <p:ext uri="{BB962C8B-B14F-4D97-AF65-F5344CB8AC3E}">
        <p14:creationId xmlns:p14="http://schemas.microsoft.com/office/powerpoint/2010/main" val="1798677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email">
            <a:extLst>
              <a:ext uri="{28A0092B-C50C-407E-A947-70E740481C1C}">
                <a14:useLocalDpi xmlns:a14="http://schemas.microsoft.com/office/drawing/2010/main"/>
              </a:ext>
            </a:extLst>
          </a:blip>
          <a:srcRect t="22669" b="47740"/>
          <a:stretch/>
        </p:blipFill>
        <p:spPr>
          <a:xfrm>
            <a:off x="866" y="972"/>
            <a:ext cx="12190271" cy="3321463"/>
          </a:xfrm>
          <a:prstGeom prst="rect">
            <a:avLst/>
          </a:prstGeom>
        </p:spPr>
      </p:pic>
      <p:sp>
        <p:nvSpPr>
          <p:cNvPr id="34" name="Rectangle 33"/>
          <p:cNvSpPr/>
          <p:nvPr/>
        </p:nvSpPr>
        <p:spPr bwMode="auto">
          <a:xfrm>
            <a:off x="1" y="487"/>
            <a:ext cx="12208193" cy="3321948"/>
          </a:xfrm>
          <a:prstGeom prst="rect">
            <a:avLst/>
          </a:prstGeom>
          <a:gradFill>
            <a:gsLst>
              <a:gs pos="13000">
                <a:schemeClr val="tx1">
                  <a:alpha val="0"/>
                </a:schemeClr>
              </a:gs>
              <a:gs pos="83000">
                <a:schemeClr val="tx1"/>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marL="0" marR="0" lvl="0" indent="0" algn="ctr" defTabSz="895922"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13" name="Straight Connector 12"/>
          <p:cNvCxnSpPr/>
          <p:nvPr/>
        </p:nvCxnSpPr>
        <p:spPr>
          <a:xfrm>
            <a:off x="1" y="3313059"/>
            <a:ext cx="12191377" cy="0"/>
          </a:xfrm>
          <a:prstGeom prst="line">
            <a:avLst/>
          </a:prstGeom>
          <a:ln w="444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9B20F9EF-3ECE-4922-B5C5-E83DCFEAAEB2}"/>
              </a:ext>
            </a:extLst>
          </p:cNvPr>
          <p:cNvSpPr/>
          <p:nvPr/>
        </p:nvSpPr>
        <p:spPr>
          <a:xfrm>
            <a:off x="320250" y="1105448"/>
            <a:ext cx="7294166" cy="1069845"/>
          </a:xfrm>
          <a:prstGeom prst="rect">
            <a:avLst/>
          </a:prstGeom>
        </p:spPr>
        <p:txBody>
          <a:bodyPr wrap="square" anchor="ctr">
            <a:spAutoFit/>
          </a:bodyPr>
          <a:lstStyle/>
          <a:p>
            <a:pPr marL="0" marR="0" lvl="0" indent="0" algn="l" defTabSz="895870" rtl="0" eaLnBrk="1" fontAlgn="auto" latinLnBrk="0" hangingPunct="1">
              <a:lnSpc>
                <a:spcPct val="90000"/>
              </a:lnSpc>
              <a:spcBef>
                <a:spcPts val="0"/>
              </a:spcBef>
              <a:spcAft>
                <a:spcPts val="0"/>
              </a:spcAft>
              <a:buClrTx/>
              <a:buSzTx/>
              <a:buFontTx/>
              <a:buNone/>
              <a:tabLst/>
              <a:defRPr/>
            </a:pPr>
            <a:r>
              <a:rPr kumimoji="0" lang="en-US" altLang="en-US" sz="4313" b="0" i="0" u="none" strike="noStrike" kern="1200" cap="none" spc="0" normalizeH="0" baseline="0" noProof="0">
                <a:ln>
                  <a:noFill/>
                </a:ln>
                <a:gradFill>
                  <a:gsLst>
                    <a:gs pos="12727">
                      <a:srgbClr val="FFFFFF"/>
                    </a:gs>
                    <a:gs pos="52000">
                      <a:srgbClr val="FFFFFF"/>
                    </a:gs>
                  </a:gsLst>
                  <a:lin ang="10800000" scaled="0"/>
                </a:gradFill>
                <a:effectLst/>
                <a:uLnTx/>
                <a:uFillTx/>
                <a:latin typeface="Segoe UI Light"/>
                <a:ea typeface="+mn-ea"/>
                <a:cs typeface="+mn-cs"/>
              </a:rPr>
              <a:t>Azure Cognitive Services</a:t>
            </a:r>
          </a:p>
          <a:p>
            <a:pPr marL="0" marR="0" lvl="0" indent="0" algn="l" defTabSz="895870" rtl="0" eaLnBrk="1" fontAlgn="auto" latinLnBrk="0" hangingPunct="1">
              <a:lnSpc>
                <a:spcPct val="90000"/>
              </a:lnSpc>
              <a:spcBef>
                <a:spcPts val="0"/>
              </a:spcBef>
              <a:spcAft>
                <a:spcPts val="1440"/>
              </a:spcAft>
              <a:buClrTx/>
              <a:buSzTx/>
              <a:buFontTx/>
              <a:buNone/>
              <a:tabLst/>
              <a:defRPr/>
            </a:pPr>
            <a:r>
              <a:rPr kumimoji="0" lang="en-US" sz="2745" b="0" i="0" u="none" strike="noStrike" kern="1200" cap="none" spc="0" normalizeH="0" baseline="0" noProof="0">
                <a:ln>
                  <a:noFill/>
                </a:ln>
                <a:gradFill>
                  <a:gsLst>
                    <a:gs pos="12727">
                      <a:srgbClr val="FFFFFF"/>
                    </a:gs>
                    <a:gs pos="52000">
                      <a:srgbClr val="FFFFFF"/>
                    </a:gs>
                  </a:gsLst>
                  <a:lin ang="10800000" scaled="0"/>
                </a:gradFill>
                <a:effectLst/>
                <a:uLnTx/>
                <a:uFillTx/>
                <a:latin typeface="Segoe UI Semilight"/>
                <a:ea typeface="+mn-ea"/>
                <a:cs typeface="+mn-cs"/>
              </a:rPr>
              <a:t>Give your apps a human side</a:t>
            </a:r>
          </a:p>
        </p:txBody>
      </p:sp>
      <p:sp>
        <p:nvSpPr>
          <p:cNvPr id="21" name="TextBox 20">
            <a:extLst>
              <a:ext uri="{FF2B5EF4-FFF2-40B4-BE49-F238E27FC236}">
                <a16:creationId xmlns:a16="http://schemas.microsoft.com/office/drawing/2014/main" id="{D774DB6C-D485-4533-A9F9-B16C2241F6EF}"/>
              </a:ext>
            </a:extLst>
          </p:cNvPr>
          <p:cNvSpPr txBox="1"/>
          <p:nvPr/>
        </p:nvSpPr>
        <p:spPr>
          <a:xfrm>
            <a:off x="4781580" y="3852422"/>
            <a:ext cx="2815845" cy="2117116"/>
          </a:xfrm>
          <a:prstGeom prst="rect">
            <a:avLst/>
          </a:prstGeom>
          <a:noFill/>
        </p:spPr>
        <p:txBody>
          <a:bodyPr wrap="square" lIns="179208" tIns="143367" rIns="179208" bIns="143367" rtlCol="0" anchor="t">
            <a:spAutoFit/>
          </a:bodyPr>
          <a:lstStyle/>
          <a:p>
            <a:pPr marL="0" marR="0" lvl="0" indent="0" algn="ctr" defTabSz="895870" rtl="0" eaLnBrk="1" fontAlgn="auto" latinLnBrk="0" hangingPunct="1">
              <a:lnSpc>
                <a:spcPct val="90000"/>
              </a:lnSpc>
              <a:spcBef>
                <a:spcPts val="0"/>
              </a:spcBef>
              <a:spcAft>
                <a:spcPts val="588"/>
              </a:spcAft>
              <a:buClrTx/>
              <a:buSzTx/>
              <a:buFontTx/>
              <a:buNone/>
              <a:tabLst/>
              <a:defRPr/>
            </a:pPr>
            <a:r>
              <a:rPr kumimoji="0" lang="en-US" sz="1961" b="1"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Language</a:t>
            </a:r>
          </a:p>
          <a:p>
            <a:pPr marL="0" marR="0" lvl="0" indent="0" algn="ctr" defTabSz="914139" rtl="0" eaLnBrk="1" fontAlgn="auto" latinLnBrk="0" hangingPunct="1">
              <a:lnSpc>
                <a:spcPct val="90000"/>
              </a:lnSpc>
              <a:spcBef>
                <a:spcPts val="0"/>
              </a:spcBef>
              <a:spcAft>
                <a:spcPts val="575"/>
              </a:spcAft>
              <a:buClrTx/>
              <a:buSzTx/>
              <a:buFontTx/>
              <a:buNone/>
              <a:tabLst/>
              <a:defRPr/>
            </a:pPr>
            <a:r>
              <a:rPr kumimoji="0" lang="en-US" sz="1371"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Analyze text to extract</a:t>
            </a:r>
            <a:br>
              <a:rPr kumimoji="0" lang="en-US" sz="1371"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br>
            <a:r>
              <a:rPr kumimoji="0" lang="en-US" sz="1371"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user feeling and intent.</a:t>
            </a:r>
          </a:p>
          <a:p>
            <a:pPr marL="0" marR="0" lvl="0" indent="0" algn="ctr" defTabSz="914139" rtl="0" eaLnBrk="1" fontAlgn="auto" latinLnBrk="0" hangingPunct="1">
              <a:lnSpc>
                <a:spcPct val="90000"/>
              </a:lnSpc>
              <a:spcBef>
                <a:spcPts val="0"/>
              </a:spcBef>
              <a:spcAft>
                <a:spcPts val="575"/>
              </a:spcAft>
              <a:buClrTx/>
              <a:buSzTx/>
              <a:buFontTx/>
              <a:buNone/>
              <a:tabLst/>
              <a:defRPr/>
            </a:pPr>
            <a:r>
              <a:rPr kumimoji="0" lang="en-US" sz="1371"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Extract knowledge from existing sources and use it to seed chat bots.</a:t>
            </a:r>
          </a:p>
          <a:p>
            <a:pPr marL="0" marR="0" lvl="0" indent="0" algn="ctr" defTabSz="914139" rtl="0" eaLnBrk="1" fontAlgn="auto" latinLnBrk="0" hangingPunct="1">
              <a:lnSpc>
                <a:spcPct val="90000"/>
              </a:lnSpc>
              <a:spcBef>
                <a:spcPts val="0"/>
              </a:spcBef>
              <a:spcAft>
                <a:spcPts val="575"/>
              </a:spcAft>
              <a:buClrTx/>
              <a:buSzTx/>
              <a:buFontTx/>
              <a:buNone/>
              <a:tabLst/>
              <a:defRPr/>
            </a:pPr>
            <a:r>
              <a:rPr kumimoji="0" lang="en-US" sz="1371"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Translate between 60+ languages and growing.</a:t>
            </a:r>
          </a:p>
        </p:txBody>
      </p:sp>
      <p:pic>
        <p:nvPicPr>
          <p:cNvPr id="6" name="Picture 5">
            <a:extLst>
              <a:ext uri="{FF2B5EF4-FFF2-40B4-BE49-F238E27FC236}">
                <a16:creationId xmlns:a16="http://schemas.microsoft.com/office/drawing/2014/main" id="{0AE969B4-DCE3-49D1-A283-CE851767DA4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20180" y="2818463"/>
            <a:ext cx="1138644" cy="1142838"/>
          </a:xfrm>
          <a:prstGeom prst="ellipse">
            <a:avLst/>
          </a:prstGeom>
        </p:spPr>
      </p:pic>
      <p:sp>
        <p:nvSpPr>
          <p:cNvPr id="28" name="TextBox 27">
            <a:extLst>
              <a:ext uri="{FF2B5EF4-FFF2-40B4-BE49-F238E27FC236}">
                <a16:creationId xmlns:a16="http://schemas.microsoft.com/office/drawing/2014/main" id="{69BFCF29-AE15-44DB-8239-E086782C646E}"/>
              </a:ext>
            </a:extLst>
          </p:cNvPr>
          <p:cNvSpPr txBox="1"/>
          <p:nvPr/>
        </p:nvSpPr>
        <p:spPr>
          <a:xfrm>
            <a:off x="7504051" y="3852422"/>
            <a:ext cx="2070945" cy="1396367"/>
          </a:xfrm>
          <a:prstGeom prst="rect">
            <a:avLst/>
          </a:prstGeom>
          <a:noFill/>
        </p:spPr>
        <p:txBody>
          <a:bodyPr wrap="square" lIns="179208" tIns="143367" rIns="179208" bIns="143367" rtlCol="0" anchor="t">
            <a:spAutoFit/>
          </a:bodyPr>
          <a:lstStyle/>
          <a:p>
            <a:pPr marL="0" marR="0" lvl="0" indent="0" algn="ctr" defTabSz="895870" rtl="0" eaLnBrk="1" fontAlgn="auto" latinLnBrk="0" hangingPunct="1">
              <a:lnSpc>
                <a:spcPct val="90000"/>
              </a:lnSpc>
              <a:spcBef>
                <a:spcPts val="0"/>
              </a:spcBef>
              <a:spcAft>
                <a:spcPts val="588"/>
              </a:spcAft>
              <a:buClrTx/>
              <a:buSzTx/>
              <a:buFontTx/>
              <a:buNone/>
              <a:tabLst/>
              <a:defRPr/>
            </a:pPr>
            <a:r>
              <a:rPr kumimoji="0" lang="en-US" sz="1961" b="1"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Search</a:t>
            </a:r>
          </a:p>
          <a:p>
            <a:pPr marL="0" marR="0" lvl="0" indent="0" algn="ctr" defTabSz="914139" rtl="0" eaLnBrk="1" fontAlgn="auto" latinLnBrk="0" hangingPunct="1">
              <a:lnSpc>
                <a:spcPct val="90000"/>
              </a:lnSpc>
              <a:spcBef>
                <a:spcPts val="0"/>
              </a:spcBef>
              <a:spcAft>
                <a:spcPts val="575"/>
              </a:spcAft>
              <a:buClrTx/>
              <a:buSzTx/>
              <a:buFontTx/>
              <a:buNone/>
              <a:tabLst/>
              <a:defRPr/>
            </a:pPr>
            <a:r>
              <a:rPr kumimoji="0" lang="en-US" sz="1371"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Access billions of web pages, images, videos, and news with the power of Bing.</a:t>
            </a:r>
          </a:p>
        </p:txBody>
      </p:sp>
      <p:pic>
        <p:nvPicPr>
          <p:cNvPr id="12" name="Picture 11">
            <a:extLst>
              <a:ext uri="{FF2B5EF4-FFF2-40B4-BE49-F238E27FC236}">
                <a16:creationId xmlns:a16="http://schemas.microsoft.com/office/drawing/2014/main" id="{EA1F6ADD-863C-4CC8-82F7-5FDED46E706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85655" y="2818463"/>
            <a:ext cx="1138644" cy="1142838"/>
          </a:xfrm>
          <a:prstGeom prst="ellipse">
            <a:avLst/>
          </a:prstGeom>
        </p:spPr>
      </p:pic>
      <p:sp>
        <p:nvSpPr>
          <p:cNvPr id="19" name="TextBox 18">
            <a:extLst>
              <a:ext uri="{FF2B5EF4-FFF2-40B4-BE49-F238E27FC236}">
                <a16:creationId xmlns:a16="http://schemas.microsoft.com/office/drawing/2014/main" id="{6B5CE148-D382-4CBD-8C97-2A282769FD9D}"/>
              </a:ext>
            </a:extLst>
          </p:cNvPr>
          <p:cNvSpPr txBox="1"/>
          <p:nvPr/>
        </p:nvSpPr>
        <p:spPr>
          <a:xfrm>
            <a:off x="2588243" y="3852422"/>
            <a:ext cx="2255766" cy="1661760"/>
          </a:xfrm>
          <a:prstGeom prst="rect">
            <a:avLst/>
          </a:prstGeom>
          <a:noFill/>
        </p:spPr>
        <p:txBody>
          <a:bodyPr wrap="square" lIns="179208" tIns="143367" rIns="89630" bIns="143367" rtlCol="0" anchor="t">
            <a:spAutoFit/>
          </a:bodyPr>
          <a:lstStyle/>
          <a:p>
            <a:pPr marL="0" marR="0" lvl="0" indent="0" algn="ctr" defTabSz="895870" rtl="0" eaLnBrk="1" fontAlgn="auto" latinLnBrk="0" hangingPunct="1">
              <a:lnSpc>
                <a:spcPct val="90000"/>
              </a:lnSpc>
              <a:spcBef>
                <a:spcPts val="0"/>
              </a:spcBef>
              <a:spcAft>
                <a:spcPts val="588"/>
              </a:spcAft>
              <a:buClrTx/>
              <a:buSzTx/>
              <a:buFontTx/>
              <a:buNone/>
              <a:tabLst/>
              <a:defRPr/>
            </a:pPr>
            <a:r>
              <a:rPr kumimoji="0" lang="en-US" sz="1961" b="1"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Speech</a:t>
            </a:r>
          </a:p>
          <a:p>
            <a:pPr marL="0" marR="0" lvl="0" indent="0" algn="ctr" defTabSz="914139" rtl="0" eaLnBrk="1" fontAlgn="auto" latinLnBrk="0" hangingPunct="1">
              <a:lnSpc>
                <a:spcPct val="90000"/>
              </a:lnSpc>
              <a:spcBef>
                <a:spcPts val="0"/>
              </a:spcBef>
              <a:spcAft>
                <a:spcPts val="575"/>
              </a:spcAft>
              <a:buClrTx/>
              <a:buSzTx/>
              <a:buFontTx/>
              <a:buNone/>
              <a:tabLst/>
              <a:defRPr/>
            </a:pPr>
            <a:r>
              <a:rPr kumimoji="0" lang="en-US" sz="1371"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Speak to and hear your users, compensating for environmental noise.</a:t>
            </a:r>
          </a:p>
          <a:p>
            <a:pPr marL="0" marR="0" lvl="0" indent="0" algn="ctr" defTabSz="914139" rtl="0" eaLnBrk="1" fontAlgn="auto" latinLnBrk="0" hangingPunct="1">
              <a:lnSpc>
                <a:spcPct val="90000"/>
              </a:lnSpc>
              <a:spcBef>
                <a:spcPts val="0"/>
              </a:spcBef>
              <a:spcAft>
                <a:spcPts val="575"/>
              </a:spcAft>
              <a:buClrTx/>
              <a:buSzTx/>
              <a:buFontTx/>
              <a:buNone/>
              <a:tabLst/>
              <a:defRPr/>
            </a:pPr>
            <a:r>
              <a:rPr kumimoji="0" lang="en-US" sz="1371"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Use with </a:t>
            </a:r>
            <a:r>
              <a:rPr kumimoji="0" lang="en-US" sz="1371" b="1"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Language</a:t>
            </a:r>
            <a:r>
              <a:rPr kumimoji="0" lang="en-US" sz="1371"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 for max results.</a:t>
            </a:r>
          </a:p>
        </p:txBody>
      </p:sp>
      <p:pic>
        <p:nvPicPr>
          <p:cNvPr id="17" name="Picture 16">
            <a:extLst>
              <a:ext uri="{FF2B5EF4-FFF2-40B4-BE49-F238E27FC236}">
                <a16:creationId xmlns:a16="http://schemas.microsoft.com/office/drawing/2014/main" id="{341DD27C-FFAF-448F-9AD1-E3F708A995D5}"/>
              </a:ext>
            </a:extLst>
          </p:cNvPr>
          <p:cNvPicPr>
            <a:picLocks/>
          </p:cNvPicPr>
          <p:nvPr/>
        </p:nvPicPr>
        <p:blipFill>
          <a:blip r:embed="rId6">
            <a:extLst>
              <a:ext uri="{28A0092B-C50C-407E-A947-70E740481C1C}">
                <a14:useLocalDpi xmlns:a14="http://schemas.microsoft.com/office/drawing/2010/main" val="0"/>
              </a:ext>
            </a:extLst>
          </a:blip>
          <a:stretch>
            <a:fillRect/>
          </a:stretch>
        </p:blipFill>
        <p:spPr>
          <a:xfrm>
            <a:off x="3151182" y="2818463"/>
            <a:ext cx="1138460" cy="1142838"/>
          </a:xfrm>
          <a:prstGeom prst="ellipse">
            <a:avLst/>
          </a:prstGeom>
        </p:spPr>
      </p:pic>
      <p:sp>
        <p:nvSpPr>
          <p:cNvPr id="14" name="TextBox 13">
            <a:extLst>
              <a:ext uri="{FF2B5EF4-FFF2-40B4-BE49-F238E27FC236}">
                <a16:creationId xmlns:a16="http://schemas.microsoft.com/office/drawing/2014/main" id="{CF53535E-B5FC-4B57-93AF-3F4C448298EE}"/>
              </a:ext>
            </a:extLst>
          </p:cNvPr>
          <p:cNvSpPr txBox="1"/>
          <p:nvPr/>
        </p:nvSpPr>
        <p:spPr>
          <a:xfrm>
            <a:off x="218735" y="3852422"/>
            <a:ext cx="2255766" cy="1396367"/>
          </a:xfrm>
          <a:prstGeom prst="rect">
            <a:avLst/>
          </a:prstGeom>
          <a:noFill/>
        </p:spPr>
        <p:txBody>
          <a:bodyPr wrap="square" lIns="179208" tIns="143367" rIns="179208" bIns="143367" rtlCol="0" anchor="t">
            <a:spAutoFit/>
          </a:bodyPr>
          <a:lstStyle/>
          <a:p>
            <a:pPr marL="0" marR="0" lvl="0" indent="0" algn="ctr" defTabSz="895870" rtl="0" eaLnBrk="1" fontAlgn="auto" latinLnBrk="0" hangingPunct="1">
              <a:lnSpc>
                <a:spcPct val="90000"/>
              </a:lnSpc>
              <a:spcBef>
                <a:spcPts val="0"/>
              </a:spcBef>
              <a:spcAft>
                <a:spcPts val="588"/>
              </a:spcAft>
              <a:buClrTx/>
              <a:buSzTx/>
              <a:buFontTx/>
              <a:buNone/>
              <a:tabLst/>
              <a:defRPr/>
            </a:pPr>
            <a:r>
              <a:rPr kumimoji="0" lang="en-US" sz="1961" b="1"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Vision</a:t>
            </a:r>
          </a:p>
          <a:p>
            <a:pPr marL="0" marR="0" lvl="0" indent="0" algn="ctr" defTabSz="914139" rtl="0" eaLnBrk="1" fontAlgn="auto" latinLnBrk="0" hangingPunct="1">
              <a:lnSpc>
                <a:spcPct val="90000"/>
              </a:lnSpc>
              <a:spcBef>
                <a:spcPts val="0"/>
              </a:spcBef>
              <a:spcAft>
                <a:spcPts val="575"/>
              </a:spcAft>
              <a:buClrTx/>
              <a:buSzTx/>
              <a:buFontTx/>
              <a:buNone/>
              <a:tabLst/>
              <a:defRPr/>
            </a:pPr>
            <a:r>
              <a:rPr kumimoji="0" lang="en-US" sz="1371"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From objects to faces and feelings, enable your apps to analyze</a:t>
            </a:r>
            <a:br>
              <a:rPr kumimoji="0" lang="en-US" sz="1371"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br>
            <a:r>
              <a:rPr kumimoji="0" lang="en-US" sz="1371"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still images and video.</a:t>
            </a:r>
          </a:p>
        </p:txBody>
      </p:sp>
      <p:pic>
        <p:nvPicPr>
          <p:cNvPr id="16" name="Picture 15">
            <a:extLst>
              <a:ext uri="{FF2B5EF4-FFF2-40B4-BE49-F238E27FC236}">
                <a16:creationId xmlns:a16="http://schemas.microsoft.com/office/drawing/2014/main" id="{6DB523AA-37D5-474E-A1DD-8E5B441DB74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13567" y="2818463"/>
            <a:ext cx="1138644" cy="1142838"/>
          </a:xfrm>
          <a:prstGeom prst="ellipse">
            <a:avLst/>
          </a:prstGeom>
        </p:spPr>
      </p:pic>
      <p:sp>
        <p:nvSpPr>
          <p:cNvPr id="15" name="Oval 14">
            <a:extLst>
              <a:ext uri="{FF2B5EF4-FFF2-40B4-BE49-F238E27FC236}">
                <a16:creationId xmlns:a16="http://schemas.microsoft.com/office/drawing/2014/main" id="{FF8550D4-4498-4CE8-B1FE-DBB2CA97275E}"/>
              </a:ext>
            </a:extLst>
          </p:cNvPr>
          <p:cNvSpPr/>
          <p:nvPr/>
        </p:nvSpPr>
        <p:spPr bwMode="auto">
          <a:xfrm>
            <a:off x="10293563" y="2818463"/>
            <a:ext cx="1138460" cy="1142838"/>
          </a:xfrm>
          <a:prstGeom prst="ellipse">
            <a:avLst/>
          </a:prstGeom>
          <a:solidFill>
            <a:schemeClr val="bg1"/>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37" tIns="143389" rIns="179237" bIns="143389" numCol="1" spcCol="0" rtlCol="0" fromWordArt="0" anchor="t" anchorCtr="0" forceAA="0" compatLnSpc="1">
            <a:prstTxWarp prst="textNoShape">
              <a:avLst/>
            </a:prstTxWarp>
            <a:noAutofit/>
          </a:bodyPr>
          <a:lstStyle/>
          <a:p>
            <a:pPr marL="0" marR="0" lvl="0" indent="0" algn="ctr" defTabSz="913836"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18" name="Picture 17">
            <a:extLst>
              <a:ext uri="{FF2B5EF4-FFF2-40B4-BE49-F238E27FC236}">
                <a16:creationId xmlns:a16="http://schemas.microsoft.com/office/drawing/2014/main" id="{A45CC529-B7FA-4F2B-9407-2A4800B1AFB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577165" y="3057154"/>
            <a:ext cx="660256" cy="665456"/>
          </a:xfrm>
          <a:prstGeom prst="rect">
            <a:avLst/>
          </a:prstGeom>
        </p:spPr>
      </p:pic>
      <p:sp>
        <p:nvSpPr>
          <p:cNvPr id="20" name="TextBox 19">
            <a:extLst>
              <a:ext uri="{FF2B5EF4-FFF2-40B4-BE49-F238E27FC236}">
                <a16:creationId xmlns:a16="http://schemas.microsoft.com/office/drawing/2014/main" id="{114588C2-F5ED-4DE2-824F-6C50B460412F}"/>
              </a:ext>
            </a:extLst>
          </p:cNvPr>
          <p:cNvSpPr txBox="1"/>
          <p:nvPr/>
        </p:nvSpPr>
        <p:spPr>
          <a:xfrm>
            <a:off x="9744229" y="3852421"/>
            <a:ext cx="2237127" cy="1586329"/>
          </a:xfrm>
          <a:prstGeom prst="rect">
            <a:avLst/>
          </a:prstGeom>
          <a:noFill/>
        </p:spPr>
        <p:txBody>
          <a:bodyPr wrap="square" lIns="179208" tIns="143367" rIns="179208" bIns="143367" rtlCol="0" anchor="t">
            <a:spAutoFit/>
          </a:bodyPr>
          <a:lstStyle/>
          <a:p>
            <a:pPr marL="0" marR="0" lvl="0" indent="0" algn="ctr" defTabSz="895870" rtl="0" eaLnBrk="1" fontAlgn="auto" latinLnBrk="0" hangingPunct="1">
              <a:lnSpc>
                <a:spcPct val="90000"/>
              </a:lnSpc>
              <a:spcBef>
                <a:spcPts val="0"/>
              </a:spcBef>
              <a:spcAft>
                <a:spcPts val="588"/>
              </a:spcAft>
              <a:buClrTx/>
              <a:buSzTx/>
              <a:buFontTx/>
              <a:buNone/>
              <a:tabLst/>
              <a:defRPr/>
            </a:pPr>
            <a:r>
              <a:rPr kumimoji="0" lang="en-US" sz="1961" b="1"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Knowledge</a:t>
            </a:r>
          </a:p>
          <a:p>
            <a:pPr marL="0" marR="0" lvl="0" indent="0" algn="ctr" defTabSz="895870" rtl="0" eaLnBrk="1" fontAlgn="auto" latinLnBrk="0" hangingPunct="1">
              <a:lnSpc>
                <a:spcPct val="90000"/>
              </a:lnSpc>
              <a:spcBef>
                <a:spcPts val="0"/>
              </a:spcBef>
              <a:spcAft>
                <a:spcPts val="588"/>
              </a:spcAft>
              <a:buClrTx/>
              <a:buSzTx/>
              <a:buFontTx/>
              <a:buNone/>
              <a:tabLst/>
              <a:defRPr/>
            </a:pPr>
            <a:r>
              <a:rPr kumimoji="0" lang="en-US" sz="1371" b="0"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Preview the newest capabilities from analyzing time series to personalization over reinforcement learning.</a:t>
            </a:r>
          </a:p>
        </p:txBody>
      </p:sp>
    </p:spTree>
    <p:extLst>
      <p:ext uri="{BB962C8B-B14F-4D97-AF65-F5344CB8AC3E}">
        <p14:creationId xmlns:p14="http://schemas.microsoft.com/office/powerpoint/2010/main" val="73111541"/>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588263" y="457200"/>
            <a:ext cx="11018520" cy="1107996"/>
          </a:xfrm>
        </p:spPr>
        <p:txBody>
          <a:bodyPr/>
          <a:lstStyle/>
          <a:p>
            <a:r>
              <a:rPr lang="en-US" sz="2400" spc="0" dirty="0">
                <a:ln>
                  <a:noFill/>
                </a:ln>
                <a:solidFill>
                  <a:srgbClr val="0070C0"/>
                </a:solidFill>
                <a:latin typeface="Segoe UI Light" panose="020B0502040204020203" pitchFamily="34" charset="0"/>
                <a:cs typeface="Segoe UI Light" panose="020B0502040204020203" pitchFamily="34" charset="0"/>
              </a:rPr>
              <a:t>Cognitive Services capabilities</a:t>
            </a:r>
            <a:br>
              <a:rPr lang="en-US" sz="2400" b="0" spc="0" dirty="0">
                <a:ln>
                  <a:noFill/>
                </a:ln>
                <a:solidFill>
                  <a:srgbClr val="0070C0"/>
                </a:solidFill>
                <a:latin typeface="Segoe UI Light" panose="020B0502040204020203" pitchFamily="34" charset="0"/>
                <a:cs typeface="Segoe UI Light" panose="020B0502040204020203" pitchFamily="34" charset="0"/>
              </a:rPr>
            </a:br>
            <a:r>
              <a:rPr lang="en-US" sz="2400" b="0" spc="0" dirty="0">
                <a:ln>
                  <a:noFill/>
                </a:ln>
                <a:solidFill>
                  <a:srgbClr val="0070C0"/>
                </a:solidFill>
                <a:latin typeface="Segoe UI Light" panose="020B0502040204020203" pitchFamily="34" charset="0"/>
                <a:cs typeface="Segoe UI Light" panose="020B0502040204020203" pitchFamily="34" charset="0"/>
              </a:rPr>
              <a:t>Infuse your apps, websites, and bots with human-like intelligence</a:t>
            </a:r>
            <a:br>
              <a:rPr lang="en-US" sz="2400" dirty="0"/>
            </a:br>
            <a:endParaRPr lang="en-US" sz="2400" dirty="0"/>
          </a:p>
        </p:txBody>
      </p:sp>
      <p:grpSp>
        <p:nvGrpSpPr>
          <p:cNvPr id="26" name="Group 25">
            <a:extLst>
              <a:ext uri="{FF2B5EF4-FFF2-40B4-BE49-F238E27FC236}">
                <a16:creationId xmlns:a16="http://schemas.microsoft.com/office/drawing/2014/main" id="{40AAB68D-06DF-43C6-904A-C4854800A4B4}"/>
              </a:ext>
            </a:extLst>
          </p:cNvPr>
          <p:cNvGrpSpPr/>
          <p:nvPr/>
        </p:nvGrpSpPr>
        <p:grpSpPr>
          <a:xfrm>
            <a:off x="263765" y="1513574"/>
            <a:ext cx="2319675" cy="4731968"/>
            <a:chOff x="263765" y="1681532"/>
            <a:chExt cx="2319675" cy="4731968"/>
          </a:xfrm>
        </p:grpSpPr>
        <p:grpSp>
          <p:nvGrpSpPr>
            <p:cNvPr id="9" name="Group 8">
              <a:extLst>
                <a:ext uri="{FF2B5EF4-FFF2-40B4-BE49-F238E27FC236}">
                  <a16:creationId xmlns:a16="http://schemas.microsoft.com/office/drawing/2014/main" id="{9442733C-C85B-49CD-9E36-0DD3D131DF47}"/>
                </a:ext>
              </a:extLst>
            </p:cNvPr>
            <p:cNvGrpSpPr/>
            <p:nvPr/>
          </p:nvGrpSpPr>
          <p:grpSpPr>
            <a:xfrm>
              <a:off x="263765" y="1681532"/>
              <a:ext cx="2123547" cy="4731968"/>
              <a:chOff x="263765" y="1681532"/>
              <a:chExt cx="2123547" cy="4731968"/>
            </a:xfrm>
          </p:grpSpPr>
          <p:cxnSp>
            <p:nvCxnSpPr>
              <p:cNvPr id="95" name="Straight Connector 94">
                <a:extLst>
                  <a:ext uri="{FF2B5EF4-FFF2-40B4-BE49-F238E27FC236}">
                    <a16:creationId xmlns:a16="http://schemas.microsoft.com/office/drawing/2014/main" id="{D1205C6D-ABF0-44DB-93B2-686A29444B20}"/>
                  </a:ext>
                </a:extLst>
              </p:cNvPr>
              <p:cNvCxnSpPr>
                <a:cxnSpLocks/>
              </p:cNvCxnSpPr>
              <p:nvPr/>
            </p:nvCxnSpPr>
            <p:spPr>
              <a:xfrm flipH="1">
                <a:off x="263765" y="1841818"/>
                <a:ext cx="6164" cy="4571682"/>
              </a:xfrm>
              <a:prstGeom prst="line">
                <a:avLst/>
              </a:prstGeom>
              <a:ln w="1270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64" name="Freeform 78">
                <a:extLst>
                  <a:ext uri="{FF2B5EF4-FFF2-40B4-BE49-F238E27FC236}">
                    <a16:creationId xmlns:a16="http://schemas.microsoft.com/office/drawing/2014/main" id="{D273B513-3A39-4E13-AB15-DD366EC0D11E}"/>
                  </a:ext>
                </a:extLst>
              </p:cNvPr>
              <p:cNvSpPr/>
              <p:nvPr/>
            </p:nvSpPr>
            <p:spPr bwMode="auto">
              <a:xfrm>
                <a:off x="467072" y="3119197"/>
                <a:ext cx="1920240" cy="329430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Object, scene, and </a:t>
                </a:r>
                <a:br>
                  <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br>
                <a:r>
                  <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activity detection </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1"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Face recognition </a:t>
                </a:r>
                <a:br>
                  <a:rPr kumimoji="0" lang="en-US" sz="1100" b="1"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br>
                <a:r>
                  <a:rPr kumimoji="0" lang="en-US" sz="1100" b="1"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and identification*</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Celebrity and landmark recognition </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Emotion recognition </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1"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Text and handwriting recognition (OCR)*</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Customizable image recognition</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Video metadata, audio, </a:t>
                </a:r>
                <a:br>
                  <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br>
                <a:r>
                  <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and keyframe extraction </a:t>
                </a:r>
                <a:br>
                  <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br>
                <a:r>
                  <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and analysis</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Explicit or offensive </a:t>
                </a:r>
                <a:br>
                  <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br>
                <a:r>
                  <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content moderation </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Container support </a:t>
                </a:r>
              </a:p>
            </p:txBody>
          </p:sp>
          <p:grpSp>
            <p:nvGrpSpPr>
              <p:cNvPr id="2" name="Group 1">
                <a:extLst>
                  <a:ext uri="{FF2B5EF4-FFF2-40B4-BE49-F238E27FC236}">
                    <a16:creationId xmlns:a16="http://schemas.microsoft.com/office/drawing/2014/main" id="{66FF674B-2966-427E-B758-5438E681AF7E}"/>
                  </a:ext>
                </a:extLst>
              </p:cNvPr>
              <p:cNvGrpSpPr>
                <a:grpSpLocks noChangeAspect="1"/>
              </p:cNvGrpSpPr>
              <p:nvPr/>
            </p:nvGrpSpPr>
            <p:grpSpPr>
              <a:xfrm>
                <a:off x="1045989" y="1681532"/>
                <a:ext cx="768870" cy="767564"/>
                <a:chOff x="1060458" y="1629609"/>
                <a:chExt cx="841248" cy="839818"/>
              </a:xfrm>
            </p:grpSpPr>
            <p:sp>
              <p:nvSpPr>
                <p:cNvPr id="4" name="Oval 3">
                  <a:extLst>
                    <a:ext uri="{FF2B5EF4-FFF2-40B4-BE49-F238E27FC236}">
                      <a16:creationId xmlns:a16="http://schemas.microsoft.com/office/drawing/2014/main" id="{EBF35B50-D681-49F2-B65C-D0A7072F98CA}"/>
                    </a:ext>
                  </a:extLst>
                </p:cNvPr>
                <p:cNvSpPr/>
                <p:nvPr/>
              </p:nvSpPr>
              <p:spPr bwMode="auto">
                <a:xfrm>
                  <a:off x="1060458" y="1629609"/>
                  <a:ext cx="841248" cy="839818"/>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2400" b="0" i="0" u="none" strike="noStrike" kern="1200" cap="none" spc="0" normalizeH="0" baseline="0" noProof="0">
                    <a:ln>
                      <a:noFill/>
                    </a:ln>
                    <a:solidFill>
                      <a:srgbClr val="505050"/>
                    </a:solidFill>
                    <a:effectLst/>
                    <a:uLnTx/>
                    <a:uFillTx/>
                    <a:latin typeface="Segoe UI"/>
                    <a:ea typeface="Segoe UI" pitchFamily="34" charset="0"/>
                    <a:cs typeface="Segoe UI" pitchFamily="34" charset="0"/>
                  </a:endParaRPr>
                </a:p>
              </p:txBody>
            </p:sp>
            <p:pic>
              <p:nvPicPr>
                <p:cNvPr id="74" name="Picture 73">
                  <a:extLst>
                    <a:ext uri="{FF2B5EF4-FFF2-40B4-BE49-F238E27FC236}">
                      <a16:creationId xmlns:a16="http://schemas.microsoft.com/office/drawing/2014/main" id="{2DBAA6C0-8E44-42A9-9D6A-EE3F1AAD56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1610" y="1768035"/>
                  <a:ext cx="558945" cy="562966"/>
                </a:xfrm>
                <a:prstGeom prst="rect">
                  <a:avLst/>
                </a:prstGeom>
              </p:spPr>
            </p:pic>
          </p:grpSp>
        </p:grpSp>
        <p:sp>
          <p:nvSpPr>
            <p:cNvPr id="64" name="TextBox 63">
              <a:extLst>
                <a:ext uri="{FF2B5EF4-FFF2-40B4-BE49-F238E27FC236}">
                  <a16:creationId xmlns:a16="http://schemas.microsoft.com/office/drawing/2014/main" id="{115B3D08-9415-4330-B16C-D013F0C7EC89}"/>
                </a:ext>
              </a:extLst>
            </p:cNvPr>
            <p:cNvSpPr txBox="1"/>
            <p:nvPr/>
          </p:nvSpPr>
          <p:spPr>
            <a:xfrm>
              <a:off x="270944" y="2442378"/>
              <a:ext cx="2312496" cy="682357"/>
            </a:xfrm>
            <a:prstGeom prst="rect">
              <a:avLst/>
            </a:prstGeom>
            <a:noFill/>
          </p:spPr>
          <p:txBody>
            <a:bodyPr wrap="square" lIns="179183" tIns="143347" rIns="179183" bIns="143347" rtlCol="0" anchor="t">
              <a:spAutoFit/>
            </a:bodyPr>
            <a:lstStyle/>
            <a:p>
              <a:pPr marL="0" marR="0" lvl="0" indent="0" algn="ctr" defTabSz="895698" rtl="0" eaLnBrk="1" fontAlgn="auto" latinLnBrk="0" hangingPunct="1">
                <a:lnSpc>
                  <a:spcPct val="90000"/>
                </a:lnSpc>
                <a:spcBef>
                  <a:spcPts val="0"/>
                </a:spcBef>
                <a:spcAft>
                  <a:spcPts val="588"/>
                </a:spcAft>
                <a:buClrTx/>
                <a:buSzTx/>
                <a:buFontTx/>
                <a:buNone/>
                <a:tabLst/>
                <a:defRPr/>
              </a:pPr>
              <a:r>
                <a:rPr kumimoji="0" lang="en-US" sz="2000" b="1"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Vision</a:t>
              </a:r>
            </a:p>
          </p:txBody>
        </p:sp>
      </p:grpSp>
      <p:grpSp>
        <p:nvGrpSpPr>
          <p:cNvPr id="28" name="Group 27">
            <a:extLst>
              <a:ext uri="{FF2B5EF4-FFF2-40B4-BE49-F238E27FC236}">
                <a16:creationId xmlns:a16="http://schemas.microsoft.com/office/drawing/2014/main" id="{F841D726-86F0-4C72-8EBC-6F05FEA94A26}"/>
              </a:ext>
            </a:extLst>
          </p:cNvPr>
          <p:cNvGrpSpPr/>
          <p:nvPr/>
        </p:nvGrpSpPr>
        <p:grpSpPr>
          <a:xfrm>
            <a:off x="4948635" y="1513574"/>
            <a:ext cx="2331135" cy="4724582"/>
            <a:chOff x="4948635" y="1681532"/>
            <a:chExt cx="2331135" cy="4724582"/>
          </a:xfrm>
        </p:grpSpPr>
        <p:grpSp>
          <p:nvGrpSpPr>
            <p:cNvPr id="11" name="Group 10">
              <a:extLst>
                <a:ext uri="{FF2B5EF4-FFF2-40B4-BE49-F238E27FC236}">
                  <a16:creationId xmlns:a16="http://schemas.microsoft.com/office/drawing/2014/main" id="{9F56DBD0-BE2A-4959-B2E2-42E83F400E05}"/>
                </a:ext>
              </a:extLst>
            </p:cNvPr>
            <p:cNvGrpSpPr/>
            <p:nvPr/>
          </p:nvGrpSpPr>
          <p:grpSpPr>
            <a:xfrm>
              <a:off x="4948635" y="1681532"/>
              <a:ext cx="2135007" cy="4724582"/>
              <a:chOff x="4948635" y="1681532"/>
              <a:chExt cx="2135007" cy="4724582"/>
            </a:xfrm>
          </p:grpSpPr>
          <p:cxnSp>
            <p:nvCxnSpPr>
              <p:cNvPr id="101" name="Straight Connector 100">
                <a:extLst>
                  <a:ext uri="{FF2B5EF4-FFF2-40B4-BE49-F238E27FC236}">
                    <a16:creationId xmlns:a16="http://schemas.microsoft.com/office/drawing/2014/main" id="{A76BB534-D9C6-43A4-95D7-3AFA678C3588}"/>
                  </a:ext>
                </a:extLst>
              </p:cNvPr>
              <p:cNvCxnSpPr>
                <a:cxnSpLocks/>
              </p:cNvCxnSpPr>
              <p:nvPr/>
            </p:nvCxnSpPr>
            <p:spPr>
              <a:xfrm>
                <a:off x="4948635" y="1834432"/>
                <a:ext cx="0" cy="4571682"/>
              </a:xfrm>
              <a:prstGeom prst="line">
                <a:avLst/>
              </a:prstGeom>
              <a:ln w="1270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35" name="Freeform 118">
                <a:extLst>
                  <a:ext uri="{FF2B5EF4-FFF2-40B4-BE49-F238E27FC236}">
                    <a16:creationId xmlns:a16="http://schemas.microsoft.com/office/drawing/2014/main" id="{CB8FAE7F-4435-4991-80E8-33BE77D49CDE}"/>
                  </a:ext>
                </a:extLst>
              </p:cNvPr>
              <p:cNvSpPr/>
              <p:nvPr/>
            </p:nvSpPr>
            <p:spPr bwMode="auto">
              <a:xfrm>
                <a:off x="5163402" y="3119197"/>
                <a:ext cx="1920240" cy="328160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1"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Language detection*</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Named entity recognition</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1"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Key phrase extraction*</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1"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Text sentiment analysis*</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Multilingual and contextual spell checking</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Explicit or offensive text content moderation</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PII detection for text moderation</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Text translation</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Customizable text translation</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1"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Contextual language understanding* </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Container Support</a:t>
                </a:r>
              </a:p>
            </p:txBody>
          </p:sp>
          <p:grpSp>
            <p:nvGrpSpPr>
              <p:cNvPr id="5" name="Group 4">
                <a:extLst>
                  <a:ext uri="{FF2B5EF4-FFF2-40B4-BE49-F238E27FC236}">
                    <a16:creationId xmlns:a16="http://schemas.microsoft.com/office/drawing/2014/main" id="{5ECA8B29-9E87-408F-87FF-2DDE014502EC}"/>
                  </a:ext>
                </a:extLst>
              </p:cNvPr>
              <p:cNvGrpSpPr>
                <a:grpSpLocks noChangeAspect="1"/>
              </p:cNvGrpSpPr>
              <p:nvPr/>
            </p:nvGrpSpPr>
            <p:grpSpPr>
              <a:xfrm>
                <a:off x="5742319" y="1681532"/>
                <a:ext cx="768872" cy="767564"/>
                <a:chOff x="5754131" y="1647541"/>
                <a:chExt cx="841248" cy="839816"/>
              </a:xfrm>
            </p:grpSpPr>
            <p:sp>
              <p:nvSpPr>
                <p:cNvPr id="23" name="Oval 22">
                  <a:extLst>
                    <a:ext uri="{FF2B5EF4-FFF2-40B4-BE49-F238E27FC236}">
                      <a16:creationId xmlns:a16="http://schemas.microsoft.com/office/drawing/2014/main" id="{D80AC37E-E0E5-4819-9B0F-430676BC8911}"/>
                    </a:ext>
                  </a:extLst>
                </p:cNvPr>
                <p:cNvSpPr/>
                <p:nvPr/>
              </p:nvSpPr>
              <p:spPr bwMode="auto">
                <a:xfrm>
                  <a:off x="5754131" y="1647541"/>
                  <a:ext cx="841248" cy="839816"/>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2400" b="0" i="0" u="none" strike="noStrike" kern="1200" cap="none" spc="0" normalizeH="0" baseline="0" noProof="0">
                    <a:ln>
                      <a:noFill/>
                    </a:ln>
                    <a:solidFill>
                      <a:srgbClr val="505050"/>
                    </a:solidFill>
                    <a:effectLst/>
                    <a:uLnTx/>
                    <a:uFillTx/>
                    <a:latin typeface="Segoe UI"/>
                    <a:ea typeface="Segoe UI" pitchFamily="34" charset="0"/>
                    <a:cs typeface="Segoe UI" pitchFamily="34" charset="0"/>
                  </a:endParaRPr>
                </a:p>
              </p:txBody>
            </p:sp>
            <p:pic>
              <p:nvPicPr>
                <p:cNvPr id="97" name="Picture 96">
                  <a:extLst>
                    <a:ext uri="{FF2B5EF4-FFF2-40B4-BE49-F238E27FC236}">
                      <a16:creationId xmlns:a16="http://schemas.microsoft.com/office/drawing/2014/main" id="{4B0DA796-07B0-4158-8961-AD4AC6950A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79204" y="1771898"/>
                  <a:ext cx="591103" cy="591102"/>
                </a:xfrm>
                <a:prstGeom prst="rect">
                  <a:avLst/>
                </a:prstGeom>
              </p:spPr>
            </p:pic>
          </p:grpSp>
        </p:grpSp>
        <p:sp>
          <p:nvSpPr>
            <p:cNvPr id="65" name="TextBox 64">
              <a:extLst>
                <a:ext uri="{FF2B5EF4-FFF2-40B4-BE49-F238E27FC236}">
                  <a16:creationId xmlns:a16="http://schemas.microsoft.com/office/drawing/2014/main" id="{144056D4-A2E0-4CCA-BF19-8AA2A9B64A26}"/>
                </a:ext>
              </a:extLst>
            </p:cNvPr>
            <p:cNvSpPr txBox="1"/>
            <p:nvPr/>
          </p:nvSpPr>
          <p:spPr>
            <a:xfrm>
              <a:off x="4967274" y="2442377"/>
              <a:ext cx="2312496" cy="682357"/>
            </a:xfrm>
            <a:prstGeom prst="rect">
              <a:avLst/>
            </a:prstGeom>
            <a:noFill/>
          </p:spPr>
          <p:txBody>
            <a:bodyPr wrap="square" lIns="179183" tIns="143347" rIns="179183" bIns="143347" rtlCol="0" anchor="t">
              <a:spAutoFit/>
            </a:bodyPr>
            <a:lstStyle/>
            <a:p>
              <a:pPr marL="0" marR="0" lvl="0" indent="0" algn="ctr" defTabSz="895698" rtl="0" eaLnBrk="1" fontAlgn="auto" latinLnBrk="0" hangingPunct="1">
                <a:lnSpc>
                  <a:spcPct val="90000"/>
                </a:lnSpc>
                <a:spcBef>
                  <a:spcPts val="0"/>
                </a:spcBef>
                <a:spcAft>
                  <a:spcPts val="588"/>
                </a:spcAft>
                <a:buClrTx/>
                <a:buSzTx/>
                <a:buFontTx/>
                <a:buNone/>
                <a:tabLst/>
                <a:defRPr/>
              </a:pPr>
              <a:r>
                <a:rPr kumimoji="0" lang="en-US" sz="2000" b="1"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Language</a:t>
              </a:r>
            </a:p>
          </p:txBody>
        </p:sp>
      </p:grpSp>
      <p:grpSp>
        <p:nvGrpSpPr>
          <p:cNvPr id="21" name="Group 20">
            <a:extLst>
              <a:ext uri="{FF2B5EF4-FFF2-40B4-BE49-F238E27FC236}">
                <a16:creationId xmlns:a16="http://schemas.microsoft.com/office/drawing/2014/main" id="{5DC2386B-19C8-4875-9A2B-8EC35CCCE471}"/>
              </a:ext>
            </a:extLst>
          </p:cNvPr>
          <p:cNvGrpSpPr/>
          <p:nvPr/>
        </p:nvGrpSpPr>
        <p:grpSpPr>
          <a:xfrm>
            <a:off x="9627341" y="1513574"/>
            <a:ext cx="2348759" cy="4731968"/>
            <a:chOff x="9627341" y="1681532"/>
            <a:chExt cx="2348759" cy="4731968"/>
          </a:xfrm>
        </p:grpSpPr>
        <p:sp>
          <p:nvSpPr>
            <p:cNvPr id="154" name="Freeform 97">
              <a:extLst>
                <a:ext uri="{FF2B5EF4-FFF2-40B4-BE49-F238E27FC236}">
                  <a16:creationId xmlns:a16="http://schemas.microsoft.com/office/drawing/2014/main" id="{7891367B-CB9A-42C2-A397-7C85FE8C13D4}"/>
                </a:ext>
              </a:extLst>
            </p:cNvPr>
            <p:cNvSpPr/>
            <p:nvPr/>
          </p:nvSpPr>
          <p:spPr bwMode="auto">
            <a:xfrm>
              <a:off x="9859732" y="3119197"/>
              <a:ext cx="1920240" cy="329430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Ad-free web, news, image, </a:t>
              </a:r>
              <a:b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b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and video search results</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Trends for video, news</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Image identification, classification and </a:t>
              </a:r>
              <a:b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b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knowledge extraction</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Identification of similar </a:t>
              </a:r>
              <a:b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b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images and products</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Named entity recognition </a:t>
              </a:r>
              <a:b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b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and classification</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Knowledge acquisition </a:t>
              </a:r>
              <a:b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b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for named entities</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Search query autosuggest</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Ad-free custom search </a:t>
              </a:r>
              <a:b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b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engine creation</a:t>
              </a:r>
            </a:p>
          </p:txBody>
        </p:sp>
        <p:cxnSp>
          <p:nvCxnSpPr>
            <p:cNvPr id="110" name="Straight Connector 109">
              <a:extLst>
                <a:ext uri="{FF2B5EF4-FFF2-40B4-BE49-F238E27FC236}">
                  <a16:creationId xmlns:a16="http://schemas.microsoft.com/office/drawing/2014/main" id="{BC243CEA-0708-4079-A4C7-3098A0063888}"/>
                </a:ext>
              </a:extLst>
            </p:cNvPr>
            <p:cNvCxnSpPr>
              <a:cxnSpLocks/>
            </p:cNvCxnSpPr>
            <p:nvPr/>
          </p:nvCxnSpPr>
          <p:spPr>
            <a:xfrm>
              <a:off x="9627341" y="1834432"/>
              <a:ext cx="0" cy="4571682"/>
            </a:xfrm>
            <a:prstGeom prst="line">
              <a:avLst/>
            </a:prstGeom>
            <a:ln w="1270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3C0847A6-60FF-4464-9E41-E43242CDBF43}"/>
                </a:ext>
              </a:extLst>
            </p:cNvPr>
            <p:cNvCxnSpPr>
              <a:cxnSpLocks/>
            </p:cNvCxnSpPr>
            <p:nvPr/>
          </p:nvCxnSpPr>
          <p:spPr>
            <a:xfrm>
              <a:off x="11966694" y="1834432"/>
              <a:ext cx="0" cy="4571682"/>
            </a:xfrm>
            <a:prstGeom prst="line">
              <a:avLst/>
            </a:prstGeom>
            <a:ln w="1270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2D9ED0BF-EFB1-4E55-B97E-22A1FD9AC598}"/>
                </a:ext>
              </a:extLst>
            </p:cNvPr>
            <p:cNvGrpSpPr>
              <a:grpSpLocks noChangeAspect="1"/>
            </p:cNvGrpSpPr>
            <p:nvPr/>
          </p:nvGrpSpPr>
          <p:grpSpPr>
            <a:xfrm>
              <a:off x="10438650" y="1681532"/>
              <a:ext cx="768872" cy="767564"/>
              <a:chOff x="10413412" y="1629610"/>
              <a:chExt cx="841248" cy="839816"/>
            </a:xfrm>
          </p:grpSpPr>
          <p:sp>
            <p:nvSpPr>
              <p:cNvPr id="25" name="Oval 24">
                <a:extLst>
                  <a:ext uri="{FF2B5EF4-FFF2-40B4-BE49-F238E27FC236}">
                    <a16:creationId xmlns:a16="http://schemas.microsoft.com/office/drawing/2014/main" id="{973AC7D8-7354-426A-A095-1B1867E90CF1}"/>
                  </a:ext>
                </a:extLst>
              </p:cNvPr>
              <p:cNvSpPr/>
              <p:nvPr/>
            </p:nvSpPr>
            <p:spPr bwMode="auto">
              <a:xfrm>
                <a:off x="10413412" y="1629610"/>
                <a:ext cx="841248" cy="839816"/>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2400" b="0" i="0" u="none" strike="noStrike" kern="1200" cap="none" spc="0" normalizeH="0" baseline="0" noProof="0">
                  <a:ln>
                    <a:noFill/>
                  </a:ln>
                  <a:solidFill>
                    <a:srgbClr val="505050"/>
                  </a:solidFill>
                  <a:effectLst/>
                  <a:uLnTx/>
                  <a:uFillTx/>
                  <a:latin typeface="Segoe UI"/>
                  <a:ea typeface="Segoe UI" pitchFamily="34" charset="0"/>
                  <a:cs typeface="Segoe UI" pitchFamily="34" charset="0"/>
                </a:endParaRPr>
              </a:p>
            </p:txBody>
          </p:sp>
          <p:pic>
            <p:nvPicPr>
              <p:cNvPr id="104" name="Picture 103">
                <a:extLst>
                  <a:ext uri="{FF2B5EF4-FFF2-40B4-BE49-F238E27FC236}">
                    <a16:creationId xmlns:a16="http://schemas.microsoft.com/office/drawing/2014/main" id="{8AAD101C-846C-49AD-AFBE-EDC96B0B5DF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597481" y="1812963"/>
                <a:ext cx="473110" cy="473110"/>
              </a:xfrm>
              <a:prstGeom prst="rect">
                <a:avLst/>
              </a:prstGeom>
            </p:spPr>
          </p:pic>
        </p:grpSp>
        <p:sp>
          <p:nvSpPr>
            <p:cNvPr id="67" name="TextBox 66">
              <a:extLst>
                <a:ext uri="{FF2B5EF4-FFF2-40B4-BE49-F238E27FC236}">
                  <a16:creationId xmlns:a16="http://schemas.microsoft.com/office/drawing/2014/main" id="{F089717C-E923-4EF1-A675-7F398AF2B928}"/>
                </a:ext>
              </a:extLst>
            </p:cNvPr>
            <p:cNvSpPr txBox="1"/>
            <p:nvPr/>
          </p:nvSpPr>
          <p:spPr>
            <a:xfrm>
              <a:off x="9663604" y="2442378"/>
              <a:ext cx="2312496" cy="682357"/>
            </a:xfrm>
            <a:prstGeom prst="rect">
              <a:avLst/>
            </a:prstGeom>
            <a:noFill/>
          </p:spPr>
          <p:txBody>
            <a:bodyPr wrap="square" lIns="179183" tIns="143347" rIns="179183" bIns="143347" rtlCol="0" anchor="t">
              <a:spAutoFit/>
            </a:bodyPr>
            <a:lstStyle/>
            <a:p>
              <a:pPr marL="0" marR="0" lvl="0" indent="0" algn="ctr" defTabSz="895698" rtl="0" eaLnBrk="1" fontAlgn="auto" latinLnBrk="0" hangingPunct="1">
                <a:lnSpc>
                  <a:spcPct val="90000"/>
                </a:lnSpc>
                <a:spcBef>
                  <a:spcPts val="0"/>
                </a:spcBef>
                <a:spcAft>
                  <a:spcPts val="588"/>
                </a:spcAft>
                <a:buClrTx/>
                <a:buSzTx/>
                <a:buFontTx/>
                <a:buNone/>
                <a:tabLst/>
                <a:defRPr/>
              </a:pPr>
              <a:r>
                <a:rPr kumimoji="0" lang="en-US" sz="2000" b="1"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Search</a:t>
              </a:r>
            </a:p>
          </p:txBody>
        </p:sp>
      </p:grpSp>
      <p:grpSp>
        <p:nvGrpSpPr>
          <p:cNvPr id="27" name="Group 26">
            <a:extLst>
              <a:ext uri="{FF2B5EF4-FFF2-40B4-BE49-F238E27FC236}">
                <a16:creationId xmlns:a16="http://schemas.microsoft.com/office/drawing/2014/main" id="{D8744CD9-0FFE-486B-AA4E-62165C98B098}"/>
              </a:ext>
            </a:extLst>
          </p:cNvPr>
          <p:cNvGrpSpPr/>
          <p:nvPr/>
        </p:nvGrpSpPr>
        <p:grpSpPr>
          <a:xfrm>
            <a:off x="2609282" y="1513574"/>
            <a:ext cx="2322323" cy="4724582"/>
            <a:chOff x="2609282" y="1681532"/>
            <a:chExt cx="2322323" cy="4724582"/>
          </a:xfrm>
        </p:grpSpPr>
        <p:grpSp>
          <p:nvGrpSpPr>
            <p:cNvPr id="10" name="Group 9">
              <a:extLst>
                <a:ext uri="{FF2B5EF4-FFF2-40B4-BE49-F238E27FC236}">
                  <a16:creationId xmlns:a16="http://schemas.microsoft.com/office/drawing/2014/main" id="{F397B1B2-D938-45B3-AAF1-EA893D19B649}"/>
                </a:ext>
              </a:extLst>
            </p:cNvPr>
            <p:cNvGrpSpPr/>
            <p:nvPr/>
          </p:nvGrpSpPr>
          <p:grpSpPr>
            <a:xfrm>
              <a:off x="2609282" y="1681532"/>
              <a:ext cx="2126195" cy="4724582"/>
              <a:chOff x="2609282" y="1681532"/>
              <a:chExt cx="2126195" cy="4724582"/>
            </a:xfrm>
          </p:grpSpPr>
          <p:cxnSp>
            <p:nvCxnSpPr>
              <p:cNvPr id="94" name="Straight Connector 93">
                <a:extLst>
                  <a:ext uri="{FF2B5EF4-FFF2-40B4-BE49-F238E27FC236}">
                    <a16:creationId xmlns:a16="http://schemas.microsoft.com/office/drawing/2014/main" id="{A36C0E92-1209-4597-8D20-36242B0F474A}"/>
                  </a:ext>
                </a:extLst>
              </p:cNvPr>
              <p:cNvCxnSpPr>
                <a:cxnSpLocks/>
              </p:cNvCxnSpPr>
              <p:nvPr/>
            </p:nvCxnSpPr>
            <p:spPr>
              <a:xfrm>
                <a:off x="2609282" y="1834432"/>
                <a:ext cx="0" cy="4571682"/>
              </a:xfrm>
              <a:prstGeom prst="line">
                <a:avLst/>
              </a:prstGeom>
              <a:ln w="1270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9" name="Freeform 83">
                <a:extLst>
                  <a:ext uri="{FF2B5EF4-FFF2-40B4-BE49-F238E27FC236}">
                    <a16:creationId xmlns:a16="http://schemas.microsoft.com/office/drawing/2014/main" id="{8917D0E6-AB09-4A19-B884-BB1F39465ECD}"/>
                  </a:ext>
                </a:extLst>
              </p:cNvPr>
              <p:cNvSpPr/>
              <p:nvPr/>
            </p:nvSpPr>
            <p:spPr bwMode="auto">
              <a:xfrm>
                <a:off x="2815237" y="3119197"/>
                <a:ext cx="1920240" cy="328160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Speech transcription </a:t>
                </a:r>
                <a:br>
                  <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br>
                <a:r>
                  <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(speech-to-text)</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Custom speech models for unique vocabularies or complex environment</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Text-to-speech</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Custom Voice</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Real-time speech translation</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Customizable speech transcription and translation</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Speaker identification </a:t>
                </a:r>
                <a:br>
                  <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br>
                <a:r>
                  <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and verification</a:t>
                </a:r>
              </a:p>
              <a:p>
                <a:pPr marL="0" marR="0" lvl="0" indent="0" algn="ctr" defTabSz="951004" rtl="0" eaLnBrk="1" fontAlgn="base" latinLnBrk="0" hangingPunct="1">
                  <a:lnSpc>
                    <a:spcPct val="90000"/>
                  </a:lnSpc>
                  <a:spcBef>
                    <a:spcPct val="0"/>
                  </a:spcBef>
                  <a:spcAft>
                    <a:spcPts val="800"/>
                  </a:spcAft>
                  <a:buClrTx/>
                  <a:buSzTx/>
                  <a:buFontTx/>
                  <a:buNone/>
                  <a:tabLst/>
                  <a:defRPr/>
                </a:pPr>
                <a:endPar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endParaRPr>
              </a:p>
              <a:p>
                <a:pPr marL="0" marR="0" lvl="0" indent="0" algn="ctr" defTabSz="951004" rtl="0" eaLnBrk="1" fontAlgn="base" latinLnBrk="0" hangingPunct="1">
                  <a:lnSpc>
                    <a:spcPct val="90000"/>
                  </a:lnSpc>
                  <a:spcBef>
                    <a:spcPct val="0"/>
                  </a:spcBef>
                  <a:spcAft>
                    <a:spcPts val="800"/>
                  </a:spcAft>
                  <a:buClrTx/>
                  <a:buSzTx/>
                  <a:buFontTx/>
                  <a:buNone/>
                  <a:tabLst/>
                  <a:defRPr/>
                </a:pPr>
                <a:endPar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endParaRPr>
              </a:p>
            </p:txBody>
          </p:sp>
          <p:grpSp>
            <p:nvGrpSpPr>
              <p:cNvPr id="3" name="Group 2">
                <a:extLst>
                  <a:ext uri="{FF2B5EF4-FFF2-40B4-BE49-F238E27FC236}">
                    <a16:creationId xmlns:a16="http://schemas.microsoft.com/office/drawing/2014/main" id="{B789CB81-67FC-43CD-8BD8-DE513D8B26D0}"/>
                  </a:ext>
                </a:extLst>
              </p:cNvPr>
              <p:cNvGrpSpPr>
                <a:grpSpLocks noChangeAspect="1"/>
              </p:cNvGrpSpPr>
              <p:nvPr/>
            </p:nvGrpSpPr>
            <p:grpSpPr>
              <a:xfrm>
                <a:off x="3390166" y="1681532"/>
                <a:ext cx="768870" cy="767564"/>
                <a:chOff x="3396504" y="1629609"/>
                <a:chExt cx="841248" cy="839818"/>
              </a:xfrm>
            </p:grpSpPr>
            <p:sp>
              <p:nvSpPr>
                <p:cNvPr id="22" name="Oval 21">
                  <a:extLst>
                    <a:ext uri="{FF2B5EF4-FFF2-40B4-BE49-F238E27FC236}">
                      <a16:creationId xmlns:a16="http://schemas.microsoft.com/office/drawing/2014/main" id="{C38798E4-3DD8-4005-BAFD-BD337E967D57}"/>
                    </a:ext>
                  </a:extLst>
                </p:cNvPr>
                <p:cNvSpPr/>
                <p:nvPr/>
              </p:nvSpPr>
              <p:spPr bwMode="auto">
                <a:xfrm>
                  <a:off x="3396504" y="1629609"/>
                  <a:ext cx="841248" cy="839818"/>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2400" b="0" i="0" u="none" strike="noStrike" kern="1200" cap="none" spc="0" normalizeH="0" baseline="0" noProof="0">
                    <a:ln>
                      <a:noFill/>
                    </a:ln>
                    <a:solidFill>
                      <a:srgbClr val="505050"/>
                    </a:solidFill>
                    <a:effectLst/>
                    <a:uLnTx/>
                    <a:uFillTx/>
                    <a:latin typeface="Segoe UI"/>
                    <a:ea typeface="Segoe UI" pitchFamily="34" charset="0"/>
                    <a:cs typeface="Segoe UI" pitchFamily="34" charset="0"/>
                  </a:endParaRPr>
                </a:p>
              </p:txBody>
            </p:sp>
            <p:pic>
              <p:nvPicPr>
                <p:cNvPr id="77" name="Picture 76">
                  <a:extLst>
                    <a:ext uri="{FF2B5EF4-FFF2-40B4-BE49-F238E27FC236}">
                      <a16:creationId xmlns:a16="http://schemas.microsoft.com/office/drawing/2014/main" id="{C3971D88-A510-4FDC-A625-2E890C9C2CB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41112" y="1773502"/>
                  <a:ext cx="552032" cy="552032"/>
                </a:xfrm>
                <a:prstGeom prst="rect">
                  <a:avLst/>
                </a:prstGeom>
              </p:spPr>
            </p:pic>
          </p:grpSp>
        </p:grpSp>
        <p:sp>
          <p:nvSpPr>
            <p:cNvPr id="68" name="TextBox 67">
              <a:extLst>
                <a:ext uri="{FF2B5EF4-FFF2-40B4-BE49-F238E27FC236}">
                  <a16:creationId xmlns:a16="http://schemas.microsoft.com/office/drawing/2014/main" id="{F28EAD9E-6E02-4D08-A15C-478BA64DF0A1}"/>
                </a:ext>
              </a:extLst>
            </p:cNvPr>
            <p:cNvSpPr txBox="1"/>
            <p:nvPr/>
          </p:nvSpPr>
          <p:spPr>
            <a:xfrm>
              <a:off x="2619109" y="2442378"/>
              <a:ext cx="2312496" cy="682357"/>
            </a:xfrm>
            <a:prstGeom prst="rect">
              <a:avLst/>
            </a:prstGeom>
            <a:noFill/>
          </p:spPr>
          <p:txBody>
            <a:bodyPr wrap="square" lIns="179183" tIns="143347" rIns="89617" bIns="143347" rtlCol="0" anchor="t">
              <a:spAutoFit/>
            </a:bodyPr>
            <a:lstStyle/>
            <a:p>
              <a:pPr marL="0" marR="0" lvl="0" indent="0" algn="ctr" defTabSz="895698" rtl="0" eaLnBrk="1" fontAlgn="auto" latinLnBrk="0" hangingPunct="1">
                <a:lnSpc>
                  <a:spcPct val="90000"/>
                </a:lnSpc>
                <a:spcBef>
                  <a:spcPts val="0"/>
                </a:spcBef>
                <a:spcAft>
                  <a:spcPts val="588"/>
                </a:spcAft>
                <a:buClrTx/>
                <a:buSzTx/>
                <a:buFontTx/>
                <a:buNone/>
                <a:tabLst/>
                <a:defRPr/>
              </a:pPr>
              <a:r>
                <a:rPr kumimoji="0" lang="en-US" sz="2000" b="1"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Speech</a:t>
              </a:r>
            </a:p>
          </p:txBody>
        </p:sp>
      </p:grpSp>
      <p:grpSp>
        <p:nvGrpSpPr>
          <p:cNvPr id="39" name="Group 38">
            <a:extLst>
              <a:ext uri="{FF2B5EF4-FFF2-40B4-BE49-F238E27FC236}">
                <a16:creationId xmlns:a16="http://schemas.microsoft.com/office/drawing/2014/main" id="{04B74EA6-115B-4ECF-AF45-7B16E0C8A39A}"/>
              </a:ext>
            </a:extLst>
          </p:cNvPr>
          <p:cNvGrpSpPr/>
          <p:nvPr/>
        </p:nvGrpSpPr>
        <p:grpSpPr>
          <a:xfrm>
            <a:off x="7287988" y="1513570"/>
            <a:ext cx="2339947" cy="4731972"/>
            <a:chOff x="7287988" y="1681528"/>
            <a:chExt cx="2339947" cy="4731972"/>
          </a:xfrm>
        </p:grpSpPr>
        <p:grpSp>
          <p:nvGrpSpPr>
            <p:cNvPr id="20" name="Group 19">
              <a:extLst>
                <a:ext uri="{FF2B5EF4-FFF2-40B4-BE49-F238E27FC236}">
                  <a16:creationId xmlns:a16="http://schemas.microsoft.com/office/drawing/2014/main" id="{A9EE5CB3-EBA9-48DD-B936-231095B75BF3}"/>
                </a:ext>
              </a:extLst>
            </p:cNvPr>
            <p:cNvGrpSpPr/>
            <p:nvPr/>
          </p:nvGrpSpPr>
          <p:grpSpPr>
            <a:xfrm>
              <a:off x="7287988" y="1681528"/>
              <a:ext cx="2143819" cy="4731972"/>
              <a:chOff x="7287988" y="1681528"/>
              <a:chExt cx="2143819" cy="4731972"/>
            </a:xfrm>
          </p:grpSpPr>
          <p:cxnSp>
            <p:nvCxnSpPr>
              <p:cNvPr id="108" name="Straight Connector 107">
                <a:extLst>
                  <a:ext uri="{FF2B5EF4-FFF2-40B4-BE49-F238E27FC236}">
                    <a16:creationId xmlns:a16="http://schemas.microsoft.com/office/drawing/2014/main" id="{876619C6-4988-41DA-8D1D-8BFABE015BF8}"/>
                  </a:ext>
                </a:extLst>
              </p:cNvPr>
              <p:cNvCxnSpPr>
                <a:cxnSpLocks/>
              </p:cNvCxnSpPr>
              <p:nvPr/>
            </p:nvCxnSpPr>
            <p:spPr>
              <a:xfrm>
                <a:off x="7287988" y="1834432"/>
                <a:ext cx="0" cy="4571682"/>
              </a:xfrm>
              <a:prstGeom prst="line">
                <a:avLst/>
              </a:prstGeom>
              <a:ln w="1270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44" name="Freeform 117">
                <a:extLst>
                  <a:ext uri="{FF2B5EF4-FFF2-40B4-BE49-F238E27FC236}">
                    <a16:creationId xmlns:a16="http://schemas.microsoft.com/office/drawing/2014/main" id="{44C4B3CB-31DE-403D-9E6E-D94BE3E2CFB4}"/>
                  </a:ext>
                </a:extLst>
              </p:cNvPr>
              <p:cNvSpPr/>
              <p:nvPr/>
            </p:nvSpPr>
            <p:spPr bwMode="auto">
              <a:xfrm>
                <a:off x="7511567" y="3119197"/>
                <a:ext cx="1920240" cy="329430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Q&amp;A extraction from unstructured text</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Knowledge base creation </a:t>
                </a:r>
                <a:b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b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from collections of Q&amp;As</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Semantic matching for knowledge bases</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Customizable content personalization learning</a:t>
                </a:r>
              </a:p>
            </p:txBody>
          </p:sp>
          <p:grpSp>
            <p:nvGrpSpPr>
              <p:cNvPr id="6" name="Group 5">
                <a:extLst>
                  <a:ext uri="{FF2B5EF4-FFF2-40B4-BE49-F238E27FC236}">
                    <a16:creationId xmlns:a16="http://schemas.microsoft.com/office/drawing/2014/main" id="{B950D0F9-05C2-4C4E-B164-E3149D38284F}"/>
                  </a:ext>
                </a:extLst>
              </p:cNvPr>
              <p:cNvGrpSpPr>
                <a:grpSpLocks noChangeAspect="1"/>
              </p:cNvGrpSpPr>
              <p:nvPr/>
            </p:nvGrpSpPr>
            <p:grpSpPr>
              <a:xfrm>
                <a:off x="8090522" y="1681528"/>
                <a:ext cx="768876" cy="767562"/>
                <a:chOff x="8065132" y="1631676"/>
                <a:chExt cx="841248" cy="839817"/>
              </a:xfrm>
            </p:grpSpPr>
            <p:sp>
              <p:nvSpPr>
                <p:cNvPr id="93" name="Oval 92">
                  <a:extLst>
                    <a:ext uri="{FF2B5EF4-FFF2-40B4-BE49-F238E27FC236}">
                      <a16:creationId xmlns:a16="http://schemas.microsoft.com/office/drawing/2014/main" id="{E327E1C7-4212-4DFA-8378-9C501A440142}"/>
                    </a:ext>
                  </a:extLst>
                </p:cNvPr>
                <p:cNvSpPr/>
                <p:nvPr/>
              </p:nvSpPr>
              <p:spPr bwMode="auto">
                <a:xfrm>
                  <a:off x="8310262" y="2035746"/>
                  <a:ext cx="105289" cy="112475"/>
                </a:xfrm>
                <a:prstGeom prst="ellipse">
                  <a:avLst/>
                </a:prstGeom>
                <a:solidFill>
                  <a:schemeClr val="bg1"/>
                </a:solid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2400" b="0" i="0" u="none" strike="noStrike" kern="1200" cap="none" spc="0" normalizeH="0" baseline="0" noProof="0">
                    <a:ln>
                      <a:noFill/>
                    </a:ln>
                    <a:solidFill>
                      <a:srgbClr val="505050"/>
                    </a:solidFill>
                    <a:effectLst/>
                    <a:uLnTx/>
                    <a:uFillTx/>
                    <a:latin typeface="Segoe UI"/>
                    <a:ea typeface="Segoe UI" pitchFamily="34" charset="0"/>
                    <a:cs typeface="Segoe UI" pitchFamily="34" charset="0"/>
                  </a:endParaRPr>
                </a:p>
              </p:txBody>
            </p:sp>
            <p:sp>
              <p:nvSpPr>
                <p:cNvPr id="24" name="Oval 23">
                  <a:extLst>
                    <a:ext uri="{FF2B5EF4-FFF2-40B4-BE49-F238E27FC236}">
                      <a16:creationId xmlns:a16="http://schemas.microsoft.com/office/drawing/2014/main" id="{807D5894-55F0-4367-8E16-879B709FDF7A}"/>
                    </a:ext>
                  </a:extLst>
                </p:cNvPr>
                <p:cNvSpPr/>
                <p:nvPr/>
              </p:nvSpPr>
              <p:spPr bwMode="auto">
                <a:xfrm>
                  <a:off x="8065132" y="1631676"/>
                  <a:ext cx="841248" cy="839817"/>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2400" b="0" i="0" u="none" strike="noStrike" kern="1200" cap="none" spc="0" normalizeH="0" baseline="0" noProof="0">
                    <a:ln>
                      <a:noFill/>
                    </a:ln>
                    <a:solidFill>
                      <a:srgbClr val="505050"/>
                    </a:solidFill>
                    <a:effectLst/>
                    <a:uLnTx/>
                    <a:uFillTx/>
                    <a:latin typeface="Segoe UI"/>
                    <a:ea typeface="Segoe UI" pitchFamily="34" charset="0"/>
                    <a:cs typeface="Segoe UI" pitchFamily="34" charset="0"/>
                  </a:endParaRPr>
                </a:p>
              </p:txBody>
            </p:sp>
            <p:pic>
              <p:nvPicPr>
                <p:cNvPr id="100" name="Picture 99">
                  <a:extLst>
                    <a:ext uri="{FF2B5EF4-FFF2-40B4-BE49-F238E27FC236}">
                      <a16:creationId xmlns:a16="http://schemas.microsoft.com/office/drawing/2014/main" id="{91E14EC5-A558-4880-AC50-23D38D35C39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207270" y="1770905"/>
                  <a:ext cx="556972" cy="561359"/>
                </a:xfrm>
                <a:prstGeom prst="rect">
                  <a:avLst/>
                </a:prstGeom>
              </p:spPr>
            </p:pic>
          </p:grpSp>
        </p:grpSp>
        <p:sp>
          <p:nvSpPr>
            <p:cNvPr id="69" name="TextBox 68">
              <a:extLst>
                <a:ext uri="{FF2B5EF4-FFF2-40B4-BE49-F238E27FC236}">
                  <a16:creationId xmlns:a16="http://schemas.microsoft.com/office/drawing/2014/main" id="{C5FA617D-3354-41F4-A833-63C1EC308B88}"/>
                </a:ext>
              </a:extLst>
            </p:cNvPr>
            <p:cNvSpPr txBox="1"/>
            <p:nvPr/>
          </p:nvSpPr>
          <p:spPr>
            <a:xfrm>
              <a:off x="7315439" y="2442377"/>
              <a:ext cx="2312496" cy="682357"/>
            </a:xfrm>
            <a:prstGeom prst="rect">
              <a:avLst/>
            </a:prstGeom>
            <a:noFill/>
          </p:spPr>
          <p:txBody>
            <a:bodyPr wrap="square" lIns="179183" tIns="143347" rIns="179183" bIns="143347" rtlCol="0" anchor="t">
              <a:spAutoFit/>
            </a:bodyPr>
            <a:lstStyle>
              <a:defPPr>
                <a:defRPr lang="en-US"/>
              </a:defPPr>
              <a:lvl1pPr algn="ctr" defTabSz="913873">
                <a:lnSpc>
                  <a:spcPct val="90000"/>
                </a:lnSpc>
                <a:spcAft>
                  <a:spcPts val="600"/>
                </a:spcAft>
                <a:defRPr sz="2000" b="1">
                  <a:gradFill>
                    <a:gsLst>
                      <a:gs pos="6364">
                        <a:srgbClr val="353535"/>
                      </a:gs>
                      <a:gs pos="21818">
                        <a:srgbClr val="353535"/>
                      </a:gs>
                    </a:gsLst>
                    <a:lin ang="5400000" scaled="0"/>
                  </a:gradFill>
                  <a:latin typeface="Segoe UI" panose="020B0502040204020203" pitchFamily="34" charset="0"/>
                  <a:cs typeface="Segoe UI" panose="020B0502040204020203" pitchFamily="34" charset="0"/>
                </a:defRPr>
              </a:lvl1pPr>
            </a:lstStyle>
            <a:p>
              <a:pPr marL="0" marR="0" lvl="0" indent="0" algn="ctr" defTabSz="895698" rtl="0" eaLnBrk="1" fontAlgn="auto" latinLnBrk="0" hangingPunct="1">
                <a:lnSpc>
                  <a:spcPct val="90000"/>
                </a:lnSpc>
                <a:spcBef>
                  <a:spcPts val="0"/>
                </a:spcBef>
                <a:spcAft>
                  <a:spcPts val="588"/>
                </a:spcAft>
                <a:buClrTx/>
                <a:buSzTx/>
                <a:buFontTx/>
                <a:buNone/>
                <a:tabLst/>
                <a:defRPr/>
              </a:pPr>
              <a:r>
                <a:rPr kumimoji="0" lang="en-US" sz="2000" b="1"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Knowledge</a:t>
              </a:r>
            </a:p>
          </p:txBody>
        </p:sp>
      </p:grpSp>
      <p:sp>
        <p:nvSpPr>
          <p:cNvPr id="12" name="TextBox 11">
            <a:extLst>
              <a:ext uri="{FF2B5EF4-FFF2-40B4-BE49-F238E27FC236}">
                <a16:creationId xmlns:a16="http://schemas.microsoft.com/office/drawing/2014/main" id="{BF8475E1-39C0-492D-85EE-622409FBACD6}"/>
              </a:ext>
            </a:extLst>
          </p:cNvPr>
          <p:cNvSpPr txBox="1"/>
          <p:nvPr/>
        </p:nvSpPr>
        <p:spPr>
          <a:xfrm>
            <a:off x="8410795" y="6566974"/>
            <a:ext cx="3726598" cy="24622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 </a:t>
            </a:r>
            <a:r>
              <a:rPr kumimoji="0" lang="en-US" sz="1600" b="1"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Also available with container support</a:t>
            </a:r>
          </a:p>
        </p:txBody>
      </p:sp>
    </p:spTree>
    <p:extLst>
      <p:ext uri="{BB962C8B-B14F-4D97-AF65-F5344CB8AC3E}">
        <p14:creationId xmlns:p14="http://schemas.microsoft.com/office/powerpoint/2010/main" val="24290824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63" presetClass="path" presetSubtype="0" decel="100000" fill="hold" grpId="1" nodeType="withEffect">
                                  <p:stCondLst>
                                    <p:cond delay="0"/>
                                  </p:stCondLst>
                                  <p:childTnLst>
                                    <p:animMotion origin="layout" path="M -2.08333E-7 2.22222E-6 L 0.04675 2.22222E-6 " pathEditMode="relative" rAng="0" ptsTypes="AA">
                                      <p:cBhvr>
                                        <p:cTn id="9" dur="750" spd="-100000" fill="hold"/>
                                        <p:tgtEl>
                                          <p:spTgt spid="8"/>
                                        </p:tgtEl>
                                        <p:attrNameLst>
                                          <p:attrName>ppt_x</p:attrName>
                                          <p:attrName>ppt_y</p:attrName>
                                        </p:attrNameLst>
                                      </p:cBhvr>
                                      <p:rCtr x="2331" y="0"/>
                                    </p:animMotion>
                                  </p:childTnLst>
                                </p:cTn>
                              </p:par>
                            </p:childTnLst>
                          </p:cTn>
                        </p:par>
                        <p:par>
                          <p:cTn id="10" fill="hold">
                            <p:stCondLst>
                              <p:cond delay="750"/>
                            </p:stCondLst>
                            <p:childTnLst>
                              <p:par>
                                <p:cTn id="11" presetID="10" presetClass="entr" presetSubtype="0" fill="hold" nodeType="after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500"/>
                                        <p:tgtEl>
                                          <p:spTgt spid="26"/>
                                        </p:tgtEl>
                                      </p:cBhvr>
                                    </p:animEffect>
                                  </p:childTnLst>
                                </p:cTn>
                              </p:par>
                              <p:par>
                                <p:cTn id="14" presetID="63" presetClass="path" presetSubtype="0" decel="100000" fill="hold" nodeType="withEffect">
                                  <p:stCondLst>
                                    <p:cond delay="0"/>
                                  </p:stCondLst>
                                  <p:childTnLst>
                                    <p:animMotion origin="layout" path="M -2.08333E-7 2.22222E-6 L 0.04675 2.22222E-6 " pathEditMode="relative" rAng="0" ptsTypes="AA">
                                      <p:cBhvr>
                                        <p:cTn id="15" dur="750" spd="-100000" fill="hold"/>
                                        <p:tgtEl>
                                          <p:spTgt spid="26"/>
                                        </p:tgtEl>
                                        <p:attrNameLst>
                                          <p:attrName>ppt_x</p:attrName>
                                          <p:attrName>ppt_y</p:attrName>
                                        </p:attrNameLst>
                                      </p:cBhvr>
                                      <p:rCtr x="2331" y="0"/>
                                    </p:animMotion>
                                  </p:childTnLst>
                                </p:cTn>
                              </p:par>
                              <p:par>
                                <p:cTn id="16" presetID="10" presetClass="entr" presetSubtype="0" fill="hold" nodeType="withEffect">
                                  <p:stCondLst>
                                    <p:cond delay="100"/>
                                  </p:stCondLst>
                                  <p:childTnLst>
                                    <p:set>
                                      <p:cBhvr>
                                        <p:cTn id="17" dur="1" fill="hold">
                                          <p:stCondLst>
                                            <p:cond delay="0"/>
                                          </p:stCondLst>
                                        </p:cTn>
                                        <p:tgtEl>
                                          <p:spTgt spid="27"/>
                                        </p:tgtEl>
                                        <p:attrNameLst>
                                          <p:attrName>style.visibility</p:attrName>
                                        </p:attrNameLst>
                                      </p:cBhvr>
                                      <p:to>
                                        <p:strVal val="visible"/>
                                      </p:to>
                                    </p:set>
                                    <p:animEffect transition="in" filter="fade">
                                      <p:cBhvr>
                                        <p:cTn id="18" dur="500"/>
                                        <p:tgtEl>
                                          <p:spTgt spid="27"/>
                                        </p:tgtEl>
                                      </p:cBhvr>
                                    </p:animEffect>
                                  </p:childTnLst>
                                </p:cTn>
                              </p:par>
                              <p:par>
                                <p:cTn id="19" presetID="63" presetClass="path" presetSubtype="0" decel="100000" fill="hold" nodeType="withEffect">
                                  <p:stCondLst>
                                    <p:cond delay="100"/>
                                  </p:stCondLst>
                                  <p:childTnLst>
                                    <p:animMotion origin="layout" path="M -2.08333E-7 2.22222E-6 L 0.04675 2.22222E-6 " pathEditMode="relative" rAng="0" ptsTypes="AA">
                                      <p:cBhvr>
                                        <p:cTn id="20" dur="750" spd="-100000" fill="hold"/>
                                        <p:tgtEl>
                                          <p:spTgt spid="27"/>
                                        </p:tgtEl>
                                        <p:attrNameLst>
                                          <p:attrName>ppt_x</p:attrName>
                                          <p:attrName>ppt_y</p:attrName>
                                        </p:attrNameLst>
                                      </p:cBhvr>
                                      <p:rCtr x="2331" y="0"/>
                                    </p:animMotion>
                                  </p:childTnLst>
                                </p:cTn>
                              </p:par>
                              <p:par>
                                <p:cTn id="21" presetID="10" presetClass="entr" presetSubtype="0" fill="hold" nodeType="withEffect">
                                  <p:stCondLst>
                                    <p:cond delay="200"/>
                                  </p:stCondLst>
                                  <p:childTnLst>
                                    <p:set>
                                      <p:cBhvr>
                                        <p:cTn id="22" dur="1" fill="hold">
                                          <p:stCondLst>
                                            <p:cond delay="0"/>
                                          </p:stCondLst>
                                        </p:cTn>
                                        <p:tgtEl>
                                          <p:spTgt spid="28"/>
                                        </p:tgtEl>
                                        <p:attrNameLst>
                                          <p:attrName>style.visibility</p:attrName>
                                        </p:attrNameLst>
                                      </p:cBhvr>
                                      <p:to>
                                        <p:strVal val="visible"/>
                                      </p:to>
                                    </p:set>
                                    <p:animEffect transition="in" filter="fade">
                                      <p:cBhvr>
                                        <p:cTn id="23" dur="500"/>
                                        <p:tgtEl>
                                          <p:spTgt spid="28"/>
                                        </p:tgtEl>
                                      </p:cBhvr>
                                    </p:animEffect>
                                  </p:childTnLst>
                                </p:cTn>
                              </p:par>
                              <p:par>
                                <p:cTn id="24" presetID="63" presetClass="path" presetSubtype="0" decel="100000" fill="hold" nodeType="withEffect">
                                  <p:stCondLst>
                                    <p:cond delay="200"/>
                                  </p:stCondLst>
                                  <p:childTnLst>
                                    <p:animMotion origin="layout" path="M -2.08333E-7 2.22222E-6 L 0.04675 2.22222E-6 " pathEditMode="relative" rAng="0" ptsTypes="AA">
                                      <p:cBhvr>
                                        <p:cTn id="25" dur="750" spd="-100000" fill="hold"/>
                                        <p:tgtEl>
                                          <p:spTgt spid="28"/>
                                        </p:tgtEl>
                                        <p:attrNameLst>
                                          <p:attrName>ppt_x</p:attrName>
                                          <p:attrName>ppt_y</p:attrName>
                                        </p:attrNameLst>
                                      </p:cBhvr>
                                      <p:rCtr x="2331" y="0"/>
                                    </p:animMotion>
                                  </p:childTnLst>
                                </p:cTn>
                              </p:par>
                              <p:par>
                                <p:cTn id="26" presetID="10" presetClass="entr" presetSubtype="0" fill="hold" nodeType="withEffect">
                                  <p:stCondLst>
                                    <p:cond delay="300"/>
                                  </p:stCondLst>
                                  <p:childTnLst>
                                    <p:set>
                                      <p:cBhvr>
                                        <p:cTn id="27" dur="1" fill="hold">
                                          <p:stCondLst>
                                            <p:cond delay="0"/>
                                          </p:stCondLst>
                                        </p:cTn>
                                        <p:tgtEl>
                                          <p:spTgt spid="39"/>
                                        </p:tgtEl>
                                        <p:attrNameLst>
                                          <p:attrName>style.visibility</p:attrName>
                                        </p:attrNameLst>
                                      </p:cBhvr>
                                      <p:to>
                                        <p:strVal val="visible"/>
                                      </p:to>
                                    </p:set>
                                    <p:animEffect transition="in" filter="fade">
                                      <p:cBhvr>
                                        <p:cTn id="28" dur="500"/>
                                        <p:tgtEl>
                                          <p:spTgt spid="39"/>
                                        </p:tgtEl>
                                      </p:cBhvr>
                                    </p:animEffect>
                                  </p:childTnLst>
                                </p:cTn>
                              </p:par>
                              <p:par>
                                <p:cTn id="29" presetID="63" presetClass="path" presetSubtype="0" decel="100000" fill="hold" nodeType="withEffect">
                                  <p:stCondLst>
                                    <p:cond delay="300"/>
                                  </p:stCondLst>
                                  <p:childTnLst>
                                    <p:animMotion origin="layout" path="M -2.08333E-7 2.22222E-6 L 0.04675 2.22222E-6 " pathEditMode="relative" rAng="0" ptsTypes="AA">
                                      <p:cBhvr>
                                        <p:cTn id="30" dur="750" spd="-100000" fill="hold"/>
                                        <p:tgtEl>
                                          <p:spTgt spid="39"/>
                                        </p:tgtEl>
                                        <p:attrNameLst>
                                          <p:attrName>ppt_x</p:attrName>
                                          <p:attrName>ppt_y</p:attrName>
                                        </p:attrNameLst>
                                      </p:cBhvr>
                                      <p:rCtr x="2331" y="0"/>
                                    </p:animMotion>
                                  </p:childTnLst>
                                </p:cTn>
                              </p:par>
                              <p:par>
                                <p:cTn id="31" presetID="10" presetClass="entr" presetSubtype="0" fill="hold" nodeType="withEffect">
                                  <p:stCondLst>
                                    <p:cond delay="400"/>
                                  </p:stCondLst>
                                  <p:childTnLst>
                                    <p:set>
                                      <p:cBhvr>
                                        <p:cTn id="32" dur="1" fill="hold">
                                          <p:stCondLst>
                                            <p:cond delay="0"/>
                                          </p:stCondLst>
                                        </p:cTn>
                                        <p:tgtEl>
                                          <p:spTgt spid="21"/>
                                        </p:tgtEl>
                                        <p:attrNameLst>
                                          <p:attrName>style.visibility</p:attrName>
                                        </p:attrNameLst>
                                      </p:cBhvr>
                                      <p:to>
                                        <p:strVal val="visible"/>
                                      </p:to>
                                    </p:set>
                                    <p:animEffect transition="in" filter="fade">
                                      <p:cBhvr>
                                        <p:cTn id="33" dur="500"/>
                                        <p:tgtEl>
                                          <p:spTgt spid="21"/>
                                        </p:tgtEl>
                                      </p:cBhvr>
                                    </p:animEffect>
                                  </p:childTnLst>
                                </p:cTn>
                              </p:par>
                              <p:par>
                                <p:cTn id="34" presetID="63" presetClass="path" presetSubtype="0" decel="100000" fill="hold" nodeType="withEffect">
                                  <p:stCondLst>
                                    <p:cond delay="400"/>
                                  </p:stCondLst>
                                  <p:childTnLst>
                                    <p:animMotion origin="layout" path="M -2.08333E-7 2.22222E-6 L 0.04675 2.22222E-6 " pathEditMode="relative" rAng="0" ptsTypes="AA">
                                      <p:cBhvr>
                                        <p:cTn id="35" dur="750" spd="-100000" fill="hold"/>
                                        <p:tgtEl>
                                          <p:spTgt spid="21"/>
                                        </p:tgtEl>
                                        <p:attrNameLst>
                                          <p:attrName>ppt_x</p:attrName>
                                          <p:attrName>ppt_y</p:attrName>
                                        </p:attrNameLst>
                                      </p:cBhvr>
                                      <p:rCtr x="233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DBB46B-C263-449E-8336-69202FFA847D}"/>
              </a:ext>
            </a:extLst>
          </p:cNvPr>
          <p:cNvSpPr>
            <a:spLocks noGrp="1"/>
          </p:cNvSpPr>
          <p:nvPr>
            <p:ph type="title"/>
          </p:nvPr>
        </p:nvSpPr>
        <p:spPr/>
        <p:txBody>
          <a:bodyPr/>
          <a:lstStyle/>
          <a:p>
            <a:r>
              <a:rPr lang="en-US" dirty="0"/>
              <a:t>Intelligent Kiosk</a:t>
            </a:r>
          </a:p>
        </p:txBody>
      </p:sp>
      <p:sp>
        <p:nvSpPr>
          <p:cNvPr id="3" name="Text Placeholder 2">
            <a:extLst>
              <a:ext uri="{FF2B5EF4-FFF2-40B4-BE49-F238E27FC236}">
                <a16:creationId xmlns:a16="http://schemas.microsoft.com/office/drawing/2014/main" id="{9AC41A94-D69F-4B84-84A0-2AF5C015E671}"/>
              </a:ext>
            </a:extLst>
          </p:cNvPr>
          <p:cNvSpPr>
            <a:spLocks noGrp="1"/>
          </p:cNvSpPr>
          <p:nvPr>
            <p:ph type="body" sz="quarter" idx="12"/>
          </p:nvPr>
        </p:nvSpPr>
        <p:spPr/>
        <p:txBody>
          <a:bodyPr/>
          <a:lstStyle/>
          <a:p>
            <a:r>
              <a:rPr lang="en-US" dirty="0"/>
              <a:t>Demo</a:t>
            </a:r>
          </a:p>
        </p:txBody>
      </p:sp>
    </p:spTree>
    <p:extLst>
      <p:ext uri="{BB962C8B-B14F-4D97-AF65-F5344CB8AC3E}">
        <p14:creationId xmlns:p14="http://schemas.microsoft.com/office/powerpoint/2010/main" val="30170517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sp>
        <p:nvSpPr>
          <p:cNvPr id="4" name="Title 5">
            <a:extLst>
              <a:ext uri="{FF2B5EF4-FFF2-40B4-BE49-F238E27FC236}">
                <a16:creationId xmlns:a16="http://schemas.microsoft.com/office/drawing/2014/main" id="{05445E9E-E10D-4123-B5D8-7188F5E3A51F}"/>
              </a:ext>
            </a:extLst>
          </p:cNvPr>
          <p:cNvSpPr>
            <a:spLocks noGrp="1"/>
          </p:cNvSpPr>
          <p:nvPr>
            <p:ph type="title"/>
          </p:nvPr>
        </p:nvSpPr>
        <p:spPr>
          <a:xfrm>
            <a:off x="1263798" y="3059668"/>
            <a:ext cx="7455358" cy="738664"/>
          </a:xfrm>
        </p:spPr>
        <p:txBody>
          <a:bodyPr/>
          <a:lstStyle/>
          <a:p>
            <a:r>
              <a:rPr lang="en-US" sz="4800" dirty="0">
                <a:solidFill>
                  <a:schemeClr val="accent2"/>
                </a:solidFill>
                <a:latin typeface="Arial Unicode MS"/>
                <a:ea typeface="Arial Unicode MS"/>
                <a:cs typeface="Arial Unicode MS"/>
              </a:rPr>
              <a:t>Introduction</a:t>
            </a:r>
            <a:endParaRPr lang="en-US" sz="4800" dirty="0">
              <a:solidFill>
                <a:schemeClr val="accent2"/>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spTree>
    <p:extLst>
      <p:ext uri="{BB962C8B-B14F-4D97-AF65-F5344CB8AC3E}">
        <p14:creationId xmlns:p14="http://schemas.microsoft.com/office/powerpoint/2010/main" val="38305913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sp>
        <p:nvSpPr>
          <p:cNvPr id="4" name="Title 5">
            <a:extLst>
              <a:ext uri="{FF2B5EF4-FFF2-40B4-BE49-F238E27FC236}">
                <a16:creationId xmlns:a16="http://schemas.microsoft.com/office/drawing/2014/main" id="{05445E9E-E10D-4123-B5D8-7188F5E3A51F}"/>
              </a:ext>
            </a:extLst>
          </p:cNvPr>
          <p:cNvSpPr>
            <a:spLocks noGrp="1"/>
          </p:cNvSpPr>
          <p:nvPr>
            <p:ph type="title"/>
          </p:nvPr>
        </p:nvSpPr>
        <p:spPr>
          <a:xfrm>
            <a:off x="1263798" y="2321004"/>
            <a:ext cx="7455358" cy="1477328"/>
          </a:xfrm>
        </p:spPr>
        <p:txBody>
          <a:bodyPr/>
          <a:lstStyle/>
          <a:p>
            <a:r>
              <a:rPr lang="en-US" sz="4800" dirty="0">
                <a:solidFill>
                  <a:schemeClr val="accent2"/>
                </a:solidFill>
                <a:latin typeface="Arial Unicode MS"/>
                <a:ea typeface="Arial Unicode MS"/>
                <a:cs typeface="Arial Unicode MS"/>
              </a:rPr>
              <a:t>SQL Server + </a:t>
            </a:r>
            <a:br>
              <a:rPr lang="en-US" sz="4800" dirty="0">
                <a:solidFill>
                  <a:schemeClr val="accent2"/>
                </a:solidFill>
                <a:latin typeface="Arial Unicode MS"/>
                <a:ea typeface="Arial Unicode MS"/>
                <a:cs typeface="Arial Unicode MS"/>
              </a:rPr>
            </a:br>
            <a:r>
              <a:rPr lang="en-US" sz="4800" dirty="0">
                <a:solidFill>
                  <a:schemeClr val="accent2"/>
                </a:solidFill>
                <a:latin typeface="Arial Unicode MS"/>
                <a:ea typeface="Arial Unicode MS"/>
                <a:cs typeface="Arial Unicode MS"/>
              </a:rPr>
              <a:t>Cognitive Services</a:t>
            </a:r>
          </a:p>
        </p:txBody>
      </p:sp>
      <p:pic>
        <p:nvPicPr>
          <p:cNvPr id="3" name="Picture 2" descr="A person sitting at a table&#10;&#10;Description automatically generated">
            <a:extLst>
              <a:ext uri="{FF2B5EF4-FFF2-40B4-BE49-F238E27FC236}">
                <a16:creationId xmlns:a16="http://schemas.microsoft.com/office/drawing/2014/main" id="{5AE7D58C-9313-44F0-A38C-790FAA0DE285}"/>
              </a:ext>
            </a:extLst>
          </p:cNvPr>
          <p:cNvPicPr>
            <a:picLocks noChangeAspect="1"/>
          </p:cNvPicPr>
          <p:nvPr/>
        </p:nvPicPr>
        <p:blipFill>
          <a:blip r:embed="rId3"/>
          <a:stretch>
            <a:fillRect/>
          </a:stretch>
        </p:blipFill>
        <p:spPr>
          <a:xfrm>
            <a:off x="6906523" y="3754219"/>
            <a:ext cx="4762500" cy="2457450"/>
          </a:xfrm>
          <a:prstGeom prst="rect">
            <a:avLst/>
          </a:prstGeom>
        </p:spPr>
      </p:pic>
      <p:sp>
        <p:nvSpPr>
          <p:cNvPr id="5" name="Rectangle 4">
            <a:extLst>
              <a:ext uri="{FF2B5EF4-FFF2-40B4-BE49-F238E27FC236}">
                <a16:creationId xmlns:a16="http://schemas.microsoft.com/office/drawing/2014/main" id="{7C278CB0-5328-4E13-81D2-AA36915C87BB}"/>
              </a:ext>
            </a:extLst>
          </p:cNvPr>
          <p:cNvSpPr/>
          <p:nvPr/>
        </p:nvSpPr>
        <p:spPr>
          <a:xfrm>
            <a:off x="0" y="6444582"/>
            <a:ext cx="12191999" cy="646331"/>
          </a:xfrm>
          <a:prstGeom prst="rect">
            <a:avLst/>
          </a:prstGeom>
        </p:spPr>
        <p:txBody>
          <a:bodyPr wrap="square">
            <a:spAutoFit/>
          </a:bodyPr>
          <a:lstStyle/>
          <a:p>
            <a:r>
              <a:rPr lang="en-US" sz="1200" dirty="0"/>
              <a:t>https://www.bing.com/images/search?view=detailV2&amp;ccid=Rj03o6HB&amp;id=6F0628643401715660CA923AFBF66CBB87E710B3&amp;thid=OIP.Rj03o6HBVF3L7ioCd7VhTQHaD0&amp;mediaurl=https%3a%2f%2fmedia.giphy.com%2fmedia%2fwe3xXKFa8Afi8%2fgiphy.gif&amp;exph=258&amp;expw=500&amp;q=get+to+the+point+meme+gatsby&amp;simid=607996891923942532&amp;selectedIndex=38&amp;ajaxhist=0</a:t>
            </a:r>
          </a:p>
        </p:txBody>
      </p:sp>
    </p:spTree>
    <p:extLst>
      <p:ext uri="{BB962C8B-B14F-4D97-AF65-F5344CB8AC3E}">
        <p14:creationId xmlns:p14="http://schemas.microsoft.com/office/powerpoint/2010/main" val="41584913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5943DDA-909C-C74C-9571-A7852EA4D8EA}"/>
              </a:ext>
            </a:extLst>
          </p:cNvPr>
          <p:cNvSpPr>
            <a:spLocks noGrp="1"/>
          </p:cNvSpPr>
          <p:nvPr>
            <p:ph type="title"/>
          </p:nvPr>
        </p:nvSpPr>
        <p:spPr>
          <a:xfrm>
            <a:off x="588263" y="457200"/>
            <a:ext cx="11018520" cy="492443"/>
          </a:xfrm>
        </p:spPr>
        <p:txBody>
          <a:bodyPr/>
          <a:lstStyle/>
          <a:p>
            <a:r>
              <a:rPr lang="en-US" dirty="0"/>
              <a:t>SQL Server + Cognitive Services</a:t>
            </a:r>
          </a:p>
        </p:txBody>
      </p:sp>
      <p:sp useBgFill="1">
        <p:nvSpPr>
          <p:cNvPr id="2" name="TextBox 1">
            <a:extLst>
              <a:ext uri="{FF2B5EF4-FFF2-40B4-BE49-F238E27FC236}">
                <a16:creationId xmlns:a16="http://schemas.microsoft.com/office/drawing/2014/main" id="{E82DB8BF-9367-44F0-B755-7D487098E4C5}"/>
              </a:ext>
            </a:extLst>
          </p:cNvPr>
          <p:cNvSpPr txBox="1"/>
          <p:nvPr/>
        </p:nvSpPr>
        <p:spPr>
          <a:xfrm>
            <a:off x="588263" y="1376979"/>
            <a:ext cx="10556659" cy="1292662"/>
          </a:xfrm>
          <a:prstGeom prst="rect">
            <a:avLst/>
          </a:prstGeom>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Add intelligence to your data WITHOUT Data Scientists</a:t>
            </a:r>
          </a:p>
        </p:txBody>
      </p:sp>
      <p:pic>
        <p:nvPicPr>
          <p:cNvPr id="4" name="Picture 3" descr="A dog looking at the camera&#10;&#10;Description automatically generated">
            <a:extLst>
              <a:ext uri="{FF2B5EF4-FFF2-40B4-BE49-F238E27FC236}">
                <a16:creationId xmlns:a16="http://schemas.microsoft.com/office/drawing/2014/main" id="{B39F8D98-4C19-4E7C-A3FA-0D09931481AA}"/>
              </a:ext>
            </a:extLst>
          </p:cNvPr>
          <p:cNvPicPr>
            <a:picLocks noChangeAspect="1"/>
          </p:cNvPicPr>
          <p:nvPr/>
        </p:nvPicPr>
        <p:blipFill>
          <a:blip r:embed="rId3"/>
          <a:stretch>
            <a:fillRect/>
          </a:stretch>
        </p:blipFill>
        <p:spPr>
          <a:xfrm>
            <a:off x="9201509" y="3633158"/>
            <a:ext cx="2530415" cy="2530415"/>
          </a:xfrm>
          <a:prstGeom prst="rect">
            <a:avLst/>
          </a:prstGeom>
        </p:spPr>
      </p:pic>
      <p:sp>
        <p:nvSpPr>
          <p:cNvPr id="5" name="Rectangle 4">
            <a:extLst>
              <a:ext uri="{FF2B5EF4-FFF2-40B4-BE49-F238E27FC236}">
                <a16:creationId xmlns:a16="http://schemas.microsoft.com/office/drawing/2014/main" id="{EC8C8D5C-5245-40F9-820A-1574360F07DE}"/>
              </a:ext>
            </a:extLst>
          </p:cNvPr>
          <p:cNvSpPr/>
          <p:nvPr/>
        </p:nvSpPr>
        <p:spPr>
          <a:xfrm>
            <a:off x="0" y="6335284"/>
            <a:ext cx="3245184" cy="363946"/>
          </a:xfrm>
          <a:prstGeom prst="rect">
            <a:avLst/>
          </a:prstGeom>
        </p:spPr>
        <p:txBody>
          <a:bodyPr wrap="none">
            <a:spAutoFit/>
          </a:bodyPr>
          <a:lstStyle/>
          <a:p>
            <a:r>
              <a:rPr lang="en-US" dirty="0"/>
              <a:t>https://i.imgflip.com/6996y.jpg</a:t>
            </a:r>
          </a:p>
        </p:txBody>
      </p:sp>
    </p:spTree>
    <p:extLst>
      <p:ext uri="{BB962C8B-B14F-4D97-AF65-F5344CB8AC3E}">
        <p14:creationId xmlns:p14="http://schemas.microsoft.com/office/powerpoint/2010/main" val="3156362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4" descr="https://microsoft.sharepoint.com/teams/BrandCentral/BundleImages/3590WIN14_Jan_Nokia_04/PreviewImage.png">
            <a:extLst>
              <a:ext uri="{FF2B5EF4-FFF2-40B4-BE49-F238E27FC236}">
                <a16:creationId xmlns:a16="http://schemas.microsoft.com/office/drawing/2014/main" id="{6118E5EC-CDDC-4F9A-B929-CE6B8BF3573A}"/>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45203" r="791"/>
          <a:stretch/>
        </p:blipFill>
        <p:spPr bwMode="auto">
          <a:xfrm flipH="1">
            <a:off x="5638806" y="2723"/>
            <a:ext cx="6565299" cy="6873879"/>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bwMode="auto">
          <a:xfrm>
            <a:off x="86" y="-9238"/>
            <a:ext cx="5638720" cy="6867191"/>
          </a:xfrm>
          <a:prstGeom prst="rect">
            <a:avLst/>
          </a:prstGeom>
          <a:solidFill>
            <a:schemeClr val="bg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00" rIns="0" bIns="46600" numCol="1" rtlCol="0" anchor="ctr" anchorCtr="0" compatLnSpc="1">
            <a:prstTxWarp prst="textNoShape">
              <a:avLst/>
            </a:prstTxWarp>
          </a:bodyPr>
          <a:lstStyle/>
          <a:p>
            <a:pPr marL="0" marR="0" lvl="0" indent="0" algn="ctr" defTabSz="931733" rtl="0" eaLnBrk="1" fontAlgn="base" latinLnBrk="0" hangingPunct="1">
              <a:lnSpc>
                <a:spcPct val="100000"/>
              </a:lnSpc>
              <a:spcBef>
                <a:spcPct val="0"/>
              </a:spcBef>
              <a:spcAft>
                <a:spcPct val="0"/>
              </a:spcAft>
              <a:buClrTx/>
              <a:buSzTx/>
              <a:buFontTx/>
              <a:buNone/>
              <a:tabLst/>
              <a:defRPr/>
            </a:pPr>
            <a:endParaRPr kumimoji="0" lang="en-US" sz="1999"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6" name="Rectangle 15"/>
          <p:cNvSpPr/>
          <p:nvPr/>
        </p:nvSpPr>
        <p:spPr>
          <a:xfrm>
            <a:off x="266784" y="1189209"/>
            <a:ext cx="5067228" cy="4695963"/>
          </a:xfrm>
          <a:custGeom>
            <a:avLst/>
            <a:gdLst>
              <a:gd name="connsiteX0" fmla="*/ 0 w 5067300"/>
              <a:gd name="connsiteY0" fmla="*/ 0 h 5268109"/>
              <a:gd name="connsiteX1" fmla="*/ 5067300 w 5067300"/>
              <a:gd name="connsiteY1" fmla="*/ 0 h 5268109"/>
              <a:gd name="connsiteX2" fmla="*/ 5067300 w 5067300"/>
              <a:gd name="connsiteY2" fmla="*/ 5268109 h 5268109"/>
              <a:gd name="connsiteX3" fmla="*/ 0 w 5067300"/>
              <a:gd name="connsiteY3" fmla="*/ 5268109 h 5268109"/>
              <a:gd name="connsiteX4" fmla="*/ 0 w 5067300"/>
              <a:gd name="connsiteY4" fmla="*/ 0 h 5268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67300" h="5268109">
                <a:moveTo>
                  <a:pt x="0" y="0"/>
                </a:moveTo>
                <a:lnTo>
                  <a:pt x="5067300" y="0"/>
                </a:lnTo>
                <a:lnTo>
                  <a:pt x="5067300" y="5268109"/>
                </a:lnTo>
                <a:lnTo>
                  <a:pt x="0" y="5268109"/>
                </a:lnTo>
                <a:lnTo>
                  <a:pt x="0" y="0"/>
                </a:lnTo>
                <a:close/>
              </a:path>
            </a:pathLst>
          </a:custGeom>
        </p:spPr>
        <p:txBody>
          <a:bodyPr wrap="square" lIns="146302" tIns="146302" rIns="182878" bIns="146302">
            <a:spAutoFit/>
          </a:bodyPr>
          <a:lstStyle/>
          <a:p>
            <a:pPr marL="0" marR="0" lvl="0" indent="0" algn="l" defTabSz="895849" rtl="0" eaLnBrk="1" fontAlgn="auto" latinLnBrk="0" hangingPunct="1">
              <a:lnSpc>
                <a:spcPct val="90000"/>
              </a:lnSpc>
              <a:spcBef>
                <a:spcPts val="1800"/>
              </a:spcBef>
              <a:spcAft>
                <a:spcPts val="0"/>
              </a:spcAft>
              <a:buClrTx/>
              <a:buSzTx/>
              <a:buFontTx/>
              <a:buNone/>
              <a:tabLst/>
              <a:defRPr/>
            </a:pPr>
            <a:r>
              <a:rPr kumimoji="0" lang="en-US" altLang="zh-CN" sz="2400" b="1" i="0" u="none" strike="noStrike" kern="0" cap="none" spc="0" normalizeH="0" baseline="0" noProof="0" dirty="0">
                <a:ln w="3175">
                  <a:noFill/>
                </a:ln>
                <a:solidFill>
                  <a:srgbClr val="1A1A1A"/>
                </a:solidFill>
                <a:effectLst/>
                <a:uLnTx/>
                <a:uFillTx/>
                <a:latin typeface="Segoe UI" panose="020B0502040204020203" pitchFamily="34" charset="0"/>
                <a:ea typeface="+mn-ea"/>
                <a:cs typeface="Segoe UI" panose="020B0502040204020203" pitchFamily="34" charset="0"/>
              </a:rPr>
              <a:t>Face detection</a:t>
            </a:r>
          </a:p>
          <a:p>
            <a:pPr marL="0" marR="0" lvl="0" indent="0" algn="l" defTabSz="895849" rtl="0" eaLnBrk="1" fontAlgn="auto" latinLnBrk="0" hangingPunct="1">
              <a:lnSpc>
                <a:spcPct val="90000"/>
              </a:lnSpc>
              <a:spcBef>
                <a:spcPts val="400"/>
              </a:spcBef>
              <a:spcAft>
                <a:spcPts val="0"/>
              </a:spcAft>
              <a:buClrTx/>
              <a:buSzTx/>
              <a:buFontTx/>
              <a:buNone/>
              <a:tabLst/>
              <a:defRPr/>
            </a:pPr>
            <a:r>
              <a:rPr kumimoji="0" lang="en-US" altLang="zh-CN" sz="1800" b="0" i="0" u="none" strike="noStrike" kern="0" cap="none" spc="0" normalizeH="0" baseline="0" noProof="0" dirty="0">
                <a:ln>
                  <a:noFill/>
                </a:ln>
                <a:solidFill>
                  <a:srgbClr val="1A1A1A"/>
                </a:solidFill>
                <a:effectLst/>
                <a:uLnTx/>
                <a:uFillTx/>
                <a:latin typeface="Segoe UI"/>
                <a:ea typeface="+mn-ea"/>
                <a:cs typeface="+mn-cs"/>
              </a:rPr>
              <a:t>Detect faces and their attributes within </a:t>
            </a:r>
            <a:br>
              <a:rPr kumimoji="0" lang="en-US" altLang="zh-CN" sz="1800" b="0" i="0" u="none" strike="noStrike" kern="0" cap="none" spc="0" normalizeH="0" baseline="0" noProof="0" dirty="0">
                <a:ln>
                  <a:noFill/>
                </a:ln>
                <a:solidFill>
                  <a:srgbClr val="1A1A1A"/>
                </a:solidFill>
                <a:effectLst/>
                <a:uLnTx/>
                <a:uFillTx/>
                <a:latin typeface="Segoe UI"/>
                <a:ea typeface="+mn-ea"/>
                <a:cs typeface="+mn-cs"/>
              </a:rPr>
            </a:br>
            <a:r>
              <a:rPr kumimoji="0" lang="en-US" altLang="zh-CN" sz="1800" b="0" i="0" u="none" strike="noStrike" kern="0" cap="none" spc="0" normalizeH="0" baseline="0" noProof="0" dirty="0">
                <a:ln>
                  <a:noFill/>
                </a:ln>
                <a:solidFill>
                  <a:srgbClr val="1A1A1A"/>
                </a:solidFill>
                <a:effectLst/>
                <a:uLnTx/>
                <a:uFillTx/>
                <a:latin typeface="Segoe UI"/>
                <a:ea typeface="+mn-ea"/>
                <a:cs typeface="+mn-cs"/>
              </a:rPr>
              <a:t>an image</a:t>
            </a:r>
          </a:p>
          <a:p>
            <a:pPr marL="0" marR="0" lvl="0" indent="0" algn="l" defTabSz="895849" rtl="0" eaLnBrk="1" fontAlgn="auto" latinLnBrk="0" hangingPunct="1">
              <a:lnSpc>
                <a:spcPct val="90000"/>
              </a:lnSpc>
              <a:spcBef>
                <a:spcPts val="1800"/>
              </a:spcBef>
              <a:spcAft>
                <a:spcPts val="0"/>
              </a:spcAft>
              <a:buClrTx/>
              <a:buSzTx/>
              <a:buFontTx/>
              <a:buNone/>
              <a:tabLst/>
              <a:defRPr/>
            </a:pPr>
            <a:r>
              <a:rPr kumimoji="0" lang="en-US" altLang="zh-CN" sz="2400" b="1" i="0" u="none" strike="noStrike" kern="0" cap="none" spc="0" normalizeH="0" baseline="0" noProof="0" dirty="0">
                <a:ln w="3175">
                  <a:noFill/>
                </a:ln>
                <a:solidFill>
                  <a:srgbClr val="1A1A1A"/>
                </a:solidFill>
                <a:effectLst/>
                <a:uLnTx/>
                <a:uFillTx/>
                <a:latin typeface="Segoe UI" panose="020B0502040204020203" pitchFamily="34" charset="0"/>
                <a:ea typeface="+mn-ea"/>
                <a:cs typeface="Segoe UI" panose="020B0502040204020203" pitchFamily="34" charset="0"/>
              </a:rPr>
              <a:t>Face verification</a:t>
            </a:r>
          </a:p>
          <a:p>
            <a:pPr marL="0" marR="0" lvl="0" indent="0" algn="l" defTabSz="895849" rtl="0" eaLnBrk="1" fontAlgn="auto" latinLnBrk="0" hangingPunct="1">
              <a:lnSpc>
                <a:spcPct val="90000"/>
              </a:lnSpc>
              <a:spcBef>
                <a:spcPts val="400"/>
              </a:spcBef>
              <a:spcAft>
                <a:spcPts val="0"/>
              </a:spcAft>
              <a:buClrTx/>
              <a:buSzTx/>
              <a:buFontTx/>
              <a:buNone/>
              <a:tabLst/>
              <a:defRPr/>
            </a:pPr>
            <a:r>
              <a:rPr kumimoji="0" lang="en-US" altLang="zh-CN" sz="1800" b="0" i="0" u="none" strike="noStrike" kern="0" cap="none" spc="0" normalizeH="0" baseline="0" noProof="0" dirty="0">
                <a:ln>
                  <a:noFill/>
                </a:ln>
                <a:solidFill>
                  <a:srgbClr val="1A1A1A"/>
                </a:solidFill>
                <a:effectLst/>
                <a:uLnTx/>
                <a:uFillTx/>
                <a:latin typeface="Segoe UI"/>
                <a:ea typeface="+mn-ea"/>
                <a:cs typeface="+mn-cs"/>
              </a:rPr>
              <a:t>Check if two faces belong to the same person</a:t>
            </a:r>
          </a:p>
          <a:p>
            <a:pPr marL="0" marR="0" lvl="0" indent="0" algn="l" defTabSz="895849" rtl="0" eaLnBrk="1" fontAlgn="auto" latinLnBrk="0" hangingPunct="1">
              <a:lnSpc>
                <a:spcPct val="90000"/>
              </a:lnSpc>
              <a:spcBef>
                <a:spcPts val="1800"/>
              </a:spcBef>
              <a:spcAft>
                <a:spcPts val="0"/>
              </a:spcAft>
              <a:buClrTx/>
              <a:buSzTx/>
              <a:buFontTx/>
              <a:buNone/>
              <a:tabLst/>
              <a:defRPr/>
            </a:pPr>
            <a:r>
              <a:rPr kumimoji="0" lang="en-US" altLang="zh-CN" sz="2400" b="1" i="0" u="none" strike="noStrike" kern="0" cap="none" spc="0" normalizeH="0" baseline="0" noProof="0" dirty="0">
                <a:ln w="3175">
                  <a:noFill/>
                </a:ln>
                <a:solidFill>
                  <a:srgbClr val="1A1A1A"/>
                </a:solidFill>
                <a:effectLst/>
                <a:uLnTx/>
                <a:uFillTx/>
                <a:latin typeface="Segoe UI" panose="020B0502040204020203" pitchFamily="34" charset="0"/>
                <a:ea typeface="+mn-ea"/>
                <a:cs typeface="Segoe UI" panose="020B0502040204020203" pitchFamily="34" charset="0"/>
              </a:rPr>
              <a:t>Similar face searching</a:t>
            </a:r>
          </a:p>
          <a:p>
            <a:pPr marL="0" marR="0" lvl="0" indent="0" algn="l" defTabSz="895849" rtl="0" eaLnBrk="1" fontAlgn="auto" latinLnBrk="0" hangingPunct="1">
              <a:lnSpc>
                <a:spcPct val="90000"/>
              </a:lnSpc>
              <a:spcBef>
                <a:spcPts val="400"/>
              </a:spcBef>
              <a:spcAft>
                <a:spcPts val="0"/>
              </a:spcAft>
              <a:buClrTx/>
              <a:buSzTx/>
              <a:buFontTx/>
              <a:buNone/>
              <a:tabLst/>
              <a:defRPr/>
            </a:pPr>
            <a:r>
              <a:rPr kumimoji="0" lang="en-US" altLang="zh-CN" sz="1800" b="0" i="0" u="none" strike="noStrike" kern="0" cap="none" spc="0" normalizeH="0" baseline="0" noProof="0" dirty="0">
                <a:ln>
                  <a:noFill/>
                </a:ln>
                <a:solidFill>
                  <a:srgbClr val="1A1A1A"/>
                </a:solidFill>
                <a:effectLst/>
                <a:uLnTx/>
                <a:uFillTx/>
                <a:latin typeface="Segoe UI"/>
                <a:ea typeface="+mn-ea"/>
                <a:cs typeface="+mn-cs"/>
              </a:rPr>
              <a:t>Find similar faces within a set of images</a:t>
            </a:r>
          </a:p>
          <a:p>
            <a:pPr marL="0" marR="0" lvl="0" indent="0" algn="l" defTabSz="895849" rtl="0" eaLnBrk="1" fontAlgn="auto" latinLnBrk="0" hangingPunct="1">
              <a:lnSpc>
                <a:spcPct val="90000"/>
              </a:lnSpc>
              <a:spcBef>
                <a:spcPts val="1800"/>
              </a:spcBef>
              <a:spcAft>
                <a:spcPts val="0"/>
              </a:spcAft>
              <a:buClrTx/>
              <a:buSzTx/>
              <a:buFontTx/>
              <a:buNone/>
              <a:tabLst/>
              <a:defRPr/>
            </a:pPr>
            <a:r>
              <a:rPr kumimoji="0" lang="en-US" altLang="zh-CN" sz="2400" b="1" i="0" u="none" strike="noStrike" kern="0" cap="none" spc="0" normalizeH="0" baseline="0" noProof="0" dirty="0">
                <a:ln w="3175">
                  <a:noFill/>
                </a:ln>
                <a:solidFill>
                  <a:srgbClr val="1A1A1A"/>
                </a:solidFill>
                <a:effectLst/>
                <a:uLnTx/>
                <a:uFillTx/>
                <a:latin typeface="Segoe UI" panose="020B0502040204020203" pitchFamily="34" charset="0"/>
                <a:ea typeface="+mn-ea"/>
                <a:cs typeface="Segoe UI" panose="020B0502040204020203" pitchFamily="34" charset="0"/>
              </a:rPr>
              <a:t>Face grouping</a:t>
            </a:r>
          </a:p>
          <a:p>
            <a:pPr marL="0" marR="0" lvl="0" indent="0" algn="l" defTabSz="895849" rtl="0" eaLnBrk="1" fontAlgn="auto" latinLnBrk="0" hangingPunct="1">
              <a:lnSpc>
                <a:spcPct val="90000"/>
              </a:lnSpc>
              <a:spcBef>
                <a:spcPts val="400"/>
              </a:spcBef>
              <a:spcAft>
                <a:spcPts val="0"/>
              </a:spcAft>
              <a:buClrTx/>
              <a:buSzTx/>
              <a:buFontTx/>
              <a:buNone/>
              <a:tabLst/>
              <a:defRPr/>
            </a:pPr>
            <a:r>
              <a:rPr kumimoji="0" lang="en-US" altLang="zh-CN" sz="1800" b="0" i="0" u="none" strike="noStrike" kern="0" cap="none" spc="0" normalizeH="0" baseline="0" noProof="0" dirty="0">
                <a:ln>
                  <a:noFill/>
                </a:ln>
                <a:solidFill>
                  <a:srgbClr val="1A1A1A"/>
                </a:solidFill>
                <a:effectLst/>
                <a:uLnTx/>
                <a:uFillTx/>
                <a:latin typeface="Segoe UI"/>
                <a:ea typeface="+mn-ea"/>
                <a:cs typeface="+mn-cs"/>
              </a:rPr>
              <a:t>Organize many faces into groups</a:t>
            </a:r>
          </a:p>
          <a:p>
            <a:pPr marL="0" marR="0" lvl="0" indent="0" algn="l" defTabSz="895849" rtl="0" eaLnBrk="1" fontAlgn="auto" latinLnBrk="0" hangingPunct="1">
              <a:lnSpc>
                <a:spcPct val="90000"/>
              </a:lnSpc>
              <a:spcBef>
                <a:spcPts val="1800"/>
              </a:spcBef>
              <a:spcAft>
                <a:spcPts val="0"/>
              </a:spcAft>
              <a:buClrTx/>
              <a:buSzTx/>
              <a:buFontTx/>
              <a:buNone/>
              <a:tabLst/>
              <a:defRPr/>
            </a:pPr>
            <a:r>
              <a:rPr kumimoji="0" lang="en-US" altLang="zh-CN" sz="2400" b="1" i="0" u="none" strike="noStrike" kern="0" cap="none" spc="0" normalizeH="0" baseline="0" noProof="0" dirty="0">
                <a:ln w="3175">
                  <a:noFill/>
                </a:ln>
                <a:solidFill>
                  <a:srgbClr val="1A1A1A"/>
                </a:solidFill>
                <a:effectLst/>
                <a:uLnTx/>
                <a:uFillTx/>
                <a:latin typeface="Segoe UI" panose="020B0502040204020203" pitchFamily="34" charset="0"/>
                <a:ea typeface="+mn-ea"/>
                <a:cs typeface="Segoe UI" panose="020B0502040204020203" pitchFamily="34" charset="0"/>
              </a:rPr>
              <a:t>Face identification</a:t>
            </a:r>
          </a:p>
          <a:p>
            <a:pPr marL="0" marR="0" lvl="0" indent="0" algn="l" defTabSz="895849" rtl="0" eaLnBrk="1" fontAlgn="auto" latinLnBrk="0" hangingPunct="1">
              <a:lnSpc>
                <a:spcPct val="90000"/>
              </a:lnSpc>
              <a:spcBef>
                <a:spcPts val="400"/>
              </a:spcBef>
              <a:spcAft>
                <a:spcPts val="0"/>
              </a:spcAft>
              <a:buClrTx/>
              <a:buSzTx/>
              <a:buFontTx/>
              <a:buNone/>
              <a:tabLst/>
              <a:defRPr/>
            </a:pPr>
            <a:r>
              <a:rPr kumimoji="0" lang="en-US" altLang="zh-CN" sz="1800" b="0" i="0" u="none" strike="noStrike" kern="0" cap="none" spc="0" normalizeH="0" baseline="0" noProof="0" dirty="0">
                <a:ln>
                  <a:noFill/>
                </a:ln>
                <a:solidFill>
                  <a:srgbClr val="1A1A1A"/>
                </a:solidFill>
                <a:effectLst/>
                <a:uLnTx/>
                <a:uFillTx/>
                <a:latin typeface="Segoe UI"/>
                <a:ea typeface="+mn-ea"/>
                <a:cs typeface="+mn-cs"/>
              </a:rPr>
              <a:t>Search which person a face belongs to</a:t>
            </a:r>
          </a:p>
        </p:txBody>
      </p:sp>
      <p:sp>
        <p:nvSpPr>
          <p:cNvPr id="11" name="Title 1"/>
          <p:cNvSpPr txBox="1">
            <a:spLocks/>
          </p:cNvSpPr>
          <p:nvPr/>
        </p:nvSpPr>
        <p:spPr>
          <a:xfrm>
            <a:off x="1118880" y="4093148"/>
            <a:ext cx="10348974" cy="2783455"/>
          </a:xfrm>
          <a:prstGeom prst="rect">
            <a:avLst/>
          </a:prstGeom>
        </p:spPr>
        <p:txBody>
          <a:bodyPr vert="horz" lIns="91355" tIns="45676" rIns="91355" bIns="45676" rtlCol="0" anchor="b">
            <a:normAutofit/>
          </a:bodyPr>
          <a:lstStyle>
            <a:lvl1pPr algn="l" defTabSz="914400" rtl="0" eaLnBrk="1" latinLnBrk="0" hangingPunct="1">
              <a:lnSpc>
                <a:spcPct val="90000"/>
              </a:lnSpc>
              <a:spcBef>
                <a:spcPct val="0"/>
              </a:spcBef>
              <a:buNone/>
              <a:defRPr lang="en-US" sz="6000" kern="1200">
                <a:solidFill>
                  <a:srgbClr val="00A99D"/>
                </a:solidFill>
                <a:latin typeface="Segoe UI Light" panose="020B0502040204020203" pitchFamily="34" charset="0"/>
                <a:ea typeface="+mj-ea"/>
                <a:cs typeface="Segoe UI Light" panose="020B0502040204020203" pitchFamily="34" charset="0"/>
              </a:defRPr>
            </a:lvl1pPr>
          </a:lstStyle>
          <a:p>
            <a:pPr marL="0" marR="0" lvl="0" indent="0" algn="l" defTabSz="913676" rtl="0" eaLnBrk="1" fontAlgn="auto" latinLnBrk="0" hangingPunct="1">
              <a:lnSpc>
                <a:spcPct val="90000"/>
              </a:lnSpc>
              <a:spcBef>
                <a:spcPct val="0"/>
              </a:spcBef>
              <a:spcAft>
                <a:spcPts val="0"/>
              </a:spcAft>
              <a:buClrTx/>
              <a:buSzTx/>
              <a:buFontTx/>
              <a:buNone/>
              <a:tabLst/>
              <a:defRPr/>
            </a:pPr>
            <a:endParaRPr kumimoji="0" lang="en-US" altLang="zh-CN" sz="2798" b="0" i="0" u="none" strike="noStrike" kern="1200" cap="none" spc="0" normalizeH="0" baseline="0" noProof="0">
              <a:ln>
                <a:noFill/>
              </a:ln>
              <a:solidFill>
                <a:srgbClr val="00A99D"/>
              </a:solidFill>
              <a:effectLst/>
              <a:uLnTx/>
              <a:uFillTx/>
              <a:latin typeface="Segoe UI Light" panose="020B0502040204020203" pitchFamily="34" charset="0"/>
              <a:ea typeface="+mj-ea"/>
              <a:cs typeface="Segoe UI Light" panose="020B0502040204020203" pitchFamily="34" charset="0"/>
            </a:endParaRPr>
          </a:p>
        </p:txBody>
      </p:sp>
      <p:sp>
        <p:nvSpPr>
          <p:cNvPr id="4" name="Title 3">
            <a:extLst>
              <a:ext uri="{FF2B5EF4-FFF2-40B4-BE49-F238E27FC236}">
                <a16:creationId xmlns:a16="http://schemas.microsoft.com/office/drawing/2014/main" id="{2A935923-2F8B-49DB-9720-56C7E6998129}"/>
              </a:ext>
            </a:extLst>
          </p:cNvPr>
          <p:cNvSpPr>
            <a:spLocks noGrp="1"/>
          </p:cNvSpPr>
          <p:nvPr>
            <p:ph type="title"/>
          </p:nvPr>
        </p:nvSpPr>
        <p:spPr>
          <a:xfrm>
            <a:off x="266783" y="289557"/>
            <a:ext cx="5177682" cy="899652"/>
          </a:xfrm>
          <a:noFill/>
        </p:spPr>
        <p:txBody>
          <a:bodyPr vert="horz" wrap="square" lIns="146302" tIns="91438" rIns="146302" bIns="91438" rtlCol="0" anchor="t">
            <a:noAutofit/>
          </a:bodyPr>
          <a:lstStyle/>
          <a:p>
            <a:r>
              <a:rPr lang="en-US" sz="4400" dirty="0">
                <a:solidFill>
                  <a:schemeClr val="tx1"/>
                </a:solidFill>
                <a:latin typeface="Segoe UI Semibold" panose="020B0702040204020203" pitchFamily="34" charset="0"/>
              </a:rPr>
              <a:t>Face Recognition</a:t>
            </a:r>
          </a:p>
        </p:txBody>
      </p:sp>
      <p:sp>
        <p:nvSpPr>
          <p:cNvPr id="9" name="Oval 8">
            <a:extLst>
              <a:ext uri="{FF2B5EF4-FFF2-40B4-BE49-F238E27FC236}">
                <a16:creationId xmlns:a16="http://schemas.microsoft.com/office/drawing/2014/main" id="{35BF7F89-5C24-4B9A-BB4E-45E6D11E3306}"/>
              </a:ext>
            </a:extLst>
          </p:cNvPr>
          <p:cNvSpPr/>
          <p:nvPr/>
        </p:nvSpPr>
        <p:spPr bwMode="auto">
          <a:xfrm>
            <a:off x="11008621" y="265964"/>
            <a:ext cx="904359" cy="904359"/>
          </a:xfrm>
          <a:prstGeom prst="ellipse">
            <a:avLst/>
          </a:prstGeom>
          <a:solidFill>
            <a:schemeClr val="accent3"/>
          </a:solidFill>
          <a:ln w="12700" cap="flat" cmpd="sng" algn="ctr">
            <a:noFill/>
            <a:prstDash val="solid"/>
            <a:miter lim="800000"/>
          </a:ln>
          <a:effectLst/>
        </p:spPr>
        <p:txBody>
          <a:bodyPr rot="0" spcFirstLastPara="0" vertOverflow="overflow" horzOverflow="overflow" vert="horz" wrap="square" lIns="215100" tIns="172080" rIns="215100" bIns="172080" numCol="1" spcCol="0" rtlCol="0" fromWordArt="0" anchor="t" anchorCtr="0" forceAA="0" compatLnSpc="1">
            <a:prstTxWarp prst="textNoShape">
              <a:avLst/>
            </a:prstTxWarp>
            <a:noAutofit/>
          </a:bodyPr>
          <a:lstStyle/>
          <a:p>
            <a:pPr marL="0" marR="0" lvl="0" indent="0" algn="ctr" defTabSz="1096727" rtl="0" eaLnBrk="1" fontAlgn="base" latinLnBrk="0" hangingPunct="1">
              <a:lnSpc>
                <a:spcPct val="90000"/>
              </a:lnSpc>
              <a:spcBef>
                <a:spcPct val="0"/>
              </a:spcBef>
              <a:spcAft>
                <a:spcPct val="0"/>
              </a:spcAft>
              <a:buClrTx/>
              <a:buSzTx/>
              <a:buFontTx/>
              <a:buNone/>
              <a:tabLst/>
              <a:defRPr/>
            </a:pPr>
            <a:endParaRPr kumimoji="0" lang="en-US" sz="282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 name="Picture 4">
            <a:extLst>
              <a:ext uri="{FF2B5EF4-FFF2-40B4-BE49-F238E27FC236}">
                <a16:creationId xmlns:a16="http://schemas.microsoft.com/office/drawing/2014/main" id="{7CF78128-7E12-4C5F-89BF-D4A6845416AE}"/>
              </a:ext>
            </a:extLst>
          </p:cNvPr>
          <p:cNvPicPr>
            <a:picLocks noChangeAspect="1"/>
          </p:cNvPicPr>
          <p:nvPr/>
        </p:nvPicPr>
        <p:blipFill>
          <a:blip r:embed="rId5">
            <a:biLevel thresh="25000"/>
            <a:extLst>
              <a:ext uri="{28A0092B-C50C-407E-A947-70E740481C1C}">
                <a14:useLocalDpi xmlns:a14="http://schemas.microsoft.com/office/drawing/2010/main" val="0"/>
              </a:ext>
            </a:extLst>
          </a:blip>
          <a:stretch>
            <a:fillRect/>
          </a:stretch>
        </p:blipFill>
        <p:spPr>
          <a:xfrm>
            <a:off x="11024958" y="282302"/>
            <a:ext cx="871685" cy="871685"/>
          </a:xfrm>
          <a:prstGeom prst="rect">
            <a:avLst/>
          </a:prstGeom>
        </p:spPr>
      </p:pic>
    </p:spTree>
    <p:custDataLst>
      <p:tags r:id="rId1"/>
    </p:custDataLst>
    <p:extLst>
      <p:ext uri="{BB962C8B-B14F-4D97-AF65-F5344CB8AC3E}">
        <p14:creationId xmlns:p14="http://schemas.microsoft.com/office/powerpoint/2010/main" val="12503639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8" name="Picture 8" descr="https://microsoft.sharepoint.com/teams/BrandCentral/BundleImages/250MSC12_Nancy_001/PreviewImage.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2027" r="26651" b="6652"/>
          <a:stretch/>
        </p:blipFill>
        <p:spPr bwMode="auto">
          <a:xfrm>
            <a:off x="5638806" y="2723"/>
            <a:ext cx="6568919" cy="6855229"/>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bwMode="auto">
          <a:xfrm>
            <a:off x="86" y="-9238"/>
            <a:ext cx="5638720" cy="6867191"/>
          </a:xfrm>
          <a:prstGeom prst="rect">
            <a:avLst/>
          </a:prstGeom>
          <a:solidFill>
            <a:schemeClr val="bg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00" rIns="0" bIns="46600" numCol="1" rtlCol="0" anchor="ctr" anchorCtr="0" compatLnSpc="1">
            <a:prstTxWarp prst="textNoShape">
              <a:avLst/>
            </a:prstTxWarp>
          </a:bodyPr>
          <a:lstStyle/>
          <a:p>
            <a:pPr marL="0" marR="0" lvl="0" indent="0" algn="ctr" defTabSz="931733" rtl="0" eaLnBrk="1" fontAlgn="base" latinLnBrk="0" hangingPunct="1">
              <a:lnSpc>
                <a:spcPct val="100000"/>
              </a:lnSpc>
              <a:spcBef>
                <a:spcPct val="0"/>
              </a:spcBef>
              <a:spcAft>
                <a:spcPct val="0"/>
              </a:spcAft>
              <a:buClrTx/>
              <a:buSzTx/>
              <a:buFontTx/>
              <a:buNone/>
              <a:tabLst/>
              <a:defRPr/>
            </a:pPr>
            <a:endParaRPr kumimoji="0" lang="en-US" sz="1999"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6" name="Rectangle 15"/>
          <p:cNvSpPr/>
          <p:nvPr/>
        </p:nvSpPr>
        <p:spPr>
          <a:xfrm>
            <a:off x="266784" y="1188752"/>
            <a:ext cx="5067228" cy="3602008"/>
          </a:xfrm>
          <a:prstGeom prst="rect">
            <a:avLst/>
          </a:prstGeom>
        </p:spPr>
        <p:txBody>
          <a:bodyPr wrap="square" lIns="146302" tIns="146302" rIns="182878" bIns="146302">
            <a:spAutoFit/>
          </a:bodyPr>
          <a:lstStyle/>
          <a:p>
            <a:pPr marL="0" marR="0" lvl="0" indent="0" algn="l" defTabSz="895849" rtl="0" eaLnBrk="1" fontAlgn="auto" latinLnBrk="0" hangingPunct="1">
              <a:lnSpc>
                <a:spcPct val="90000"/>
              </a:lnSpc>
              <a:spcBef>
                <a:spcPts val="1800"/>
              </a:spcBef>
              <a:spcAft>
                <a:spcPts val="0"/>
              </a:spcAft>
              <a:buClrTx/>
              <a:buSzTx/>
              <a:buFontTx/>
              <a:buNone/>
              <a:tabLst/>
              <a:defRPr/>
            </a:pPr>
            <a:r>
              <a:rPr kumimoji="0" lang="en-US" altLang="zh-CN" sz="2400" b="1" i="0" u="none" strike="noStrike" kern="0" cap="none" spc="0" normalizeH="0" baseline="0" noProof="0" dirty="0">
                <a:ln w="3175">
                  <a:noFill/>
                </a:ln>
                <a:solidFill>
                  <a:srgbClr val="1A1A1A"/>
                </a:solidFill>
                <a:effectLst/>
                <a:uLnTx/>
                <a:uFillTx/>
                <a:latin typeface="Segoe UI"/>
                <a:ea typeface="+mn-ea"/>
                <a:cs typeface="Segoe UI Semibold" panose="020B0702040204020203" pitchFamily="34" charset="0"/>
              </a:rPr>
              <a:t>Analyze an image</a:t>
            </a:r>
            <a:endParaRPr kumimoji="0" lang="en-US" altLang="zh-CN" sz="2000" b="1" i="0" u="none" strike="noStrike" kern="0" cap="none" spc="0" normalizeH="0" baseline="0" noProof="0" dirty="0">
              <a:ln>
                <a:noFill/>
              </a:ln>
              <a:solidFill>
                <a:srgbClr val="1A1A1A"/>
              </a:solidFill>
              <a:effectLst/>
              <a:uLnTx/>
              <a:uFillTx/>
              <a:latin typeface="Segoe UI"/>
              <a:ea typeface="+mn-ea"/>
              <a:cs typeface="+mn-cs"/>
            </a:endParaRPr>
          </a:p>
          <a:p>
            <a:pPr marL="0" marR="0" lvl="0" indent="0" algn="l" defTabSz="895849" rtl="0" eaLnBrk="1" fontAlgn="auto" latinLnBrk="0" hangingPunct="1">
              <a:lnSpc>
                <a:spcPct val="90000"/>
              </a:lnSpc>
              <a:spcBef>
                <a:spcPts val="400"/>
              </a:spcBef>
              <a:spcAft>
                <a:spcPts val="0"/>
              </a:spcAft>
              <a:buClrTx/>
              <a:buSzTx/>
              <a:buFontTx/>
              <a:buNone/>
              <a:tabLst/>
              <a:defRPr/>
            </a:pPr>
            <a:r>
              <a:rPr kumimoji="0" lang="en-US" altLang="zh-CN" sz="1800" b="0" i="0" u="none" strike="noStrike" kern="0" cap="none" spc="0" normalizeH="0" baseline="0" noProof="0" dirty="0">
                <a:ln>
                  <a:noFill/>
                </a:ln>
                <a:solidFill>
                  <a:srgbClr val="1A1A1A"/>
                </a:solidFill>
                <a:effectLst/>
                <a:uLnTx/>
                <a:uFillTx/>
                <a:latin typeface="Segoe UI"/>
                <a:ea typeface="+mn-ea"/>
                <a:cs typeface="+mn-cs"/>
              </a:rPr>
              <a:t>Understand content within an image</a:t>
            </a:r>
            <a:endParaRPr kumimoji="0" lang="en-US" altLang="zh-CN" sz="1600" b="0" i="0" u="none" strike="noStrike" kern="0" cap="none" spc="0" normalizeH="0" baseline="0" noProof="0" dirty="0">
              <a:ln>
                <a:noFill/>
              </a:ln>
              <a:solidFill>
                <a:srgbClr val="1A1A1A"/>
              </a:solidFill>
              <a:effectLst/>
              <a:uLnTx/>
              <a:uFillTx/>
              <a:latin typeface="Segoe UI"/>
              <a:ea typeface="+mn-ea"/>
              <a:cs typeface="+mn-cs"/>
            </a:endParaRPr>
          </a:p>
          <a:p>
            <a:pPr marL="0" marR="0" lvl="0" indent="0" algn="l" defTabSz="895849" rtl="0" eaLnBrk="1" fontAlgn="auto" latinLnBrk="0" hangingPunct="1">
              <a:lnSpc>
                <a:spcPct val="90000"/>
              </a:lnSpc>
              <a:spcBef>
                <a:spcPts val="1800"/>
              </a:spcBef>
              <a:spcAft>
                <a:spcPts val="0"/>
              </a:spcAft>
              <a:buClrTx/>
              <a:buSzTx/>
              <a:buFontTx/>
              <a:buNone/>
              <a:tabLst/>
              <a:defRPr/>
            </a:pPr>
            <a:r>
              <a:rPr kumimoji="0" lang="en-US" altLang="zh-CN" sz="2400" b="1" i="0" u="none" strike="noStrike" kern="0" cap="none" spc="0" normalizeH="0" baseline="0" noProof="0" dirty="0">
                <a:ln w="3175">
                  <a:noFill/>
                </a:ln>
                <a:solidFill>
                  <a:srgbClr val="1A1A1A"/>
                </a:solidFill>
                <a:effectLst/>
                <a:uLnTx/>
                <a:uFillTx/>
                <a:latin typeface="Segoe UI"/>
                <a:ea typeface="+mn-ea"/>
                <a:cs typeface="Segoe UI Semibold" panose="020B0702040204020203" pitchFamily="34" charset="0"/>
              </a:rPr>
              <a:t>OCR</a:t>
            </a:r>
            <a:endParaRPr kumimoji="0" lang="en-US" altLang="zh-CN" sz="2800" b="1" i="0" u="none" strike="noStrike" kern="0" cap="none" spc="0" normalizeH="0" baseline="0" noProof="0" dirty="0">
              <a:ln>
                <a:noFill/>
              </a:ln>
              <a:solidFill>
                <a:srgbClr val="1A1A1A"/>
              </a:solidFill>
              <a:effectLst/>
              <a:uLnTx/>
              <a:uFillTx/>
              <a:latin typeface="Segoe UI"/>
              <a:ea typeface="+mn-ea"/>
              <a:cs typeface="+mn-cs"/>
            </a:endParaRPr>
          </a:p>
          <a:p>
            <a:pPr marL="0" marR="0" lvl="0" indent="0" algn="l" defTabSz="895849" rtl="0" eaLnBrk="1" fontAlgn="auto" latinLnBrk="0" hangingPunct="1">
              <a:lnSpc>
                <a:spcPct val="90000"/>
              </a:lnSpc>
              <a:spcBef>
                <a:spcPts val="200"/>
              </a:spcBef>
              <a:spcAft>
                <a:spcPts val="0"/>
              </a:spcAft>
              <a:buClrTx/>
              <a:buSzTx/>
              <a:buFontTx/>
              <a:buNone/>
              <a:tabLst/>
              <a:defRPr/>
            </a:pPr>
            <a:r>
              <a:rPr kumimoji="0" lang="en-US" altLang="zh-CN" sz="1800" b="0" i="0" u="none" strike="noStrike" kern="0" cap="none" spc="0" normalizeH="0" baseline="0" noProof="0" dirty="0">
                <a:ln>
                  <a:noFill/>
                </a:ln>
                <a:solidFill>
                  <a:srgbClr val="1A1A1A"/>
                </a:solidFill>
                <a:effectLst/>
                <a:uLnTx/>
                <a:uFillTx/>
                <a:latin typeface="Segoe UI"/>
                <a:ea typeface="+mn-ea"/>
                <a:cs typeface="+mn-cs"/>
              </a:rPr>
              <a:t>Detect and recognize words within an image</a:t>
            </a:r>
          </a:p>
          <a:p>
            <a:pPr marL="0" marR="0" lvl="0" indent="0" algn="l" defTabSz="895849" rtl="0" eaLnBrk="1" fontAlgn="auto" latinLnBrk="0" hangingPunct="1">
              <a:lnSpc>
                <a:spcPct val="90000"/>
              </a:lnSpc>
              <a:spcBef>
                <a:spcPts val="1800"/>
              </a:spcBef>
              <a:spcAft>
                <a:spcPts val="0"/>
              </a:spcAft>
              <a:buClrTx/>
              <a:buSzTx/>
              <a:buFontTx/>
              <a:buNone/>
              <a:tabLst/>
              <a:defRPr/>
            </a:pPr>
            <a:r>
              <a:rPr kumimoji="0" lang="en-US" altLang="zh-CN" sz="2400" b="1" i="0" u="none" strike="noStrike" kern="0" cap="none" spc="0" normalizeH="0" baseline="0" noProof="0" dirty="0">
                <a:ln w="3175">
                  <a:noFill/>
                </a:ln>
                <a:solidFill>
                  <a:srgbClr val="737373">
                    <a:lumMod val="60000"/>
                    <a:lumOff val="40000"/>
                  </a:srgbClr>
                </a:solidFill>
                <a:effectLst/>
                <a:uLnTx/>
                <a:uFillTx/>
                <a:latin typeface="Segoe UI"/>
                <a:ea typeface="+mn-ea"/>
                <a:cs typeface="Segoe UI Semibold" panose="020B0702040204020203" pitchFamily="34" charset="0"/>
              </a:rPr>
              <a:t>Recognize celebrities</a:t>
            </a:r>
            <a:endParaRPr kumimoji="0" lang="en-US" altLang="zh-CN" sz="2000" b="1" i="0" u="none" strike="noStrike" kern="0" cap="none" spc="0" normalizeH="0" baseline="0" noProof="0" dirty="0">
              <a:ln>
                <a:noFill/>
              </a:ln>
              <a:solidFill>
                <a:srgbClr val="737373">
                  <a:lumMod val="60000"/>
                  <a:lumOff val="40000"/>
                </a:srgbClr>
              </a:solidFill>
              <a:effectLst/>
              <a:uLnTx/>
              <a:uFillTx/>
              <a:latin typeface="Segoe UI"/>
              <a:ea typeface="+mn-ea"/>
              <a:cs typeface="+mn-cs"/>
            </a:endParaRPr>
          </a:p>
          <a:p>
            <a:pPr marL="0" marR="0" lvl="0" indent="0" algn="l" defTabSz="895849" rtl="0" eaLnBrk="1" fontAlgn="auto" latinLnBrk="0" hangingPunct="1">
              <a:lnSpc>
                <a:spcPct val="90000"/>
              </a:lnSpc>
              <a:spcBef>
                <a:spcPts val="200"/>
              </a:spcBef>
              <a:spcAft>
                <a:spcPts val="0"/>
              </a:spcAft>
              <a:buClrTx/>
              <a:buSzTx/>
              <a:buFontTx/>
              <a:buNone/>
              <a:tabLst/>
              <a:defRPr/>
            </a:pPr>
            <a:r>
              <a:rPr kumimoji="0" lang="en-US" altLang="zh-CN" sz="1800" b="0" i="0" u="none" strike="noStrike" kern="0" cap="none" spc="0" normalizeH="0" baseline="0" noProof="0" dirty="0">
                <a:ln>
                  <a:noFill/>
                </a:ln>
                <a:solidFill>
                  <a:srgbClr val="737373">
                    <a:lumMod val="60000"/>
                    <a:lumOff val="40000"/>
                  </a:srgbClr>
                </a:solidFill>
                <a:effectLst/>
                <a:uLnTx/>
                <a:uFillTx/>
                <a:latin typeface="Segoe UI"/>
                <a:ea typeface="+mn-ea"/>
                <a:cs typeface="+mn-cs"/>
              </a:rPr>
              <a:t>Thanks to domain-specific models, ability </a:t>
            </a:r>
            <a:br>
              <a:rPr kumimoji="0" lang="en-US" altLang="zh-CN" sz="1800" b="0" i="0" u="none" strike="noStrike" kern="0" cap="none" spc="0" normalizeH="0" baseline="0" noProof="0" dirty="0">
                <a:ln>
                  <a:noFill/>
                </a:ln>
                <a:solidFill>
                  <a:srgbClr val="737373">
                    <a:lumMod val="60000"/>
                    <a:lumOff val="40000"/>
                  </a:srgbClr>
                </a:solidFill>
                <a:effectLst/>
                <a:uLnTx/>
                <a:uFillTx/>
                <a:latin typeface="Segoe UI"/>
                <a:ea typeface="+mn-ea"/>
                <a:cs typeface="+mn-cs"/>
              </a:rPr>
            </a:br>
            <a:r>
              <a:rPr kumimoji="0" lang="en-US" altLang="zh-CN" sz="1800" b="0" i="0" u="none" strike="noStrike" kern="0" cap="none" spc="0" normalizeH="0" baseline="0" noProof="0" dirty="0">
                <a:ln>
                  <a:noFill/>
                </a:ln>
                <a:solidFill>
                  <a:srgbClr val="737373">
                    <a:lumMod val="60000"/>
                    <a:lumOff val="40000"/>
                  </a:srgbClr>
                </a:solidFill>
                <a:effectLst/>
                <a:uLnTx/>
                <a:uFillTx/>
                <a:latin typeface="Segoe UI"/>
                <a:ea typeface="+mn-ea"/>
                <a:cs typeface="+mn-cs"/>
              </a:rPr>
              <a:t>to recognize </a:t>
            </a:r>
            <a:r>
              <a:rPr kumimoji="0" lang="en-US" sz="1800" b="0" i="0" u="none" strike="noStrike" kern="0" cap="none" spc="0" normalizeH="0" baseline="0" noProof="0" dirty="0">
                <a:ln>
                  <a:noFill/>
                </a:ln>
                <a:solidFill>
                  <a:srgbClr val="737373">
                    <a:lumMod val="60000"/>
                    <a:lumOff val="40000"/>
                  </a:srgbClr>
                </a:solidFill>
                <a:effectLst/>
                <a:uLnTx/>
                <a:uFillTx/>
                <a:latin typeface="Segoe UI"/>
                <a:ea typeface="+mn-ea"/>
                <a:cs typeface="+mn-cs"/>
              </a:rPr>
              <a:t>200K celebrities from business, politics, sports, and entertainment around </a:t>
            </a:r>
            <a:br>
              <a:rPr kumimoji="0" lang="en-US" sz="1800" b="0" i="0" u="none" strike="noStrike" kern="0" cap="none" spc="0" normalizeH="0" baseline="0" noProof="0" dirty="0">
                <a:ln>
                  <a:noFill/>
                </a:ln>
                <a:solidFill>
                  <a:srgbClr val="737373">
                    <a:lumMod val="60000"/>
                    <a:lumOff val="40000"/>
                  </a:srgbClr>
                </a:solidFill>
                <a:effectLst/>
                <a:uLnTx/>
                <a:uFillTx/>
                <a:latin typeface="Segoe UI"/>
                <a:ea typeface="+mn-ea"/>
                <a:cs typeface="+mn-cs"/>
              </a:rPr>
            </a:br>
            <a:r>
              <a:rPr kumimoji="0" lang="en-US" sz="1800" b="0" i="0" u="none" strike="noStrike" kern="0" cap="none" spc="0" normalizeH="0" baseline="0" noProof="0" dirty="0">
                <a:ln>
                  <a:noFill/>
                </a:ln>
                <a:solidFill>
                  <a:srgbClr val="737373">
                    <a:lumMod val="60000"/>
                    <a:lumOff val="40000"/>
                  </a:srgbClr>
                </a:solidFill>
                <a:effectLst/>
                <a:uLnTx/>
                <a:uFillTx/>
                <a:latin typeface="Segoe UI"/>
                <a:ea typeface="+mn-ea"/>
                <a:cs typeface="+mn-cs"/>
              </a:rPr>
              <a:t>the world</a:t>
            </a:r>
          </a:p>
          <a:p>
            <a:pPr marL="0" marR="0" lvl="0" indent="0" algn="l" defTabSz="895849" rtl="0" eaLnBrk="1" fontAlgn="auto" latinLnBrk="0" hangingPunct="1">
              <a:lnSpc>
                <a:spcPct val="90000"/>
              </a:lnSpc>
              <a:spcBef>
                <a:spcPts val="0"/>
              </a:spcBef>
              <a:spcAft>
                <a:spcPts val="1763"/>
              </a:spcAft>
              <a:buClrTx/>
              <a:buSzTx/>
              <a:buFontTx/>
              <a:buNone/>
              <a:tabLst/>
              <a:defRPr/>
            </a:pPr>
            <a:endParaRPr kumimoji="0" lang="en-US" sz="1800" b="0" i="0" u="none" strike="noStrike" kern="0" cap="none" spc="0" normalizeH="0" baseline="0" noProof="0" dirty="0">
              <a:ln>
                <a:noFill/>
              </a:ln>
              <a:solidFill>
                <a:srgbClr val="1A1A1A"/>
              </a:solidFill>
              <a:effectLst/>
              <a:uLnTx/>
              <a:uFillTx/>
              <a:latin typeface="Segoe UI"/>
              <a:ea typeface="+mn-ea"/>
              <a:cs typeface="+mn-cs"/>
            </a:endParaRPr>
          </a:p>
        </p:txBody>
      </p:sp>
      <p:sp>
        <p:nvSpPr>
          <p:cNvPr id="11" name="Title 1"/>
          <p:cNvSpPr txBox="1">
            <a:spLocks/>
          </p:cNvSpPr>
          <p:nvPr/>
        </p:nvSpPr>
        <p:spPr>
          <a:xfrm>
            <a:off x="1118880" y="4093148"/>
            <a:ext cx="10348974" cy="2783455"/>
          </a:xfrm>
          <a:prstGeom prst="rect">
            <a:avLst/>
          </a:prstGeom>
        </p:spPr>
        <p:txBody>
          <a:bodyPr vert="horz" lIns="91355" tIns="45676" rIns="91355" bIns="45676" rtlCol="0" anchor="b">
            <a:normAutofit/>
          </a:bodyPr>
          <a:lstStyle>
            <a:lvl1pPr algn="l" defTabSz="914400" rtl="0" eaLnBrk="1" latinLnBrk="0" hangingPunct="1">
              <a:lnSpc>
                <a:spcPct val="90000"/>
              </a:lnSpc>
              <a:spcBef>
                <a:spcPct val="0"/>
              </a:spcBef>
              <a:buNone/>
              <a:defRPr lang="en-US" sz="6000" kern="1200">
                <a:solidFill>
                  <a:srgbClr val="00A99D"/>
                </a:solidFill>
                <a:latin typeface="Segoe UI Light" panose="020B0502040204020203" pitchFamily="34" charset="0"/>
                <a:ea typeface="+mj-ea"/>
                <a:cs typeface="Segoe UI Light" panose="020B0502040204020203" pitchFamily="34" charset="0"/>
              </a:defRPr>
            </a:lvl1pPr>
          </a:lstStyle>
          <a:p>
            <a:pPr marL="0" marR="0" lvl="0" indent="0" algn="l" defTabSz="913676" rtl="0" eaLnBrk="1" fontAlgn="auto" latinLnBrk="0" hangingPunct="1">
              <a:lnSpc>
                <a:spcPct val="90000"/>
              </a:lnSpc>
              <a:spcBef>
                <a:spcPct val="0"/>
              </a:spcBef>
              <a:spcAft>
                <a:spcPts val="0"/>
              </a:spcAft>
              <a:buClrTx/>
              <a:buSzTx/>
              <a:buFontTx/>
              <a:buNone/>
              <a:tabLst/>
              <a:defRPr/>
            </a:pPr>
            <a:endParaRPr kumimoji="0" lang="en-US" altLang="zh-CN" sz="2798" b="0" i="0" u="none" strike="noStrike" kern="1200" cap="none" spc="0" normalizeH="0" baseline="0" noProof="0">
              <a:ln>
                <a:noFill/>
              </a:ln>
              <a:solidFill>
                <a:srgbClr val="00A99D"/>
              </a:solidFill>
              <a:effectLst/>
              <a:uLnTx/>
              <a:uFillTx/>
              <a:latin typeface="Segoe UI Light" panose="020B0502040204020203" pitchFamily="34" charset="0"/>
              <a:ea typeface="+mj-ea"/>
              <a:cs typeface="Segoe UI Light" panose="020B0502040204020203" pitchFamily="34" charset="0"/>
            </a:endParaRPr>
          </a:p>
        </p:txBody>
      </p:sp>
      <p:sp>
        <p:nvSpPr>
          <p:cNvPr id="4" name="Title 3">
            <a:extLst>
              <a:ext uri="{FF2B5EF4-FFF2-40B4-BE49-F238E27FC236}">
                <a16:creationId xmlns:a16="http://schemas.microsoft.com/office/drawing/2014/main" id="{2A935923-2F8B-49DB-9720-56C7E6998129}"/>
              </a:ext>
            </a:extLst>
          </p:cNvPr>
          <p:cNvSpPr>
            <a:spLocks noGrp="1"/>
          </p:cNvSpPr>
          <p:nvPr>
            <p:ph type="title"/>
          </p:nvPr>
        </p:nvSpPr>
        <p:spPr>
          <a:xfrm>
            <a:off x="266784" y="289557"/>
            <a:ext cx="5211237" cy="677108"/>
          </a:xfrm>
        </p:spPr>
        <p:txBody>
          <a:bodyPr/>
          <a:lstStyle/>
          <a:p>
            <a:r>
              <a:rPr lang="en-US" sz="4400" dirty="0">
                <a:solidFill>
                  <a:schemeClr val="tx1"/>
                </a:solidFill>
                <a:latin typeface="Segoe UI Semibold" panose="020B0702040204020203" pitchFamily="34" charset="0"/>
              </a:rPr>
              <a:t>Computer Vision</a:t>
            </a:r>
          </a:p>
        </p:txBody>
      </p:sp>
      <p:sp>
        <p:nvSpPr>
          <p:cNvPr id="18" name="Oval 17">
            <a:extLst>
              <a:ext uri="{FF2B5EF4-FFF2-40B4-BE49-F238E27FC236}">
                <a16:creationId xmlns:a16="http://schemas.microsoft.com/office/drawing/2014/main" id="{FBC16A1C-0C42-4DA7-BD21-E4D82E7B4DFA}"/>
              </a:ext>
            </a:extLst>
          </p:cNvPr>
          <p:cNvSpPr/>
          <p:nvPr/>
        </p:nvSpPr>
        <p:spPr bwMode="auto">
          <a:xfrm>
            <a:off x="11008621" y="265964"/>
            <a:ext cx="904359" cy="904359"/>
          </a:xfrm>
          <a:prstGeom prst="ellipse">
            <a:avLst/>
          </a:prstGeom>
          <a:solidFill>
            <a:schemeClr val="accent3"/>
          </a:solidFill>
          <a:ln w="12700" cap="flat" cmpd="sng" algn="ctr">
            <a:noFill/>
            <a:prstDash val="solid"/>
            <a:miter lim="800000"/>
          </a:ln>
          <a:effectLst/>
        </p:spPr>
        <p:txBody>
          <a:bodyPr rot="0" spcFirstLastPara="0" vertOverflow="overflow" horzOverflow="overflow" vert="horz" wrap="square" lIns="215100" tIns="172080" rIns="215100" bIns="172080" numCol="1" spcCol="0" rtlCol="0" fromWordArt="0" anchor="t" anchorCtr="0" forceAA="0" compatLnSpc="1">
            <a:prstTxWarp prst="textNoShape">
              <a:avLst/>
            </a:prstTxWarp>
            <a:noAutofit/>
          </a:bodyPr>
          <a:lstStyle/>
          <a:p>
            <a:pPr marL="0" marR="0" lvl="0" indent="0" algn="ctr" defTabSz="1096727" rtl="0" eaLnBrk="1" fontAlgn="base" latinLnBrk="0" hangingPunct="1">
              <a:lnSpc>
                <a:spcPct val="90000"/>
              </a:lnSpc>
              <a:spcBef>
                <a:spcPct val="0"/>
              </a:spcBef>
              <a:spcAft>
                <a:spcPct val="0"/>
              </a:spcAft>
              <a:buClrTx/>
              <a:buSzTx/>
              <a:buFontTx/>
              <a:buNone/>
              <a:tabLst/>
              <a:defRPr/>
            </a:pPr>
            <a:endParaRPr kumimoji="0" lang="en-US" sz="282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 name="Picture 8">
            <a:extLst>
              <a:ext uri="{FF2B5EF4-FFF2-40B4-BE49-F238E27FC236}">
                <a16:creationId xmlns:a16="http://schemas.microsoft.com/office/drawing/2014/main" id="{E9C64C92-55D0-4559-853E-CC60BCD6234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043825" y="296805"/>
            <a:ext cx="838530" cy="838530"/>
          </a:xfrm>
          <a:prstGeom prst="rect">
            <a:avLst/>
          </a:prstGeom>
        </p:spPr>
      </p:pic>
    </p:spTree>
    <p:custDataLst>
      <p:tags r:id="rId1"/>
    </p:custDataLst>
    <p:extLst>
      <p:ext uri="{BB962C8B-B14F-4D97-AF65-F5344CB8AC3E}">
        <p14:creationId xmlns:p14="http://schemas.microsoft.com/office/powerpoint/2010/main" val="1499506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rotWithShape="1">
          <a:blip r:embed="rId4">
            <a:extLst>
              <a:ext uri="{28A0092B-C50C-407E-A947-70E740481C1C}">
                <a14:useLocalDpi xmlns:a14="http://schemas.microsoft.com/office/drawing/2010/main" val="0"/>
              </a:ext>
            </a:extLst>
          </a:blip>
          <a:srcRect l="28666" t="14350" r="18024" b="2488"/>
          <a:stretch/>
        </p:blipFill>
        <p:spPr>
          <a:xfrm flipH="1">
            <a:off x="5638807" y="2723"/>
            <a:ext cx="6595900" cy="6859578"/>
          </a:xfrm>
          <a:prstGeom prst="rect">
            <a:avLst/>
          </a:prstGeom>
        </p:spPr>
      </p:pic>
      <p:sp>
        <p:nvSpPr>
          <p:cNvPr id="9" name="Rectangle 8">
            <a:extLst>
              <a:ext uri="{FF2B5EF4-FFF2-40B4-BE49-F238E27FC236}">
                <a16:creationId xmlns:a16="http://schemas.microsoft.com/office/drawing/2014/main" id="{6C3607F6-674C-4586-B367-12C97179A227}"/>
              </a:ext>
            </a:extLst>
          </p:cNvPr>
          <p:cNvSpPr/>
          <p:nvPr/>
        </p:nvSpPr>
        <p:spPr bwMode="auto">
          <a:xfrm>
            <a:off x="86" y="49"/>
            <a:ext cx="5638720" cy="6857903"/>
          </a:xfrm>
          <a:prstGeom prst="rect">
            <a:avLst/>
          </a:prstGeom>
          <a:solidFill>
            <a:schemeClr val="bg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00" rIns="0" bIns="46600" numCol="1" rtlCol="0" anchor="ctr" anchorCtr="0" compatLnSpc="1">
            <a:prstTxWarp prst="textNoShape">
              <a:avLst/>
            </a:prstTxWarp>
          </a:bodyPr>
          <a:lstStyle/>
          <a:p>
            <a:pPr marL="0" marR="0" lvl="0" indent="0" algn="ctr" defTabSz="931733" rtl="0" eaLnBrk="1" fontAlgn="base" latinLnBrk="0" hangingPunct="1">
              <a:lnSpc>
                <a:spcPct val="100000"/>
              </a:lnSpc>
              <a:spcBef>
                <a:spcPct val="0"/>
              </a:spcBef>
              <a:spcAft>
                <a:spcPct val="0"/>
              </a:spcAft>
              <a:buClrTx/>
              <a:buSzTx/>
              <a:buFontTx/>
              <a:buNone/>
              <a:tabLst/>
              <a:defRPr/>
            </a:pPr>
            <a:endParaRPr kumimoji="0" lang="en-US" sz="1999"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 name="Title 1">
            <a:extLst>
              <a:ext uri="{FF2B5EF4-FFF2-40B4-BE49-F238E27FC236}">
                <a16:creationId xmlns:a16="http://schemas.microsoft.com/office/drawing/2014/main" id="{622E7AD0-130F-4E7A-B026-9EB320BFCF70}"/>
              </a:ext>
            </a:extLst>
          </p:cNvPr>
          <p:cNvSpPr>
            <a:spLocks noGrp="1"/>
          </p:cNvSpPr>
          <p:nvPr>
            <p:ph type="title"/>
          </p:nvPr>
        </p:nvSpPr>
        <p:spPr>
          <a:xfrm>
            <a:off x="266783" y="289557"/>
            <a:ext cx="5320015" cy="677108"/>
          </a:xfrm>
          <a:noFill/>
        </p:spPr>
        <p:txBody>
          <a:bodyPr vert="horz" wrap="square" lIns="0" tIns="0" rIns="0" bIns="0" rtlCol="0" anchor="t">
            <a:spAutoFit/>
          </a:bodyPr>
          <a:lstStyle/>
          <a:p>
            <a:pPr defTabSz="932754"/>
            <a:r>
              <a:rPr lang="en-US" sz="4400" dirty="0">
                <a:solidFill>
                  <a:schemeClr val="tx1"/>
                </a:solidFill>
                <a:latin typeface="Segoe UI Semibold" panose="020B0702040204020203" pitchFamily="34" charset="0"/>
              </a:rPr>
              <a:t>Text Analytics</a:t>
            </a:r>
          </a:p>
        </p:txBody>
      </p:sp>
      <p:sp>
        <p:nvSpPr>
          <p:cNvPr id="10" name="Rectangle 9">
            <a:extLst>
              <a:ext uri="{FF2B5EF4-FFF2-40B4-BE49-F238E27FC236}">
                <a16:creationId xmlns:a16="http://schemas.microsoft.com/office/drawing/2014/main" id="{7C93262D-2931-4950-87E2-EE12864CE3D8}"/>
              </a:ext>
            </a:extLst>
          </p:cNvPr>
          <p:cNvSpPr/>
          <p:nvPr/>
        </p:nvSpPr>
        <p:spPr>
          <a:xfrm>
            <a:off x="266784" y="1188752"/>
            <a:ext cx="5067228" cy="3810413"/>
          </a:xfrm>
          <a:prstGeom prst="rect">
            <a:avLst/>
          </a:prstGeom>
        </p:spPr>
        <p:txBody>
          <a:bodyPr wrap="square" lIns="146302" tIns="146302" rIns="182878" bIns="146302">
            <a:spAutoFit/>
          </a:bodyPr>
          <a:lstStyle/>
          <a:p>
            <a:pPr marL="0" marR="0" lvl="0" indent="0" algn="l" defTabSz="895849" rtl="0" eaLnBrk="1" fontAlgn="auto" latinLnBrk="0" hangingPunct="1">
              <a:lnSpc>
                <a:spcPct val="90000"/>
              </a:lnSpc>
              <a:spcBef>
                <a:spcPts val="1800"/>
              </a:spcBef>
              <a:spcAft>
                <a:spcPts val="0"/>
              </a:spcAft>
              <a:buClrTx/>
              <a:buSzTx/>
              <a:buFontTx/>
              <a:buNone/>
              <a:tabLst/>
              <a:defRPr/>
            </a:pPr>
            <a:r>
              <a:rPr kumimoji="0" lang="en-US" altLang="zh-CN" sz="2400" b="1" i="0" u="none" strike="noStrike" kern="0" cap="none" spc="0" normalizeH="0" baseline="0" noProof="0" dirty="0">
                <a:ln w="3175">
                  <a:noFill/>
                </a:ln>
                <a:solidFill>
                  <a:srgbClr val="1A1A1A"/>
                </a:solidFill>
                <a:effectLst/>
                <a:uLnTx/>
                <a:uFillTx/>
                <a:latin typeface="Segoe UI"/>
                <a:ea typeface="+mn-ea"/>
                <a:cs typeface="Segoe UI Semibold" panose="020B0702040204020203" pitchFamily="34" charset="0"/>
              </a:rPr>
              <a:t>Sentiment analysis</a:t>
            </a:r>
            <a:endParaRPr kumimoji="0" lang="en-US" altLang="zh-CN" sz="1800" b="1" i="0" u="none" strike="noStrike" kern="0" cap="none" spc="0" normalizeH="0" baseline="0" noProof="0" dirty="0">
              <a:ln>
                <a:noFill/>
              </a:ln>
              <a:solidFill>
                <a:srgbClr val="1A1A1A"/>
              </a:solidFill>
              <a:effectLst/>
              <a:uLnTx/>
              <a:uFillTx/>
              <a:latin typeface="Segoe UI"/>
              <a:ea typeface="+mn-ea"/>
              <a:cs typeface="+mn-cs"/>
            </a:endParaRPr>
          </a:p>
          <a:p>
            <a:pPr marL="0" marR="0" lvl="0" indent="0" algn="l" defTabSz="895849" rtl="0" eaLnBrk="1" fontAlgn="auto" latinLnBrk="0" hangingPunct="1">
              <a:lnSpc>
                <a:spcPct val="90000"/>
              </a:lnSpc>
              <a:spcBef>
                <a:spcPts val="600"/>
              </a:spcBef>
              <a:spcAft>
                <a:spcPts val="0"/>
              </a:spcAft>
              <a:buClrTx/>
              <a:buSzTx/>
              <a:buFontTx/>
              <a:buNone/>
              <a:tabLst/>
              <a:defRPr/>
            </a:pPr>
            <a:r>
              <a:rPr kumimoji="0" lang="en-US" altLang="zh-CN" sz="1800" b="0" i="0" u="none" strike="noStrike" kern="0" cap="none" spc="0" normalizeH="0" baseline="0" noProof="0" dirty="0">
                <a:ln>
                  <a:noFill/>
                </a:ln>
                <a:solidFill>
                  <a:srgbClr val="1A1A1A"/>
                </a:solidFill>
                <a:effectLst/>
                <a:uLnTx/>
                <a:uFillTx/>
                <a:latin typeface="Segoe UI"/>
                <a:ea typeface="+mn-ea"/>
                <a:cs typeface="+mn-cs"/>
              </a:rPr>
              <a:t>Understand if a record has </a:t>
            </a:r>
            <a:br>
              <a:rPr kumimoji="0" lang="en-US" altLang="zh-CN" sz="1800" b="0" i="0" u="none" strike="noStrike" kern="0" cap="none" spc="0" normalizeH="0" baseline="0" noProof="0" dirty="0">
                <a:ln>
                  <a:noFill/>
                </a:ln>
                <a:solidFill>
                  <a:srgbClr val="1A1A1A"/>
                </a:solidFill>
                <a:effectLst/>
                <a:uLnTx/>
                <a:uFillTx/>
                <a:latin typeface="Segoe UI"/>
                <a:ea typeface="+mn-ea"/>
                <a:cs typeface="+mn-cs"/>
              </a:rPr>
            </a:br>
            <a:r>
              <a:rPr kumimoji="0" lang="en-US" altLang="zh-CN" sz="1800" b="0" i="0" u="none" strike="noStrike" kern="0" cap="none" spc="0" normalizeH="0" baseline="0" noProof="0" dirty="0">
                <a:ln>
                  <a:noFill/>
                </a:ln>
                <a:solidFill>
                  <a:srgbClr val="1A1A1A"/>
                </a:solidFill>
                <a:effectLst/>
                <a:uLnTx/>
                <a:uFillTx/>
                <a:latin typeface="Segoe UI"/>
                <a:ea typeface="+mn-ea"/>
                <a:cs typeface="+mn-cs"/>
              </a:rPr>
              <a:t>positive or negative sentiment</a:t>
            </a:r>
          </a:p>
          <a:p>
            <a:pPr marL="0" marR="0" lvl="0" indent="0" algn="l" defTabSz="895849" rtl="0" eaLnBrk="1" fontAlgn="auto" latinLnBrk="0" hangingPunct="1">
              <a:lnSpc>
                <a:spcPct val="90000"/>
              </a:lnSpc>
              <a:spcBef>
                <a:spcPts val="1800"/>
              </a:spcBef>
              <a:spcAft>
                <a:spcPts val="0"/>
              </a:spcAft>
              <a:buClrTx/>
              <a:buSzTx/>
              <a:buFontTx/>
              <a:buNone/>
              <a:tabLst/>
              <a:defRPr/>
            </a:pPr>
            <a:r>
              <a:rPr kumimoji="0" lang="en-US" altLang="zh-CN" sz="2400" b="1" i="0" u="none" strike="noStrike" kern="0" cap="none" spc="0" normalizeH="0" baseline="0" noProof="0" dirty="0">
                <a:ln w="3175">
                  <a:noFill/>
                </a:ln>
                <a:solidFill>
                  <a:srgbClr val="1A1A1A"/>
                </a:solidFill>
                <a:effectLst/>
                <a:uLnTx/>
                <a:uFillTx/>
                <a:latin typeface="Segoe UI" panose="020B0502040204020203" pitchFamily="34" charset="0"/>
                <a:ea typeface="+mn-ea"/>
                <a:cs typeface="Segoe UI" panose="020B0502040204020203" pitchFamily="34" charset="0"/>
              </a:rPr>
              <a:t>Key phrase extraction</a:t>
            </a:r>
            <a:endParaRPr kumimoji="0" lang="en-US" altLang="zh-CN" sz="1800" b="1" i="0" u="none" strike="noStrike" kern="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endParaRPr>
          </a:p>
          <a:p>
            <a:pPr marL="0" marR="0" lvl="0" indent="0" algn="l" defTabSz="895849" rtl="0" eaLnBrk="1" fontAlgn="auto" latinLnBrk="0" hangingPunct="1">
              <a:lnSpc>
                <a:spcPct val="90000"/>
              </a:lnSpc>
              <a:spcBef>
                <a:spcPts val="600"/>
              </a:spcBef>
              <a:spcAft>
                <a:spcPts val="0"/>
              </a:spcAft>
              <a:buClrTx/>
              <a:buSzTx/>
              <a:buFontTx/>
              <a:buNone/>
              <a:tabLst/>
              <a:defRPr/>
            </a:pPr>
            <a:r>
              <a:rPr kumimoji="0" lang="en-US" altLang="zh-CN" sz="1800" b="0" i="0" u="none" strike="noStrike" kern="0" cap="none" spc="0" normalizeH="0" baseline="0" noProof="0" dirty="0">
                <a:ln>
                  <a:noFill/>
                </a:ln>
                <a:solidFill>
                  <a:srgbClr val="1A1A1A"/>
                </a:solidFill>
                <a:effectLst/>
                <a:uLnTx/>
                <a:uFillTx/>
                <a:latin typeface="Segoe UI"/>
                <a:ea typeface="+mn-ea"/>
                <a:cs typeface="+mn-cs"/>
              </a:rPr>
              <a:t>Extract key phrases from a piece </a:t>
            </a:r>
            <a:br>
              <a:rPr kumimoji="0" lang="en-US" altLang="zh-CN" sz="1800" b="0" i="0" u="none" strike="noStrike" kern="0" cap="none" spc="0" normalizeH="0" baseline="0" noProof="0" dirty="0">
                <a:ln>
                  <a:noFill/>
                </a:ln>
                <a:solidFill>
                  <a:srgbClr val="1A1A1A"/>
                </a:solidFill>
                <a:effectLst/>
                <a:uLnTx/>
                <a:uFillTx/>
                <a:latin typeface="Segoe UI"/>
                <a:ea typeface="+mn-ea"/>
                <a:cs typeface="+mn-cs"/>
              </a:rPr>
            </a:br>
            <a:r>
              <a:rPr kumimoji="0" lang="en-US" altLang="zh-CN" sz="1800" b="0" i="0" u="none" strike="noStrike" kern="0" cap="none" spc="0" normalizeH="0" baseline="0" noProof="0" dirty="0">
                <a:ln>
                  <a:noFill/>
                </a:ln>
                <a:solidFill>
                  <a:srgbClr val="1A1A1A"/>
                </a:solidFill>
                <a:effectLst/>
                <a:uLnTx/>
                <a:uFillTx/>
                <a:latin typeface="Segoe UI"/>
                <a:ea typeface="+mn-ea"/>
                <a:cs typeface="+mn-cs"/>
              </a:rPr>
              <a:t>of text, and retrieve topics</a:t>
            </a:r>
          </a:p>
          <a:p>
            <a:pPr marL="0" marR="0" lvl="0" indent="0" algn="l" defTabSz="895849" rtl="0" eaLnBrk="1" fontAlgn="auto" latinLnBrk="0" hangingPunct="1">
              <a:lnSpc>
                <a:spcPct val="90000"/>
              </a:lnSpc>
              <a:spcBef>
                <a:spcPts val="1800"/>
              </a:spcBef>
              <a:spcAft>
                <a:spcPts val="0"/>
              </a:spcAft>
              <a:buClrTx/>
              <a:buSzTx/>
              <a:buFontTx/>
              <a:buNone/>
              <a:tabLst/>
              <a:defRPr/>
            </a:pPr>
            <a:r>
              <a:rPr kumimoji="0" lang="en-US" altLang="zh-CN" sz="2400" b="1" i="0" u="none" strike="noStrike" kern="0" cap="none" spc="0" normalizeH="0" baseline="0" noProof="0" dirty="0">
                <a:ln w="3175">
                  <a:noFill/>
                </a:ln>
                <a:solidFill>
                  <a:srgbClr val="1A1A1A"/>
                </a:solidFill>
                <a:effectLst/>
                <a:uLnTx/>
                <a:uFillTx/>
                <a:latin typeface="Segoe UI"/>
                <a:ea typeface="+mn-ea"/>
                <a:cs typeface="Segoe UI Semibold" panose="020B0702040204020203" pitchFamily="34" charset="0"/>
              </a:rPr>
              <a:t>Language detection </a:t>
            </a:r>
            <a:endParaRPr kumimoji="0" lang="en-US" altLang="zh-CN" sz="1800" b="1" i="0" u="none" strike="noStrike" kern="0" cap="none" spc="0" normalizeH="0" baseline="0" noProof="0" dirty="0">
              <a:ln>
                <a:noFill/>
              </a:ln>
              <a:solidFill>
                <a:srgbClr val="1A1A1A"/>
              </a:solidFill>
              <a:effectLst/>
              <a:uLnTx/>
              <a:uFillTx/>
              <a:latin typeface="Segoe UI"/>
              <a:ea typeface="+mn-ea"/>
              <a:cs typeface="+mn-cs"/>
            </a:endParaRPr>
          </a:p>
          <a:p>
            <a:pPr marL="0" marR="0" lvl="0" indent="0" algn="l" defTabSz="895849" rtl="0" eaLnBrk="1" fontAlgn="auto" latinLnBrk="0" hangingPunct="1">
              <a:lnSpc>
                <a:spcPct val="90000"/>
              </a:lnSpc>
              <a:spcBef>
                <a:spcPts val="600"/>
              </a:spcBef>
              <a:spcAft>
                <a:spcPts val="0"/>
              </a:spcAft>
              <a:buClrTx/>
              <a:buSzTx/>
              <a:buFontTx/>
              <a:buNone/>
              <a:tabLst/>
              <a:defRPr/>
            </a:pPr>
            <a:r>
              <a:rPr kumimoji="0" lang="en-US" altLang="zh-CN" sz="1800" b="0" i="0" u="none" strike="noStrike" kern="0" cap="none" spc="0" normalizeH="0" baseline="0" noProof="0" dirty="0">
                <a:ln>
                  <a:noFill/>
                </a:ln>
                <a:solidFill>
                  <a:srgbClr val="1A1A1A"/>
                </a:solidFill>
                <a:effectLst/>
                <a:uLnTx/>
                <a:uFillTx/>
                <a:latin typeface="Segoe UI"/>
                <a:ea typeface="+mn-ea"/>
                <a:cs typeface="+mn-cs"/>
              </a:rPr>
              <a:t>Identify the language, </a:t>
            </a:r>
            <a:br>
              <a:rPr kumimoji="0" lang="en-US" altLang="zh-CN" sz="1800" b="0" i="0" u="none" strike="noStrike" kern="0" cap="none" spc="0" normalizeH="0" baseline="0" noProof="0" dirty="0">
                <a:ln>
                  <a:noFill/>
                </a:ln>
                <a:solidFill>
                  <a:srgbClr val="1A1A1A"/>
                </a:solidFill>
                <a:effectLst/>
                <a:uLnTx/>
                <a:uFillTx/>
                <a:latin typeface="Segoe UI"/>
                <a:ea typeface="+mn-ea"/>
                <a:cs typeface="+mn-cs"/>
              </a:rPr>
            </a:br>
            <a:r>
              <a:rPr kumimoji="0" lang="en-US" altLang="zh-CN" sz="1800" b="0" i="0" u="none" strike="noStrike" kern="0" cap="none" spc="0" normalizeH="0" baseline="0" noProof="0" dirty="0">
                <a:ln>
                  <a:noFill/>
                </a:ln>
                <a:solidFill>
                  <a:srgbClr val="1A1A1A"/>
                </a:solidFill>
                <a:effectLst/>
                <a:uLnTx/>
                <a:uFillTx/>
                <a:latin typeface="Segoe UI"/>
                <a:ea typeface="+mn-ea"/>
                <a:cs typeface="+mn-cs"/>
              </a:rPr>
              <a:t>120 supported languages</a:t>
            </a:r>
          </a:p>
          <a:p>
            <a:pPr marL="0" marR="0" lvl="0" indent="0" algn="l" defTabSz="895849" rtl="0" eaLnBrk="1" fontAlgn="auto" latinLnBrk="0" hangingPunct="1">
              <a:lnSpc>
                <a:spcPct val="90000"/>
              </a:lnSpc>
              <a:spcBef>
                <a:spcPts val="200"/>
              </a:spcBef>
              <a:spcAft>
                <a:spcPts val="0"/>
              </a:spcAft>
              <a:buClrTx/>
              <a:buSzTx/>
              <a:buFontTx/>
              <a:buNone/>
              <a:tabLst/>
              <a:defRPr/>
            </a:pPr>
            <a:endParaRPr kumimoji="0" lang="en-US" altLang="zh-CN" sz="1800" b="0" i="0" u="none" strike="noStrike" kern="0" cap="none" spc="0" normalizeH="0" baseline="0" noProof="0" dirty="0">
              <a:ln>
                <a:noFill/>
              </a:ln>
              <a:solidFill>
                <a:srgbClr val="1A1A1A"/>
              </a:solidFill>
              <a:effectLst/>
              <a:uLnTx/>
              <a:uFillTx/>
              <a:latin typeface="Segoe UI"/>
              <a:ea typeface="+mn-ea"/>
              <a:cs typeface="+mn-cs"/>
            </a:endParaRPr>
          </a:p>
        </p:txBody>
      </p:sp>
      <p:sp>
        <p:nvSpPr>
          <p:cNvPr id="13" name="Oval 12">
            <a:extLst>
              <a:ext uri="{FF2B5EF4-FFF2-40B4-BE49-F238E27FC236}">
                <a16:creationId xmlns:a16="http://schemas.microsoft.com/office/drawing/2014/main" id="{426CA87F-797B-4CDE-9895-EB1110416522}"/>
              </a:ext>
            </a:extLst>
          </p:cNvPr>
          <p:cNvSpPr/>
          <p:nvPr/>
        </p:nvSpPr>
        <p:spPr bwMode="auto">
          <a:xfrm>
            <a:off x="11008621" y="265964"/>
            <a:ext cx="904359" cy="904359"/>
          </a:xfrm>
          <a:prstGeom prst="ellipse">
            <a:avLst/>
          </a:prstGeom>
          <a:solidFill>
            <a:schemeClr val="accent1"/>
          </a:solidFill>
          <a:ln w="12700" cap="flat" cmpd="sng" algn="ctr">
            <a:noFill/>
            <a:prstDash val="solid"/>
            <a:miter lim="800000"/>
          </a:ln>
          <a:effectLst/>
        </p:spPr>
        <p:txBody>
          <a:bodyPr rot="0" spcFirstLastPara="0" vertOverflow="overflow" horzOverflow="overflow" vert="horz" wrap="square" lIns="215100" tIns="172080" rIns="215100" bIns="172080" numCol="1" spcCol="0" rtlCol="0" fromWordArt="0" anchor="t" anchorCtr="0" forceAA="0" compatLnSpc="1">
            <a:prstTxWarp prst="textNoShape">
              <a:avLst/>
            </a:prstTxWarp>
            <a:noAutofit/>
          </a:bodyPr>
          <a:lstStyle/>
          <a:p>
            <a:pPr marL="0" marR="0" lvl="0" indent="0" algn="ctr" defTabSz="1096727" rtl="0" eaLnBrk="1" fontAlgn="base" latinLnBrk="0" hangingPunct="1">
              <a:lnSpc>
                <a:spcPct val="90000"/>
              </a:lnSpc>
              <a:spcBef>
                <a:spcPct val="0"/>
              </a:spcBef>
              <a:spcAft>
                <a:spcPct val="0"/>
              </a:spcAft>
              <a:buClrTx/>
              <a:buSzTx/>
              <a:buFontTx/>
              <a:buNone/>
              <a:tabLst/>
              <a:defRPr/>
            </a:pPr>
            <a:endParaRPr kumimoji="0" lang="en-US" sz="282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 name="Picture 3">
            <a:extLst>
              <a:ext uri="{FF2B5EF4-FFF2-40B4-BE49-F238E27FC236}">
                <a16:creationId xmlns:a16="http://schemas.microsoft.com/office/drawing/2014/main" id="{06BEB6CE-D50E-4A37-BDD4-C6461C42A427}"/>
              </a:ext>
            </a:extLst>
          </p:cNvPr>
          <p:cNvPicPr>
            <a:picLocks noChangeAspect="1"/>
          </p:cNvPicPr>
          <p:nvPr/>
        </p:nvPicPr>
        <p:blipFill>
          <a:blip r:embed="rId5">
            <a:biLevel thresh="25000"/>
            <a:extLst>
              <a:ext uri="{28A0092B-C50C-407E-A947-70E740481C1C}">
                <a14:useLocalDpi xmlns:a14="http://schemas.microsoft.com/office/drawing/2010/main" val="0"/>
              </a:ext>
            </a:extLst>
          </a:blip>
          <a:stretch>
            <a:fillRect/>
          </a:stretch>
        </p:blipFill>
        <p:spPr>
          <a:xfrm>
            <a:off x="11061069" y="330431"/>
            <a:ext cx="799902" cy="799902"/>
          </a:xfrm>
          <a:prstGeom prst="rect">
            <a:avLst/>
          </a:prstGeom>
        </p:spPr>
      </p:pic>
    </p:spTree>
    <p:custDataLst>
      <p:tags r:id="rId1"/>
    </p:custDataLst>
    <p:extLst>
      <p:ext uri="{BB962C8B-B14F-4D97-AF65-F5344CB8AC3E}">
        <p14:creationId xmlns:p14="http://schemas.microsoft.com/office/powerpoint/2010/main" val="541396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https://microsoft.sharepoint.com/teams/BrandCentral/BundleImages/3404WIN14_Carlotta_Nokia_01/PreviewImage.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45131" t="830" r="905" b="1"/>
          <a:stretch/>
        </p:blipFill>
        <p:spPr bwMode="auto">
          <a:xfrm flipH="1">
            <a:off x="5638806" y="50"/>
            <a:ext cx="6548355" cy="6876553"/>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1"/>
          <p:cNvSpPr txBox="1">
            <a:spLocks/>
          </p:cNvSpPr>
          <p:nvPr/>
        </p:nvSpPr>
        <p:spPr>
          <a:xfrm>
            <a:off x="1118880" y="4093148"/>
            <a:ext cx="10348974" cy="2783455"/>
          </a:xfrm>
          <a:prstGeom prst="rect">
            <a:avLst/>
          </a:prstGeom>
        </p:spPr>
        <p:txBody>
          <a:bodyPr vert="horz" lIns="91355" tIns="45676" rIns="91355" bIns="45676" rtlCol="0" anchor="b">
            <a:normAutofit/>
          </a:bodyPr>
          <a:lstStyle>
            <a:lvl1pPr algn="l" defTabSz="914400" rtl="0" eaLnBrk="1" latinLnBrk="0" hangingPunct="1">
              <a:lnSpc>
                <a:spcPct val="90000"/>
              </a:lnSpc>
              <a:spcBef>
                <a:spcPct val="0"/>
              </a:spcBef>
              <a:buNone/>
              <a:defRPr lang="en-US" sz="6000" kern="1200">
                <a:solidFill>
                  <a:srgbClr val="00A99D"/>
                </a:solidFill>
                <a:latin typeface="Segoe UI Light" panose="020B0502040204020203" pitchFamily="34" charset="0"/>
                <a:ea typeface="+mj-ea"/>
                <a:cs typeface="Segoe UI Light" panose="020B0502040204020203" pitchFamily="34" charset="0"/>
              </a:defRPr>
            </a:lvl1pPr>
          </a:lstStyle>
          <a:p>
            <a:pPr marL="0" marR="0" lvl="0" indent="0" algn="l" defTabSz="913676" rtl="0" eaLnBrk="1" fontAlgn="auto" latinLnBrk="0" hangingPunct="1">
              <a:lnSpc>
                <a:spcPct val="90000"/>
              </a:lnSpc>
              <a:spcBef>
                <a:spcPct val="0"/>
              </a:spcBef>
              <a:spcAft>
                <a:spcPts val="0"/>
              </a:spcAft>
              <a:buClrTx/>
              <a:buSzTx/>
              <a:buFontTx/>
              <a:buNone/>
              <a:tabLst/>
              <a:defRPr/>
            </a:pPr>
            <a:endParaRPr kumimoji="0" lang="en-US" altLang="zh-CN" sz="2798" b="0" i="0" u="none" strike="noStrike" kern="1200" cap="none" spc="0" normalizeH="0" baseline="0" noProof="0">
              <a:ln>
                <a:noFill/>
              </a:ln>
              <a:solidFill>
                <a:srgbClr val="00A99D"/>
              </a:solidFill>
              <a:effectLst/>
              <a:uLnTx/>
              <a:uFillTx/>
              <a:latin typeface="Segoe UI Light" panose="020B0502040204020203" pitchFamily="34" charset="0"/>
              <a:ea typeface="+mj-ea"/>
              <a:cs typeface="Segoe UI Light" panose="020B0502040204020203" pitchFamily="34" charset="0"/>
            </a:endParaRPr>
          </a:p>
        </p:txBody>
      </p:sp>
      <p:sp>
        <p:nvSpPr>
          <p:cNvPr id="9" name="Rectangle 8">
            <a:extLst>
              <a:ext uri="{FF2B5EF4-FFF2-40B4-BE49-F238E27FC236}">
                <a16:creationId xmlns:a16="http://schemas.microsoft.com/office/drawing/2014/main" id="{92EF02DF-16E4-4794-8C18-14095A8357E3}"/>
              </a:ext>
            </a:extLst>
          </p:cNvPr>
          <p:cNvSpPr/>
          <p:nvPr/>
        </p:nvSpPr>
        <p:spPr bwMode="auto">
          <a:xfrm>
            <a:off x="86" y="49"/>
            <a:ext cx="5638720" cy="6857906"/>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00" rIns="0" bIns="46600" numCol="1" rtlCol="0" anchor="ctr" anchorCtr="0" compatLnSpc="1">
            <a:prstTxWarp prst="textNoShape">
              <a:avLst/>
            </a:prstTxWarp>
          </a:bodyPr>
          <a:lstStyle/>
          <a:p>
            <a:pPr marL="0" marR="0" lvl="0" indent="0" algn="ctr" defTabSz="931733" rtl="0" eaLnBrk="1" fontAlgn="base" latinLnBrk="0" hangingPunct="1">
              <a:lnSpc>
                <a:spcPct val="100000"/>
              </a:lnSpc>
              <a:spcBef>
                <a:spcPct val="0"/>
              </a:spcBef>
              <a:spcAft>
                <a:spcPct val="0"/>
              </a:spcAft>
              <a:buClrTx/>
              <a:buSzTx/>
              <a:buFontTx/>
              <a:buNone/>
              <a:tabLst/>
              <a:defRPr/>
            </a:pPr>
            <a:endParaRPr kumimoji="0" lang="en-US" sz="1999"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 name="Title 1">
            <a:extLst>
              <a:ext uri="{FF2B5EF4-FFF2-40B4-BE49-F238E27FC236}">
                <a16:creationId xmlns:a16="http://schemas.microsoft.com/office/drawing/2014/main" id="{A6EF0667-AC9B-4C3E-AA42-95A0F8D889CF}"/>
              </a:ext>
            </a:extLst>
          </p:cNvPr>
          <p:cNvSpPr>
            <a:spLocks noGrp="1"/>
          </p:cNvSpPr>
          <p:nvPr>
            <p:ph type="title"/>
          </p:nvPr>
        </p:nvSpPr>
        <p:spPr>
          <a:xfrm>
            <a:off x="266784" y="289557"/>
            <a:ext cx="5416935" cy="1661993"/>
          </a:xfrm>
          <a:noFill/>
        </p:spPr>
        <p:txBody>
          <a:bodyPr vert="horz" wrap="square" lIns="0" tIns="0" rIns="0" bIns="0" rtlCol="0" anchor="t">
            <a:spAutoFit/>
          </a:bodyPr>
          <a:lstStyle/>
          <a:p>
            <a:pPr defTabSz="932754"/>
            <a:r>
              <a:rPr lang="en-US" sz="3600" dirty="0">
                <a:solidFill>
                  <a:schemeClr val="bg1"/>
                </a:solidFill>
                <a:latin typeface="Segoe UI Semibold" panose="020B0702040204020203" pitchFamily="34" charset="0"/>
              </a:rPr>
              <a:t>Language </a:t>
            </a:r>
            <a:br>
              <a:rPr lang="en-US" sz="3600" dirty="0">
                <a:solidFill>
                  <a:schemeClr val="bg1"/>
                </a:solidFill>
                <a:latin typeface="Segoe UI Semibold" panose="020B0702040204020203" pitchFamily="34" charset="0"/>
              </a:rPr>
            </a:br>
            <a:r>
              <a:rPr lang="en-US" sz="3600" dirty="0">
                <a:solidFill>
                  <a:schemeClr val="bg1"/>
                </a:solidFill>
                <a:latin typeface="Segoe UI Semibold" panose="020B0702040204020203" pitchFamily="34" charset="0"/>
              </a:rPr>
              <a:t>Understanding </a:t>
            </a:r>
            <a:br>
              <a:rPr lang="en-US" sz="3600" dirty="0">
                <a:solidFill>
                  <a:schemeClr val="bg1"/>
                </a:solidFill>
                <a:latin typeface="Segoe UI Semibold" panose="020B0702040204020203" pitchFamily="34" charset="0"/>
              </a:rPr>
            </a:br>
            <a:r>
              <a:rPr lang="en-US" sz="3600" dirty="0">
                <a:solidFill>
                  <a:schemeClr val="bg1"/>
                </a:solidFill>
                <a:latin typeface="Segoe UI Semibold" panose="020B0702040204020203" pitchFamily="34" charset="0"/>
              </a:rPr>
              <a:t>Intelligent Service (LUIS)</a:t>
            </a:r>
          </a:p>
        </p:txBody>
      </p:sp>
      <p:sp>
        <p:nvSpPr>
          <p:cNvPr id="13" name="Oval 12">
            <a:extLst>
              <a:ext uri="{FF2B5EF4-FFF2-40B4-BE49-F238E27FC236}">
                <a16:creationId xmlns:a16="http://schemas.microsoft.com/office/drawing/2014/main" id="{55BBC647-9BB3-4CC0-AE31-268ACE631278}"/>
              </a:ext>
            </a:extLst>
          </p:cNvPr>
          <p:cNvSpPr/>
          <p:nvPr/>
        </p:nvSpPr>
        <p:spPr bwMode="auto">
          <a:xfrm>
            <a:off x="11008621" y="265964"/>
            <a:ext cx="904359" cy="904359"/>
          </a:xfrm>
          <a:prstGeom prst="ellipse">
            <a:avLst/>
          </a:prstGeom>
          <a:solidFill>
            <a:schemeClr val="accent1"/>
          </a:solidFill>
          <a:ln w="12700" cap="flat" cmpd="sng" algn="ctr">
            <a:noFill/>
            <a:prstDash val="solid"/>
            <a:miter lim="800000"/>
          </a:ln>
          <a:effectLst/>
        </p:spPr>
        <p:txBody>
          <a:bodyPr rot="0" spcFirstLastPara="0" vertOverflow="overflow" horzOverflow="overflow" vert="horz" wrap="square" lIns="215100" tIns="172080" rIns="215100" bIns="172080" numCol="1" spcCol="0" rtlCol="0" fromWordArt="0" anchor="t" anchorCtr="0" forceAA="0" compatLnSpc="1">
            <a:prstTxWarp prst="textNoShape">
              <a:avLst/>
            </a:prstTxWarp>
            <a:noAutofit/>
          </a:bodyPr>
          <a:lstStyle/>
          <a:p>
            <a:pPr marL="0" marR="0" lvl="0" indent="0" algn="ctr" defTabSz="1096727" rtl="0" eaLnBrk="1" fontAlgn="base" latinLnBrk="0" hangingPunct="1">
              <a:lnSpc>
                <a:spcPct val="90000"/>
              </a:lnSpc>
              <a:spcBef>
                <a:spcPct val="0"/>
              </a:spcBef>
              <a:spcAft>
                <a:spcPct val="0"/>
              </a:spcAft>
              <a:buClrTx/>
              <a:buSzTx/>
              <a:buFontTx/>
              <a:buNone/>
              <a:tabLst/>
              <a:defRPr/>
            </a:pPr>
            <a:endParaRPr kumimoji="0" lang="en-US" sz="282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Rectangle 14">
            <a:extLst>
              <a:ext uri="{FF2B5EF4-FFF2-40B4-BE49-F238E27FC236}">
                <a16:creationId xmlns:a16="http://schemas.microsoft.com/office/drawing/2014/main" id="{7F0E585B-F1C8-4AB4-BA46-7BEF6F991F17}"/>
              </a:ext>
            </a:extLst>
          </p:cNvPr>
          <p:cNvSpPr/>
          <p:nvPr/>
        </p:nvSpPr>
        <p:spPr>
          <a:xfrm>
            <a:off x="266785" y="2661109"/>
            <a:ext cx="5067228" cy="2552779"/>
          </a:xfrm>
          <a:prstGeom prst="rect">
            <a:avLst/>
          </a:prstGeom>
        </p:spPr>
        <p:txBody>
          <a:bodyPr wrap="square" lIns="146302" tIns="146302" rIns="182878" bIns="146302">
            <a:spAutoFit/>
          </a:bodyPr>
          <a:lstStyle/>
          <a:p>
            <a:pPr marL="0" marR="0" lvl="0" indent="0" algn="l" defTabSz="895849" rtl="0" eaLnBrk="1" fontAlgn="auto" latinLnBrk="0" hangingPunct="1">
              <a:lnSpc>
                <a:spcPct val="90000"/>
              </a:lnSpc>
              <a:spcBef>
                <a:spcPts val="1800"/>
              </a:spcBef>
              <a:spcAft>
                <a:spcPts val="0"/>
              </a:spcAft>
              <a:buClrTx/>
              <a:buSzTx/>
              <a:buFontTx/>
              <a:buNone/>
              <a:tabLst/>
              <a:defRPr/>
            </a:pPr>
            <a:r>
              <a:rPr kumimoji="0" lang="en-US" altLang="zh-CN" sz="2400" b="1" i="0" u="none" strike="noStrike" kern="0" cap="none" spc="49" normalizeH="0" baseline="0" noProof="0" dirty="0">
                <a:ln w="3175">
                  <a:noFill/>
                </a:ln>
                <a:solidFill>
                  <a:srgbClr val="1A1A1A"/>
                </a:solidFill>
                <a:effectLst/>
                <a:uLnTx/>
                <a:uFillTx/>
                <a:latin typeface="Segoe UI" panose="020B0502040204020203" pitchFamily="34" charset="0"/>
                <a:ea typeface="+mn-ea"/>
                <a:cs typeface="Segoe UI" panose="020B0502040204020203" pitchFamily="34" charset="0"/>
              </a:rPr>
              <a:t>Understand what </a:t>
            </a:r>
            <a:br>
              <a:rPr kumimoji="0" lang="en-US" altLang="zh-CN" sz="2400" b="1" i="0" u="none" strike="noStrike" kern="0" cap="none" spc="49" normalizeH="0" baseline="0" noProof="0" dirty="0">
                <a:ln w="3175">
                  <a:noFill/>
                </a:ln>
                <a:solidFill>
                  <a:srgbClr val="1A1A1A"/>
                </a:solidFill>
                <a:effectLst/>
                <a:uLnTx/>
                <a:uFillTx/>
                <a:latin typeface="Segoe UI" panose="020B0502040204020203" pitchFamily="34" charset="0"/>
                <a:ea typeface="+mn-ea"/>
                <a:cs typeface="Segoe UI" panose="020B0502040204020203" pitchFamily="34" charset="0"/>
              </a:rPr>
            </a:br>
            <a:r>
              <a:rPr kumimoji="0" lang="en-US" altLang="zh-CN" sz="2400" b="1" i="0" u="none" strike="noStrike" kern="0" cap="none" spc="49" normalizeH="0" baseline="0" noProof="0" dirty="0">
                <a:ln w="3175">
                  <a:noFill/>
                </a:ln>
                <a:solidFill>
                  <a:srgbClr val="1A1A1A"/>
                </a:solidFill>
                <a:effectLst/>
                <a:uLnTx/>
                <a:uFillTx/>
                <a:latin typeface="Segoe UI" panose="020B0502040204020203" pitchFamily="34" charset="0"/>
                <a:ea typeface="+mn-ea"/>
                <a:cs typeface="Segoe UI" panose="020B0502040204020203" pitchFamily="34" charset="0"/>
              </a:rPr>
              <a:t>your users are saying and create agents that perform custom actions</a:t>
            </a:r>
          </a:p>
          <a:p>
            <a:pPr marL="0" marR="0" lvl="0" indent="0" algn="l" defTabSz="895849" rtl="0" eaLnBrk="1" fontAlgn="auto" latinLnBrk="0" hangingPunct="1">
              <a:lnSpc>
                <a:spcPct val="90000"/>
              </a:lnSpc>
              <a:spcBef>
                <a:spcPts val="1800"/>
              </a:spcBef>
              <a:spcAft>
                <a:spcPts val="0"/>
              </a:spcAft>
              <a:buClrTx/>
              <a:buSzTx/>
              <a:buFontTx/>
              <a:buNone/>
              <a:tabLst/>
              <a:defRPr/>
            </a:pPr>
            <a:endParaRPr kumimoji="0" lang="en-US" altLang="zh-CN" sz="2400" b="1" i="0" u="none" strike="noStrike" kern="0" cap="none" spc="49" normalizeH="0" baseline="0" noProof="0" dirty="0">
              <a:ln w="3175">
                <a:noFill/>
              </a:ln>
              <a:solidFill>
                <a:srgbClr val="1A1A1A"/>
              </a:solidFill>
              <a:effectLst/>
              <a:uLnTx/>
              <a:uFillTx/>
              <a:latin typeface="Segoe UI" panose="020B0502040204020203" pitchFamily="34" charset="0"/>
              <a:ea typeface="+mn-ea"/>
              <a:cs typeface="Segoe UI" panose="020B0502040204020203" pitchFamily="34" charset="0"/>
            </a:endParaRPr>
          </a:p>
          <a:p>
            <a:pPr marL="0" marR="0" lvl="0" indent="0" algn="l" defTabSz="895849" rtl="0" eaLnBrk="1" fontAlgn="auto" latinLnBrk="0" hangingPunct="1">
              <a:lnSpc>
                <a:spcPct val="90000"/>
              </a:lnSpc>
              <a:spcBef>
                <a:spcPts val="600"/>
              </a:spcBef>
              <a:spcAft>
                <a:spcPts val="0"/>
              </a:spcAft>
              <a:buClrTx/>
              <a:buSzTx/>
              <a:buFontTx/>
              <a:buNone/>
              <a:tabLst/>
              <a:defRPr/>
            </a:pPr>
            <a:r>
              <a:rPr kumimoji="0" lang="en-US" altLang="zh-CN" sz="1800" b="0" i="0" u="none" strike="noStrike" kern="0" cap="none" spc="0" normalizeH="0" baseline="0" noProof="0" dirty="0">
                <a:ln>
                  <a:noFill/>
                </a:ln>
                <a:solidFill>
                  <a:srgbClr val="1A1A1A"/>
                </a:solidFill>
                <a:effectLst/>
                <a:uLnTx/>
                <a:uFillTx/>
                <a:latin typeface="Segoe UI"/>
                <a:ea typeface="+mn-ea"/>
                <a:cs typeface="+mn-cs"/>
              </a:rPr>
              <a:t>Use pre-built models or create your own</a:t>
            </a:r>
          </a:p>
        </p:txBody>
      </p:sp>
      <p:pic>
        <p:nvPicPr>
          <p:cNvPr id="10" name="Picture 9">
            <a:extLst>
              <a:ext uri="{FF2B5EF4-FFF2-40B4-BE49-F238E27FC236}">
                <a16:creationId xmlns:a16="http://schemas.microsoft.com/office/drawing/2014/main" id="{9077B1F3-E40A-455C-9CBC-0615823782D8}"/>
              </a:ext>
            </a:extLst>
          </p:cNvPr>
          <p:cNvPicPr>
            <a:picLocks noChangeAspect="1"/>
          </p:cNvPicPr>
          <p:nvPr/>
        </p:nvPicPr>
        <p:blipFill>
          <a:blip r:embed="rId5">
            <a:biLevel thresh="25000"/>
            <a:extLst>
              <a:ext uri="{28A0092B-C50C-407E-A947-70E740481C1C}">
                <a14:useLocalDpi xmlns:a14="http://schemas.microsoft.com/office/drawing/2010/main" val="0"/>
              </a:ext>
            </a:extLst>
          </a:blip>
          <a:stretch>
            <a:fillRect/>
          </a:stretch>
        </p:blipFill>
        <p:spPr>
          <a:xfrm>
            <a:off x="11053532" y="310875"/>
            <a:ext cx="814537" cy="814537"/>
          </a:xfrm>
          <a:prstGeom prst="rect">
            <a:avLst/>
          </a:prstGeom>
        </p:spPr>
      </p:pic>
    </p:spTree>
    <p:custDataLst>
      <p:tags r:id="rId1"/>
    </p:custDataLst>
    <p:extLst>
      <p:ext uri="{BB962C8B-B14F-4D97-AF65-F5344CB8AC3E}">
        <p14:creationId xmlns:p14="http://schemas.microsoft.com/office/powerpoint/2010/main" val="7553251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DBB46B-C263-449E-8336-69202FFA847D}"/>
              </a:ext>
            </a:extLst>
          </p:cNvPr>
          <p:cNvSpPr>
            <a:spLocks noGrp="1"/>
          </p:cNvSpPr>
          <p:nvPr>
            <p:ph type="title"/>
          </p:nvPr>
        </p:nvSpPr>
        <p:spPr/>
        <p:txBody>
          <a:bodyPr/>
          <a:lstStyle/>
          <a:p>
            <a:r>
              <a:rPr lang="en-US" dirty="0"/>
              <a:t>SQL Server + Cognitive Services</a:t>
            </a:r>
          </a:p>
        </p:txBody>
      </p:sp>
      <p:sp>
        <p:nvSpPr>
          <p:cNvPr id="3" name="Text Placeholder 2">
            <a:extLst>
              <a:ext uri="{FF2B5EF4-FFF2-40B4-BE49-F238E27FC236}">
                <a16:creationId xmlns:a16="http://schemas.microsoft.com/office/drawing/2014/main" id="{9AC41A94-D69F-4B84-84A0-2AF5C015E671}"/>
              </a:ext>
            </a:extLst>
          </p:cNvPr>
          <p:cNvSpPr>
            <a:spLocks noGrp="1"/>
          </p:cNvSpPr>
          <p:nvPr>
            <p:ph type="body" sz="quarter" idx="12"/>
          </p:nvPr>
        </p:nvSpPr>
        <p:spPr/>
        <p:txBody>
          <a:bodyPr/>
          <a:lstStyle/>
          <a:p>
            <a:r>
              <a:rPr lang="en-US" dirty="0"/>
              <a:t>Demo</a:t>
            </a:r>
          </a:p>
        </p:txBody>
      </p:sp>
    </p:spTree>
    <p:extLst>
      <p:ext uri="{BB962C8B-B14F-4D97-AF65-F5344CB8AC3E}">
        <p14:creationId xmlns:p14="http://schemas.microsoft.com/office/powerpoint/2010/main" val="25973413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5943DDA-909C-C74C-9571-A7852EA4D8EA}"/>
              </a:ext>
            </a:extLst>
          </p:cNvPr>
          <p:cNvSpPr>
            <a:spLocks noGrp="1"/>
          </p:cNvSpPr>
          <p:nvPr>
            <p:ph type="title"/>
          </p:nvPr>
        </p:nvSpPr>
        <p:spPr>
          <a:xfrm>
            <a:off x="690509" y="2217055"/>
            <a:ext cx="11018520" cy="677108"/>
          </a:xfrm>
        </p:spPr>
        <p:txBody>
          <a:bodyPr/>
          <a:lstStyle/>
          <a:p>
            <a:r>
              <a:rPr lang="en-US" sz="4400" dirty="0"/>
              <a:t>Does anyone see any issues with this?</a:t>
            </a:r>
          </a:p>
        </p:txBody>
      </p:sp>
      <p:sp useBgFill="1">
        <p:nvSpPr>
          <p:cNvPr id="2" name="TextBox 1">
            <a:extLst>
              <a:ext uri="{FF2B5EF4-FFF2-40B4-BE49-F238E27FC236}">
                <a16:creationId xmlns:a16="http://schemas.microsoft.com/office/drawing/2014/main" id="{E82DB8BF-9367-44F0-B755-7D487098E4C5}"/>
              </a:ext>
            </a:extLst>
          </p:cNvPr>
          <p:cNvSpPr txBox="1"/>
          <p:nvPr/>
        </p:nvSpPr>
        <p:spPr>
          <a:xfrm>
            <a:off x="588263" y="1376979"/>
            <a:ext cx="10556659" cy="430887"/>
          </a:xfrm>
          <a:prstGeom prst="rect">
            <a:avLst/>
          </a:prstGeom>
        </p:spPr>
        <p:txBody>
          <a:bodyPr wrap="square" lIns="0" tIns="0" rIns="0" bIns="0" rtlCol="0">
            <a:spAutoFit/>
          </a:bodyPr>
          <a:lstStyle/>
          <a:p>
            <a:pPr marL="457200" marR="0" lvl="0" indent="-4572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p:txBody>
      </p:sp>
      <p:pic>
        <p:nvPicPr>
          <p:cNvPr id="4" name="Picture 3" descr="A herd of zebra standing on top of a dirt field&#10;&#10;Description automatically generated">
            <a:extLst>
              <a:ext uri="{FF2B5EF4-FFF2-40B4-BE49-F238E27FC236}">
                <a16:creationId xmlns:a16="http://schemas.microsoft.com/office/drawing/2014/main" id="{41938F18-479D-4847-A2FB-DBEB7F9D5FEC}"/>
              </a:ext>
            </a:extLst>
          </p:cNvPr>
          <p:cNvPicPr>
            <a:picLocks noChangeAspect="1"/>
          </p:cNvPicPr>
          <p:nvPr/>
        </p:nvPicPr>
        <p:blipFill>
          <a:blip r:embed="rId3"/>
          <a:stretch>
            <a:fillRect/>
          </a:stretch>
        </p:blipFill>
        <p:spPr>
          <a:xfrm>
            <a:off x="7295072" y="3429000"/>
            <a:ext cx="4572000" cy="3190875"/>
          </a:xfrm>
          <a:prstGeom prst="rect">
            <a:avLst/>
          </a:prstGeom>
        </p:spPr>
      </p:pic>
    </p:spTree>
    <p:extLst>
      <p:ext uri="{BB962C8B-B14F-4D97-AF65-F5344CB8AC3E}">
        <p14:creationId xmlns:p14="http://schemas.microsoft.com/office/powerpoint/2010/main" val="4259545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5943DDA-909C-C74C-9571-A7852EA4D8EA}"/>
              </a:ext>
            </a:extLst>
          </p:cNvPr>
          <p:cNvSpPr>
            <a:spLocks noGrp="1"/>
          </p:cNvSpPr>
          <p:nvPr>
            <p:ph type="title"/>
          </p:nvPr>
        </p:nvSpPr>
        <p:spPr>
          <a:xfrm>
            <a:off x="588263" y="457200"/>
            <a:ext cx="11018520" cy="553998"/>
          </a:xfrm>
        </p:spPr>
        <p:txBody>
          <a:bodyPr/>
          <a:lstStyle/>
          <a:p>
            <a:r>
              <a:rPr lang="en-US" dirty="0"/>
              <a:t>Why might </a:t>
            </a:r>
            <a:r>
              <a:rPr lang="en-US"/>
              <a:t>you want a container?</a:t>
            </a:r>
            <a:endParaRPr lang="en-US" dirty="0"/>
          </a:p>
        </p:txBody>
      </p:sp>
      <p:sp useBgFill="1">
        <p:nvSpPr>
          <p:cNvPr id="2" name="TextBox 1">
            <a:extLst>
              <a:ext uri="{FF2B5EF4-FFF2-40B4-BE49-F238E27FC236}">
                <a16:creationId xmlns:a16="http://schemas.microsoft.com/office/drawing/2014/main" id="{E82DB8BF-9367-44F0-B755-7D487098E4C5}"/>
              </a:ext>
            </a:extLst>
          </p:cNvPr>
          <p:cNvSpPr txBox="1"/>
          <p:nvPr/>
        </p:nvSpPr>
        <p:spPr>
          <a:xfrm>
            <a:off x="588263" y="1376979"/>
            <a:ext cx="10556659" cy="3877985"/>
          </a:xfrm>
          <a:prstGeom prst="rect">
            <a:avLst/>
          </a:prstGeom>
        </p:spPr>
        <p:txBody>
          <a:bodyPr wrap="square" lIns="0" tIns="0" rIns="0" bIns="0" rtlCol="0">
            <a:spAutoFit/>
          </a:bodyPr>
          <a:lstStyle/>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Enterprise need</a:t>
            </a:r>
          </a:p>
          <a:p>
            <a:pPr marL="800083" lvl="1" indent="-342900">
              <a:buFont typeface="Arial" panose="020B0604020202020204" pitchFamily="34" charset="0"/>
              <a:buChar char="•"/>
              <a:defRPr/>
            </a:pPr>
            <a:r>
              <a:rPr lang="en-US" sz="2800" dirty="0">
                <a:gradFill>
                  <a:gsLst>
                    <a:gs pos="2917">
                      <a:srgbClr val="1A1A1A"/>
                    </a:gs>
                    <a:gs pos="30000">
                      <a:srgbClr val="1A1A1A"/>
                    </a:gs>
                  </a:gsLst>
                  <a:lin ang="5400000" scaled="0"/>
                </a:gradFill>
                <a:latin typeface="Segoe UI"/>
              </a:rPr>
              <a:t>Unable to load data into the cloud</a:t>
            </a:r>
          </a:p>
          <a:p>
            <a:pPr marL="800083" lvl="1" indent="-342900">
              <a:buFont typeface="Arial" panose="020B0604020202020204" pitchFamily="34" charset="0"/>
              <a:buChar char="•"/>
              <a:defRPr/>
            </a:pPr>
            <a:r>
              <a:rPr kumimoji="0" lang="en-US" sz="2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Regulatory requirements</a:t>
            </a:r>
          </a:p>
          <a:p>
            <a:pPr marL="800083" lvl="1" indent="-342900">
              <a:buFont typeface="Arial" panose="020B0604020202020204" pitchFamily="34" charset="0"/>
              <a:buChar char="•"/>
              <a:defRPr/>
            </a:pPr>
            <a:r>
              <a:rPr lang="en-US" sz="2800" dirty="0">
                <a:gradFill>
                  <a:gsLst>
                    <a:gs pos="2917">
                      <a:srgbClr val="1A1A1A"/>
                    </a:gs>
                    <a:gs pos="30000">
                      <a:srgbClr val="1A1A1A"/>
                    </a:gs>
                  </a:gsLst>
                  <a:lin ang="5400000" scaled="0"/>
                </a:gradFill>
                <a:latin typeface="Segoe UI"/>
              </a:rPr>
              <a:t>Security/Privacy concerns</a:t>
            </a:r>
          </a:p>
          <a:p>
            <a:pPr marL="800083" lvl="1" indent="-342900">
              <a:buFont typeface="Arial" panose="020B0604020202020204" pitchFamily="34" charset="0"/>
              <a:buChar char="•"/>
              <a:defRPr/>
            </a:pPr>
            <a:r>
              <a:rPr kumimoji="0" lang="en-US" sz="2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Low bandwidth or intermittently connected</a:t>
            </a:r>
          </a:p>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Customer benefits</a:t>
            </a:r>
          </a:p>
          <a:p>
            <a:pPr marL="800083" lvl="1" indent="-342900">
              <a:buFont typeface="Arial" panose="020B0604020202020204" pitchFamily="34" charset="0"/>
              <a:buChar char="•"/>
              <a:defRPr/>
            </a:pPr>
            <a:r>
              <a:rPr lang="en-US" sz="2800" dirty="0">
                <a:gradFill>
                  <a:gsLst>
                    <a:gs pos="2917">
                      <a:srgbClr val="1A1A1A"/>
                    </a:gs>
                    <a:gs pos="30000">
                      <a:srgbClr val="1A1A1A"/>
                    </a:gs>
                  </a:gsLst>
                  <a:lin ang="5400000" scaled="0"/>
                </a:gradFill>
                <a:latin typeface="Segoe UI"/>
              </a:rPr>
              <a:t>Control over data</a:t>
            </a:r>
          </a:p>
          <a:p>
            <a:pPr marL="800083" lvl="1" indent="-342900">
              <a:buFont typeface="Arial" panose="020B0604020202020204" pitchFamily="34" charset="0"/>
              <a:buChar char="•"/>
              <a:defRPr/>
            </a:pPr>
            <a:r>
              <a:rPr kumimoji="0" lang="en-US" sz="2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Control over model updates</a:t>
            </a:r>
          </a:p>
          <a:p>
            <a:pPr marL="800083" lvl="1" indent="-342900">
              <a:buFont typeface="Arial" panose="020B0604020202020204" pitchFamily="34" charset="0"/>
              <a:buChar char="•"/>
              <a:defRPr/>
            </a:pPr>
            <a:r>
              <a:rPr lang="en-US" sz="2800" dirty="0">
                <a:gradFill>
                  <a:gsLst>
                    <a:gs pos="2917">
                      <a:srgbClr val="1A1A1A"/>
                    </a:gs>
                    <a:gs pos="30000">
                      <a:srgbClr val="1A1A1A"/>
                    </a:gs>
                  </a:gsLst>
                  <a:lin ang="5400000" scaled="0"/>
                </a:gradFill>
                <a:latin typeface="Segoe UI"/>
              </a:rPr>
              <a:t>High throughput/low latency</a:t>
            </a:r>
            <a:endParaRPr kumimoji="0" lang="en-US" sz="2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p:txBody>
      </p:sp>
      <p:grpSp>
        <p:nvGrpSpPr>
          <p:cNvPr id="7" name="Group 6">
            <a:extLst>
              <a:ext uri="{FF2B5EF4-FFF2-40B4-BE49-F238E27FC236}">
                <a16:creationId xmlns:a16="http://schemas.microsoft.com/office/drawing/2014/main" id="{7D33A3A1-5FE0-444F-93A4-3C60B8589A5F}"/>
              </a:ext>
            </a:extLst>
          </p:cNvPr>
          <p:cNvGrpSpPr/>
          <p:nvPr/>
        </p:nvGrpSpPr>
        <p:grpSpPr>
          <a:xfrm>
            <a:off x="11050825" y="115249"/>
            <a:ext cx="1025200" cy="683902"/>
            <a:chOff x="8505290" y="2547131"/>
            <a:chExt cx="2822872" cy="1786236"/>
          </a:xfrm>
          <a:solidFill>
            <a:srgbClr val="3B5667"/>
          </a:solidFill>
        </p:grpSpPr>
        <p:sp>
          <p:nvSpPr>
            <p:cNvPr id="8" name="Freeform: Shape 68">
              <a:extLst>
                <a:ext uri="{FF2B5EF4-FFF2-40B4-BE49-F238E27FC236}">
                  <a16:creationId xmlns:a16="http://schemas.microsoft.com/office/drawing/2014/main" id="{D74715E7-DEAE-4C55-842B-5281FE0C8479}"/>
                </a:ext>
              </a:extLst>
            </p:cNvPr>
            <p:cNvSpPr/>
            <p:nvPr/>
          </p:nvSpPr>
          <p:spPr bwMode="auto">
            <a:xfrm>
              <a:off x="9668506" y="2547131"/>
              <a:ext cx="262396" cy="262397"/>
            </a:xfrm>
            <a:custGeom>
              <a:avLst/>
              <a:gdLst>
                <a:gd name="connsiteX0" fmla="*/ 0 w 262396"/>
                <a:gd name="connsiteY0" fmla="*/ 0 h 262397"/>
                <a:gd name="connsiteX1" fmla="*/ 262396 w 262396"/>
                <a:gd name="connsiteY1" fmla="*/ 0 h 262397"/>
                <a:gd name="connsiteX2" fmla="*/ 262396 w 262396"/>
                <a:gd name="connsiteY2" fmla="*/ 262397 h 262397"/>
                <a:gd name="connsiteX3" fmla="*/ 0 w 262396"/>
                <a:gd name="connsiteY3" fmla="*/ 262397 h 262397"/>
                <a:gd name="connsiteX4" fmla="*/ 0 w 262396"/>
                <a:gd name="connsiteY4" fmla="*/ 0 h 2623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396" h="262397">
                  <a:moveTo>
                    <a:pt x="0" y="0"/>
                  </a:moveTo>
                  <a:lnTo>
                    <a:pt x="262396" y="0"/>
                  </a:lnTo>
                  <a:lnTo>
                    <a:pt x="262396" y="262397"/>
                  </a:lnTo>
                  <a:lnTo>
                    <a:pt x="0" y="262397"/>
                  </a:lnTo>
                  <a:lnTo>
                    <a:pt x="0" y="0"/>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 name="Freeform: Shape 69">
              <a:extLst>
                <a:ext uri="{FF2B5EF4-FFF2-40B4-BE49-F238E27FC236}">
                  <a16:creationId xmlns:a16="http://schemas.microsoft.com/office/drawing/2014/main" id="{A69D9E2F-17AE-46C5-B030-7C914CA68D63}"/>
                </a:ext>
              </a:extLst>
            </p:cNvPr>
            <p:cNvSpPr/>
            <p:nvPr/>
          </p:nvSpPr>
          <p:spPr bwMode="auto">
            <a:xfrm>
              <a:off x="9071552" y="2844267"/>
              <a:ext cx="262396" cy="262396"/>
            </a:xfrm>
            <a:custGeom>
              <a:avLst/>
              <a:gdLst>
                <a:gd name="connsiteX0" fmla="*/ 0 w 262396"/>
                <a:gd name="connsiteY0" fmla="*/ 0 h 262396"/>
                <a:gd name="connsiteX1" fmla="*/ 262396 w 262396"/>
                <a:gd name="connsiteY1" fmla="*/ 0 h 262396"/>
                <a:gd name="connsiteX2" fmla="*/ 262396 w 262396"/>
                <a:gd name="connsiteY2" fmla="*/ 262396 h 262396"/>
                <a:gd name="connsiteX3" fmla="*/ 0 w 262396"/>
                <a:gd name="connsiteY3" fmla="*/ 262396 h 262396"/>
                <a:gd name="connsiteX4" fmla="*/ 0 w 262396"/>
                <a:gd name="connsiteY4" fmla="*/ 0 h 262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396" h="262396">
                  <a:moveTo>
                    <a:pt x="0" y="0"/>
                  </a:moveTo>
                  <a:lnTo>
                    <a:pt x="262396" y="0"/>
                  </a:lnTo>
                  <a:lnTo>
                    <a:pt x="262396" y="262396"/>
                  </a:lnTo>
                  <a:lnTo>
                    <a:pt x="0" y="262396"/>
                  </a:lnTo>
                  <a:lnTo>
                    <a:pt x="0" y="0"/>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0" name="Freeform: Shape 70">
              <a:extLst>
                <a:ext uri="{FF2B5EF4-FFF2-40B4-BE49-F238E27FC236}">
                  <a16:creationId xmlns:a16="http://schemas.microsoft.com/office/drawing/2014/main" id="{6DB1A662-6208-4865-91E5-67F5A1E969F6}"/>
                </a:ext>
              </a:extLst>
            </p:cNvPr>
            <p:cNvSpPr/>
            <p:nvPr/>
          </p:nvSpPr>
          <p:spPr bwMode="auto">
            <a:xfrm>
              <a:off x="9373308" y="2844269"/>
              <a:ext cx="262395" cy="262395"/>
            </a:xfrm>
            <a:custGeom>
              <a:avLst/>
              <a:gdLst>
                <a:gd name="connsiteX0" fmla="*/ 0 w 262396"/>
                <a:gd name="connsiteY0" fmla="*/ 0 h 262396"/>
                <a:gd name="connsiteX1" fmla="*/ 262396 w 262396"/>
                <a:gd name="connsiteY1" fmla="*/ 0 h 262396"/>
                <a:gd name="connsiteX2" fmla="*/ 262396 w 262396"/>
                <a:gd name="connsiteY2" fmla="*/ 262396 h 262396"/>
                <a:gd name="connsiteX3" fmla="*/ 0 w 262396"/>
                <a:gd name="connsiteY3" fmla="*/ 262396 h 262396"/>
                <a:gd name="connsiteX4" fmla="*/ 0 w 262396"/>
                <a:gd name="connsiteY4" fmla="*/ 0 h 262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396" h="262396">
                  <a:moveTo>
                    <a:pt x="0" y="0"/>
                  </a:moveTo>
                  <a:lnTo>
                    <a:pt x="262396" y="0"/>
                  </a:lnTo>
                  <a:lnTo>
                    <a:pt x="262396" y="262396"/>
                  </a:lnTo>
                  <a:lnTo>
                    <a:pt x="0" y="262396"/>
                  </a:lnTo>
                  <a:lnTo>
                    <a:pt x="0" y="0"/>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1" name="Freeform: Shape 71">
              <a:extLst>
                <a:ext uri="{FF2B5EF4-FFF2-40B4-BE49-F238E27FC236}">
                  <a16:creationId xmlns:a16="http://schemas.microsoft.com/office/drawing/2014/main" id="{4FB4C807-3FE5-48E8-9A45-89309A798174}"/>
                </a:ext>
              </a:extLst>
            </p:cNvPr>
            <p:cNvSpPr/>
            <p:nvPr/>
          </p:nvSpPr>
          <p:spPr bwMode="auto">
            <a:xfrm>
              <a:off x="9668506" y="2844267"/>
              <a:ext cx="262396" cy="262396"/>
            </a:xfrm>
            <a:custGeom>
              <a:avLst/>
              <a:gdLst>
                <a:gd name="connsiteX0" fmla="*/ 0 w 262396"/>
                <a:gd name="connsiteY0" fmla="*/ 0 h 262396"/>
                <a:gd name="connsiteX1" fmla="*/ 262396 w 262396"/>
                <a:gd name="connsiteY1" fmla="*/ 0 h 262396"/>
                <a:gd name="connsiteX2" fmla="*/ 262396 w 262396"/>
                <a:gd name="connsiteY2" fmla="*/ 262396 h 262396"/>
                <a:gd name="connsiteX3" fmla="*/ 0 w 262396"/>
                <a:gd name="connsiteY3" fmla="*/ 262396 h 262396"/>
                <a:gd name="connsiteX4" fmla="*/ 0 w 262396"/>
                <a:gd name="connsiteY4" fmla="*/ 0 h 262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396" h="262396">
                  <a:moveTo>
                    <a:pt x="0" y="0"/>
                  </a:moveTo>
                  <a:lnTo>
                    <a:pt x="262396" y="0"/>
                  </a:lnTo>
                  <a:lnTo>
                    <a:pt x="262396" y="262396"/>
                  </a:lnTo>
                  <a:lnTo>
                    <a:pt x="0" y="262396"/>
                  </a:lnTo>
                  <a:lnTo>
                    <a:pt x="0" y="0"/>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 name="Freeform: Shape 72">
              <a:extLst>
                <a:ext uri="{FF2B5EF4-FFF2-40B4-BE49-F238E27FC236}">
                  <a16:creationId xmlns:a16="http://schemas.microsoft.com/office/drawing/2014/main" id="{E8FA9CA9-D565-4AFB-9110-7EBF7F496259}"/>
                </a:ext>
              </a:extLst>
            </p:cNvPr>
            <p:cNvSpPr/>
            <p:nvPr/>
          </p:nvSpPr>
          <p:spPr bwMode="auto">
            <a:xfrm>
              <a:off x="8505290" y="2870508"/>
              <a:ext cx="2822872" cy="1462859"/>
            </a:xfrm>
            <a:custGeom>
              <a:avLst/>
              <a:gdLst>
                <a:gd name="connsiteX0" fmla="*/ 2280270 w 2822872"/>
                <a:gd name="connsiteY0" fmla="*/ 0 h 1462859"/>
                <a:gd name="connsiteX1" fmla="*/ 2450221 w 2822872"/>
                <a:gd name="connsiteY1" fmla="*/ 334263 h 1462859"/>
                <a:gd name="connsiteX2" fmla="*/ 2822872 w 2822872"/>
                <a:gd name="connsiteY2" fmla="*/ 337189 h 1462859"/>
                <a:gd name="connsiteX3" fmla="*/ 2397429 w 2822872"/>
                <a:gd name="connsiteY3" fmla="*/ 515950 h 1462859"/>
                <a:gd name="connsiteX4" fmla="*/ 918965 w 2822872"/>
                <a:gd name="connsiteY4" fmla="*/ 1462859 h 1462859"/>
                <a:gd name="connsiteX5" fmla="*/ 194554 w 2822872"/>
                <a:gd name="connsiteY5" fmla="*/ 1178479 h 1462859"/>
                <a:gd name="connsiteX6" fmla="*/ 194554 w 2822872"/>
                <a:gd name="connsiteY6" fmla="*/ 1175554 h 1462859"/>
                <a:gd name="connsiteX7" fmla="*/ 150231 w 2822872"/>
                <a:gd name="connsiteY7" fmla="*/ 1128596 h 1462859"/>
                <a:gd name="connsiteX8" fmla="*/ 106191 w 2822872"/>
                <a:gd name="connsiteY8" fmla="*/ 1061304 h 1462859"/>
                <a:gd name="connsiteX9" fmla="*/ 82759 w 2822872"/>
                <a:gd name="connsiteY9" fmla="*/ 1020198 h 1462859"/>
                <a:gd name="connsiteX10" fmla="*/ 3712 w 2822872"/>
                <a:gd name="connsiteY10" fmla="*/ 577537 h 1462859"/>
                <a:gd name="connsiteX11" fmla="*/ 1928227 w 2822872"/>
                <a:gd name="connsiteY11" fmla="*/ 577537 h 1462859"/>
                <a:gd name="connsiteX12" fmla="*/ 2315276 w 2822872"/>
                <a:gd name="connsiteY12" fmla="*/ 454364 h 1462859"/>
                <a:gd name="connsiteX13" fmla="*/ 2280270 w 2822872"/>
                <a:gd name="connsiteY13" fmla="*/ 0 h 1462859"/>
                <a:gd name="connsiteX14" fmla="*/ 808980 w 2822872"/>
                <a:gd name="connsiteY14" fmla="*/ 951187 h 1462859"/>
                <a:gd name="connsiteX15" fmla="*/ 736821 w 2822872"/>
                <a:gd name="connsiteY15" fmla="*/ 1020067 h 1462859"/>
                <a:gd name="connsiteX16" fmla="*/ 808980 w 2822872"/>
                <a:gd name="connsiteY16" fmla="*/ 1088947 h 1462859"/>
                <a:gd name="connsiteX17" fmla="*/ 881139 w 2822872"/>
                <a:gd name="connsiteY17" fmla="*/ 1020067 h 1462859"/>
                <a:gd name="connsiteX18" fmla="*/ 808980 w 2822872"/>
                <a:gd name="connsiteY18" fmla="*/ 951187 h 1462859"/>
                <a:gd name="connsiteX19" fmla="*/ 693397 w 2822872"/>
                <a:gd name="connsiteY19" fmla="*/ 1140062 h 1462859"/>
                <a:gd name="connsiteX20" fmla="*/ 477460 w 2822872"/>
                <a:gd name="connsiteY20" fmla="*/ 1171734 h 1462859"/>
                <a:gd name="connsiteX21" fmla="*/ 380025 w 2822872"/>
                <a:gd name="connsiteY21" fmla="*/ 1174374 h 1462859"/>
                <a:gd name="connsiteX22" fmla="*/ 253624 w 2822872"/>
                <a:gd name="connsiteY22" fmla="*/ 1171734 h 1462859"/>
                <a:gd name="connsiteX23" fmla="*/ 914600 w 2822872"/>
                <a:gd name="connsiteY23" fmla="*/ 1430392 h 1462859"/>
                <a:gd name="connsiteX24" fmla="*/ 988334 w 2822872"/>
                <a:gd name="connsiteY24" fmla="*/ 1430392 h 1462859"/>
                <a:gd name="connsiteX25" fmla="*/ 693397 w 2822872"/>
                <a:gd name="connsiteY25" fmla="*/ 1140062 h 1462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822872" h="1462859">
                  <a:moveTo>
                    <a:pt x="2280270" y="0"/>
                  </a:moveTo>
                  <a:cubicBezTo>
                    <a:pt x="2353671" y="58660"/>
                    <a:pt x="2470830" y="181687"/>
                    <a:pt x="2450221" y="334263"/>
                  </a:cubicBezTo>
                  <a:cubicBezTo>
                    <a:pt x="2541125" y="290231"/>
                    <a:pt x="2699502" y="266825"/>
                    <a:pt x="2822872" y="337189"/>
                  </a:cubicBezTo>
                  <a:cubicBezTo>
                    <a:pt x="2746648" y="489619"/>
                    <a:pt x="2576414" y="533504"/>
                    <a:pt x="2397429" y="515950"/>
                  </a:cubicBezTo>
                  <a:cubicBezTo>
                    <a:pt x="2148148" y="1169702"/>
                    <a:pt x="1584655" y="1462859"/>
                    <a:pt x="918965" y="1462859"/>
                  </a:cubicBezTo>
                  <a:cubicBezTo>
                    <a:pt x="605035" y="1462859"/>
                    <a:pt x="352931" y="1357387"/>
                    <a:pt x="194554" y="1178479"/>
                  </a:cubicBezTo>
                  <a:lnTo>
                    <a:pt x="194554" y="1175554"/>
                  </a:lnTo>
                  <a:cubicBezTo>
                    <a:pt x="187214" y="1167215"/>
                    <a:pt x="157571" y="1136495"/>
                    <a:pt x="150231" y="1128596"/>
                  </a:cubicBezTo>
                  <a:cubicBezTo>
                    <a:pt x="135834" y="1105190"/>
                    <a:pt x="121153" y="1081784"/>
                    <a:pt x="106191" y="1061304"/>
                  </a:cubicBezTo>
                  <a:cubicBezTo>
                    <a:pt x="98286" y="1047553"/>
                    <a:pt x="90664" y="1033949"/>
                    <a:pt x="82759" y="1020198"/>
                  </a:cubicBezTo>
                  <a:cubicBezTo>
                    <a:pt x="18392" y="891174"/>
                    <a:pt x="-10968" y="741670"/>
                    <a:pt x="3712" y="577537"/>
                  </a:cubicBezTo>
                  <a:lnTo>
                    <a:pt x="1928227" y="577537"/>
                  </a:lnTo>
                  <a:cubicBezTo>
                    <a:pt x="2086604" y="577537"/>
                    <a:pt x="2241875" y="518876"/>
                    <a:pt x="2315276" y="454364"/>
                  </a:cubicBezTo>
                  <a:cubicBezTo>
                    <a:pt x="2183155" y="348892"/>
                    <a:pt x="2198117" y="96694"/>
                    <a:pt x="2280270" y="0"/>
                  </a:cubicBezTo>
                  <a:close/>
                  <a:moveTo>
                    <a:pt x="808980" y="951187"/>
                  </a:moveTo>
                  <a:cubicBezTo>
                    <a:pt x="769127" y="951187"/>
                    <a:pt x="736821" y="982025"/>
                    <a:pt x="736821" y="1020067"/>
                  </a:cubicBezTo>
                  <a:cubicBezTo>
                    <a:pt x="736821" y="1058108"/>
                    <a:pt x="769127" y="1088947"/>
                    <a:pt x="808980" y="1088947"/>
                  </a:cubicBezTo>
                  <a:cubicBezTo>
                    <a:pt x="848832" y="1088947"/>
                    <a:pt x="881139" y="1058108"/>
                    <a:pt x="881139" y="1020067"/>
                  </a:cubicBezTo>
                  <a:cubicBezTo>
                    <a:pt x="881139" y="982025"/>
                    <a:pt x="848832" y="951187"/>
                    <a:pt x="808980" y="951187"/>
                  </a:cubicBezTo>
                  <a:close/>
                  <a:moveTo>
                    <a:pt x="693397" y="1140062"/>
                  </a:moveTo>
                  <a:cubicBezTo>
                    <a:pt x="632829" y="1155898"/>
                    <a:pt x="561728" y="1166455"/>
                    <a:pt x="477460" y="1171734"/>
                  </a:cubicBezTo>
                  <a:cubicBezTo>
                    <a:pt x="448493" y="1174374"/>
                    <a:pt x="414260" y="1174374"/>
                    <a:pt x="380025" y="1174374"/>
                  </a:cubicBezTo>
                  <a:cubicBezTo>
                    <a:pt x="340525" y="1174374"/>
                    <a:pt x="298391" y="1174374"/>
                    <a:pt x="253624" y="1171734"/>
                  </a:cubicBezTo>
                  <a:cubicBezTo>
                    <a:pt x="401093" y="1316899"/>
                    <a:pt x="580162" y="1427752"/>
                    <a:pt x="914600" y="1430392"/>
                  </a:cubicBezTo>
                  <a:cubicBezTo>
                    <a:pt x="938300" y="1430392"/>
                    <a:pt x="964634" y="1430392"/>
                    <a:pt x="988334" y="1430392"/>
                  </a:cubicBezTo>
                  <a:cubicBezTo>
                    <a:pt x="827699" y="1353850"/>
                    <a:pt x="740797" y="1250915"/>
                    <a:pt x="693397" y="1140062"/>
                  </a:cubicBez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3" name="Freeform: Shape 73">
              <a:extLst>
                <a:ext uri="{FF2B5EF4-FFF2-40B4-BE49-F238E27FC236}">
                  <a16:creationId xmlns:a16="http://schemas.microsoft.com/office/drawing/2014/main" id="{97EA25F2-E883-4672-AB29-5D0CAF53691A}"/>
                </a:ext>
              </a:extLst>
            </p:cNvPr>
            <p:cNvSpPr/>
            <p:nvPr/>
          </p:nvSpPr>
          <p:spPr bwMode="auto">
            <a:xfrm>
              <a:off x="8769796" y="3139460"/>
              <a:ext cx="262396" cy="262396"/>
            </a:xfrm>
            <a:custGeom>
              <a:avLst/>
              <a:gdLst>
                <a:gd name="connsiteX0" fmla="*/ 0 w 262396"/>
                <a:gd name="connsiteY0" fmla="*/ 0 h 262396"/>
                <a:gd name="connsiteX1" fmla="*/ 262396 w 262396"/>
                <a:gd name="connsiteY1" fmla="*/ 0 h 262396"/>
                <a:gd name="connsiteX2" fmla="*/ 262396 w 262396"/>
                <a:gd name="connsiteY2" fmla="*/ 262396 h 262396"/>
                <a:gd name="connsiteX3" fmla="*/ 0 w 262396"/>
                <a:gd name="connsiteY3" fmla="*/ 262396 h 262396"/>
                <a:gd name="connsiteX4" fmla="*/ 0 w 262396"/>
                <a:gd name="connsiteY4" fmla="*/ 0 h 262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396" h="262396">
                  <a:moveTo>
                    <a:pt x="0" y="0"/>
                  </a:moveTo>
                  <a:lnTo>
                    <a:pt x="262396" y="0"/>
                  </a:lnTo>
                  <a:lnTo>
                    <a:pt x="262396" y="262396"/>
                  </a:lnTo>
                  <a:lnTo>
                    <a:pt x="0" y="262396"/>
                  </a:lnTo>
                  <a:lnTo>
                    <a:pt x="0" y="0"/>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4" name="Freeform: Shape 74">
              <a:extLst>
                <a:ext uri="{FF2B5EF4-FFF2-40B4-BE49-F238E27FC236}">
                  <a16:creationId xmlns:a16="http://schemas.microsoft.com/office/drawing/2014/main" id="{2B502AD2-FDE1-462A-ADE7-7D5016083C86}"/>
                </a:ext>
              </a:extLst>
            </p:cNvPr>
            <p:cNvSpPr/>
            <p:nvPr/>
          </p:nvSpPr>
          <p:spPr bwMode="auto">
            <a:xfrm>
              <a:off x="9071552" y="3139460"/>
              <a:ext cx="262396" cy="262396"/>
            </a:xfrm>
            <a:custGeom>
              <a:avLst/>
              <a:gdLst>
                <a:gd name="connsiteX0" fmla="*/ 0 w 262396"/>
                <a:gd name="connsiteY0" fmla="*/ 0 h 262396"/>
                <a:gd name="connsiteX1" fmla="*/ 262396 w 262396"/>
                <a:gd name="connsiteY1" fmla="*/ 0 h 262396"/>
                <a:gd name="connsiteX2" fmla="*/ 262396 w 262396"/>
                <a:gd name="connsiteY2" fmla="*/ 262396 h 262396"/>
                <a:gd name="connsiteX3" fmla="*/ 0 w 262396"/>
                <a:gd name="connsiteY3" fmla="*/ 262396 h 262396"/>
                <a:gd name="connsiteX4" fmla="*/ 0 w 262396"/>
                <a:gd name="connsiteY4" fmla="*/ 0 h 262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396" h="262396">
                  <a:moveTo>
                    <a:pt x="0" y="0"/>
                  </a:moveTo>
                  <a:lnTo>
                    <a:pt x="262396" y="0"/>
                  </a:lnTo>
                  <a:lnTo>
                    <a:pt x="262396" y="262396"/>
                  </a:lnTo>
                  <a:lnTo>
                    <a:pt x="0" y="262396"/>
                  </a:lnTo>
                  <a:lnTo>
                    <a:pt x="0" y="0"/>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5" name="Freeform: Shape 75">
              <a:extLst>
                <a:ext uri="{FF2B5EF4-FFF2-40B4-BE49-F238E27FC236}">
                  <a16:creationId xmlns:a16="http://schemas.microsoft.com/office/drawing/2014/main" id="{914D47CC-CA39-46E5-B1F1-45D51DF3978F}"/>
                </a:ext>
              </a:extLst>
            </p:cNvPr>
            <p:cNvSpPr/>
            <p:nvPr/>
          </p:nvSpPr>
          <p:spPr bwMode="auto">
            <a:xfrm>
              <a:off x="9373308" y="3139460"/>
              <a:ext cx="262396" cy="262396"/>
            </a:xfrm>
            <a:custGeom>
              <a:avLst/>
              <a:gdLst>
                <a:gd name="connsiteX0" fmla="*/ 0 w 262396"/>
                <a:gd name="connsiteY0" fmla="*/ 0 h 262396"/>
                <a:gd name="connsiteX1" fmla="*/ 262396 w 262396"/>
                <a:gd name="connsiteY1" fmla="*/ 0 h 262396"/>
                <a:gd name="connsiteX2" fmla="*/ 262396 w 262396"/>
                <a:gd name="connsiteY2" fmla="*/ 262396 h 262396"/>
                <a:gd name="connsiteX3" fmla="*/ 0 w 262396"/>
                <a:gd name="connsiteY3" fmla="*/ 262396 h 262396"/>
                <a:gd name="connsiteX4" fmla="*/ 0 w 262396"/>
                <a:gd name="connsiteY4" fmla="*/ 0 h 262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396" h="262396">
                  <a:moveTo>
                    <a:pt x="0" y="0"/>
                  </a:moveTo>
                  <a:lnTo>
                    <a:pt x="262396" y="0"/>
                  </a:lnTo>
                  <a:lnTo>
                    <a:pt x="262396" y="262396"/>
                  </a:lnTo>
                  <a:lnTo>
                    <a:pt x="0" y="262396"/>
                  </a:lnTo>
                  <a:lnTo>
                    <a:pt x="0" y="0"/>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6" name="Freeform: Shape 76">
              <a:extLst>
                <a:ext uri="{FF2B5EF4-FFF2-40B4-BE49-F238E27FC236}">
                  <a16:creationId xmlns:a16="http://schemas.microsoft.com/office/drawing/2014/main" id="{7DC59AB7-C18E-40DC-89DC-8CC0BB76526A}"/>
                </a:ext>
              </a:extLst>
            </p:cNvPr>
            <p:cNvSpPr/>
            <p:nvPr/>
          </p:nvSpPr>
          <p:spPr bwMode="auto">
            <a:xfrm>
              <a:off x="9668506" y="3139460"/>
              <a:ext cx="262396" cy="262396"/>
            </a:xfrm>
            <a:custGeom>
              <a:avLst/>
              <a:gdLst>
                <a:gd name="connsiteX0" fmla="*/ 0 w 262396"/>
                <a:gd name="connsiteY0" fmla="*/ 0 h 262396"/>
                <a:gd name="connsiteX1" fmla="*/ 262396 w 262396"/>
                <a:gd name="connsiteY1" fmla="*/ 0 h 262396"/>
                <a:gd name="connsiteX2" fmla="*/ 262396 w 262396"/>
                <a:gd name="connsiteY2" fmla="*/ 262396 h 262396"/>
                <a:gd name="connsiteX3" fmla="*/ 0 w 262396"/>
                <a:gd name="connsiteY3" fmla="*/ 262396 h 262396"/>
                <a:gd name="connsiteX4" fmla="*/ 0 w 262396"/>
                <a:gd name="connsiteY4" fmla="*/ 0 h 262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396" h="262396">
                  <a:moveTo>
                    <a:pt x="0" y="0"/>
                  </a:moveTo>
                  <a:lnTo>
                    <a:pt x="262396" y="0"/>
                  </a:lnTo>
                  <a:lnTo>
                    <a:pt x="262396" y="262396"/>
                  </a:lnTo>
                  <a:lnTo>
                    <a:pt x="0" y="262396"/>
                  </a:lnTo>
                  <a:lnTo>
                    <a:pt x="0" y="0"/>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7" name="Freeform: Shape 77">
              <a:extLst>
                <a:ext uri="{FF2B5EF4-FFF2-40B4-BE49-F238E27FC236}">
                  <a16:creationId xmlns:a16="http://schemas.microsoft.com/office/drawing/2014/main" id="{4D495EAC-0D43-45BA-A50D-A2E7585EE600}"/>
                </a:ext>
              </a:extLst>
            </p:cNvPr>
            <p:cNvSpPr/>
            <p:nvPr/>
          </p:nvSpPr>
          <p:spPr bwMode="auto">
            <a:xfrm>
              <a:off x="9970262" y="3139460"/>
              <a:ext cx="262396" cy="262396"/>
            </a:xfrm>
            <a:custGeom>
              <a:avLst/>
              <a:gdLst>
                <a:gd name="connsiteX0" fmla="*/ 0 w 262396"/>
                <a:gd name="connsiteY0" fmla="*/ 0 h 262396"/>
                <a:gd name="connsiteX1" fmla="*/ 262396 w 262396"/>
                <a:gd name="connsiteY1" fmla="*/ 0 h 262396"/>
                <a:gd name="connsiteX2" fmla="*/ 262396 w 262396"/>
                <a:gd name="connsiteY2" fmla="*/ 262396 h 262396"/>
                <a:gd name="connsiteX3" fmla="*/ 0 w 262396"/>
                <a:gd name="connsiteY3" fmla="*/ 262396 h 262396"/>
                <a:gd name="connsiteX4" fmla="*/ 0 w 262396"/>
                <a:gd name="connsiteY4" fmla="*/ 0 h 262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396" h="262396">
                  <a:moveTo>
                    <a:pt x="0" y="0"/>
                  </a:moveTo>
                  <a:lnTo>
                    <a:pt x="262396" y="0"/>
                  </a:lnTo>
                  <a:lnTo>
                    <a:pt x="262396" y="262396"/>
                  </a:lnTo>
                  <a:lnTo>
                    <a:pt x="0" y="262396"/>
                  </a:lnTo>
                  <a:lnTo>
                    <a:pt x="0" y="0"/>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8" name="Freeform: Shape 78">
              <a:extLst>
                <a:ext uri="{FF2B5EF4-FFF2-40B4-BE49-F238E27FC236}">
                  <a16:creationId xmlns:a16="http://schemas.microsoft.com/office/drawing/2014/main" id="{1E44CC6A-AFA7-4D8B-8CEA-1F92AD347DB3}"/>
                </a:ext>
              </a:extLst>
            </p:cNvPr>
            <p:cNvSpPr/>
            <p:nvPr/>
          </p:nvSpPr>
          <p:spPr bwMode="auto">
            <a:xfrm>
              <a:off x="9261792" y="3841372"/>
              <a:ext cx="104959" cy="98401"/>
            </a:xfrm>
            <a:custGeom>
              <a:avLst/>
              <a:gdLst>
                <a:gd name="connsiteX0" fmla="*/ 53979 w 104959"/>
                <a:gd name="connsiteY0" fmla="*/ 0 h 98401"/>
                <a:gd name="connsiteX1" fmla="*/ 71972 w 104959"/>
                <a:gd name="connsiteY1" fmla="*/ 2895 h 98401"/>
                <a:gd name="connsiteX2" fmla="*/ 62976 w 104959"/>
                <a:gd name="connsiteY2" fmla="*/ 20260 h 98401"/>
                <a:gd name="connsiteX3" fmla="*/ 83967 w 104959"/>
                <a:gd name="connsiteY3" fmla="*/ 40519 h 98401"/>
                <a:gd name="connsiteX4" fmla="*/ 101960 w 104959"/>
                <a:gd name="connsiteY4" fmla="*/ 28942 h 98401"/>
                <a:gd name="connsiteX5" fmla="*/ 104959 w 104959"/>
                <a:gd name="connsiteY5" fmla="*/ 49201 h 98401"/>
                <a:gd name="connsiteX6" fmla="*/ 53979 w 104959"/>
                <a:gd name="connsiteY6" fmla="*/ 98401 h 98401"/>
                <a:gd name="connsiteX7" fmla="*/ 0 w 104959"/>
                <a:gd name="connsiteY7" fmla="*/ 49201 h 98401"/>
                <a:gd name="connsiteX8" fmla="*/ 53979 w 104959"/>
                <a:gd name="connsiteY8" fmla="*/ 0 h 98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959" h="98401">
                  <a:moveTo>
                    <a:pt x="53979" y="0"/>
                  </a:moveTo>
                  <a:cubicBezTo>
                    <a:pt x="59977" y="0"/>
                    <a:pt x="65975" y="0"/>
                    <a:pt x="71972" y="2895"/>
                  </a:cubicBezTo>
                  <a:cubicBezTo>
                    <a:pt x="65975" y="5789"/>
                    <a:pt x="62976" y="11577"/>
                    <a:pt x="62976" y="20260"/>
                  </a:cubicBezTo>
                  <a:cubicBezTo>
                    <a:pt x="62976" y="31836"/>
                    <a:pt x="71972" y="40519"/>
                    <a:pt x="83967" y="40519"/>
                  </a:cubicBezTo>
                  <a:cubicBezTo>
                    <a:pt x="89965" y="40519"/>
                    <a:pt x="98961" y="37624"/>
                    <a:pt x="101960" y="28942"/>
                  </a:cubicBezTo>
                  <a:cubicBezTo>
                    <a:pt x="104959" y="34730"/>
                    <a:pt x="104959" y="43412"/>
                    <a:pt x="104959" y="49201"/>
                  </a:cubicBezTo>
                  <a:cubicBezTo>
                    <a:pt x="104959" y="78142"/>
                    <a:pt x="83967" y="98401"/>
                    <a:pt x="53979" y="98401"/>
                  </a:cubicBezTo>
                  <a:cubicBezTo>
                    <a:pt x="23991" y="98401"/>
                    <a:pt x="0" y="78142"/>
                    <a:pt x="0" y="49201"/>
                  </a:cubicBezTo>
                  <a:cubicBezTo>
                    <a:pt x="0" y="20260"/>
                    <a:pt x="23991" y="0"/>
                    <a:pt x="53979" y="0"/>
                  </a:cubicBez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Tree>
    <p:extLst>
      <p:ext uri="{BB962C8B-B14F-4D97-AF65-F5344CB8AC3E}">
        <p14:creationId xmlns:p14="http://schemas.microsoft.com/office/powerpoint/2010/main" val="3304583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8263" y="457200"/>
            <a:ext cx="11018520" cy="861774"/>
          </a:xfrm>
        </p:spPr>
        <p:txBody>
          <a:bodyPr/>
          <a:lstStyle/>
          <a:p>
            <a:r>
              <a:rPr lang="en-US"/>
              <a:t>Virtualization</a:t>
            </a:r>
            <a:br>
              <a:rPr lang="en-US"/>
            </a:br>
            <a:r>
              <a:rPr lang="en-US" sz="2000" spc="0"/>
              <a:t>Hardware Abstraction</a:t>
            </a:r>
            <a:endParaRPr lang="en-US" sz="2000"/>
          </a:p>
        </p:txBody>
      </p:sp>
      <p:sp>
        <p:nvSpPr>
          <p:cNvPr id="3" name="Text Placeholder 2"/>
          <p:cNvSpPr>
            <a:spLocks noGrp="1"/>
          </p:cNvSpPr>
          <p:nvPr>
            <p:ph type="body" sz="quarter" idx="10"/>
          </p:nvPr>
        </p:nvSpPr>
        <p:spPr>
          <a:xfrm>
            <a:off x="588263" y="1872048"/>
            <a:ext cx="4969673" cy="4050340"/>
          </a:xfrm>
        </p:spPr>
        <p:txBody>
          <a:bodyPr/>
          <a:lstStyle/>
          <a:p>
            <a:r>
              <a:rPr lang="en-US"/>
              <a:t>Building on hardware, you can create a complete “PC” on top of a Hypervisor layer, which abstracts out the hardware. You still own the Operating System and up</a:t>
            </a:r>
          </a:p>
          <a:p>
            <a:endParaRPr lang="en-US"/>
          </a:p>
          <a:p>
            <a:r>
              <a:rPr lang="en-US"/>
              <a:t>This allows for scale by ring-fencing OS-level dependencies</a:t>
            </a:r>
          </a:p>
        </p:txBody>
      </p:sp>
      <p:pic>
        <p:nvPicPr>
          <p:cNvPr id="1026" name="Picture 2" descr="https://docs.docker.com/images/VM%402x.png">
            <a:extLst>
              <a:ext uri="{FF2B5EF4-FFF2-40B4-BE49-F238E27FC236}">
                <a16:creationId xmlns:a16="http://schemas.microsoft.com/office/drawing/2014/main" id="{3831E4E7-7D3B-4C4E-B18B-02BCEFCB5B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56020" y="1631092"/>
            <a:ext cx="5307405" cy="4769708"/>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F1613FDF-D693-6942-ABC1-DC8CF7578FC5}"/>
              </a:ext>
            </a:extLst>
          </p:cNvPr>
          <p:cNvGrpSpPr/>
          <p:nvPr/>
        </p:nvGrpSpPr>
        <p:grpSpPr>
          <a:xfrm>
            <a:off x="11050825" y="115249"/>
            <a:ext cx="1025200" cy="683902"/>
            <a:chOff x="8505290" y="2547131"/>
            <a:chExt cx="2822872" cy="1786236"/>
          </a:xfrm>
          <a:solidFill>
            <a:srgbClr val="3B5667"/>
          </a:solidFill>
        </p:grpSpPr>
        <p:sp>
          <p:nvSpPr>
            <p:cNvPr id="6" name="Freeform: Shape 68">
              <a:extLst>
                <a:ext uri="{FF2B5EF4-FFF2-40B4-BE49-F238E27FC236}">
                  <a16:creationId xmlns:a16="http://schemas.microsoft.com/office/drawing/2014/main" id="{E186DFF1-62E1-2D4F-BAE6-D1DF5AD14899}"/>
                </a:ext>
              </a:extLst>
            </p:cNvPr>
            <p:cNvSpPr/>
            <p:nvPr/>
          </p:nvSpPr>
          <p:spPr bwMode="auto">
            <a:xfrm>
              <a:off x="9668506" y="2547131"/>
              <a:ext cx="262396" cy="262397"/>
            </a:xfrm>
            <a:custGeom>
              <a:avLst/>
              <a:gdLst>
                <a:gd name="connsiteX0" fmla="*/ 0 w 262396"/>
                <a:gd name="connsiteY0" fmla="*/ 0 h 262397"/>
                <a:gd name="connsiteX1" fmla="*/ 262396 w 262396"/>
                <a:gd name="connsiteY1" fmla="*/ 0 h 262397"/>
                <a:gd name="connsiteX2" fmla="*/ 262396 w 262396"/>
                <a:gd name="connsiteY2" fmla="*/ 262397 h 262397"/>
                <a:gd name="connsiteX3" fmla="*/ 0 w 262396"/>
                <a:gd name="connsiteY3" fmla="*/ 262397 h 262397"/>
                <a:gd name="connsiteX4" fmla="*/ 0 w 262396"/>
                <a:gd name="connsiteY4" fmla="*/ 0 h 2623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396" h="262397">
                  <a:moveTo>
                    <a:pt x="0" y="0"/>
                  </a:moveTo>
                  <a:lnTo>
                    <a:pt x="262396" y="0"/>
                  </a:lnTo>
                  <a:lnTo>
                    <a:pt x="262396" y="262397"/>
                  </a:lnTo>
                  <a:lnTo>
                    <a:pt x="0" y="262397"/>
                  </a:lnTo>
                  <a:lnTo>
                    <a:pt x="0" y="0"/>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 name="Freeform: Shape 69">
              <a:extLst>
                <a:ext uri="{FF2B5EF4-FFF2-40B4-BE49-F238E27FC236}">
                  <a16:creationId xmlns:a16="http://schemas.microsoft.com/office/drawing/2014/main" id="{C36E917C-995A-4249-A6AB-1A49BBC2D9A0}"/>
                </a:ext>
              </a:extLst>
            </p:cNvPr>
            <p:cNvSpPr/>
            <p:nvPr/>
          </p:nvSpPr>
          <p:spPr bwMode="auto">
            <a:xfrm>
              <a:off x="9071552" y="2844267"/>
              <a:ext cx="262396" cy="262396"/>
            </a:xfrm>
            <a:custGeom>
              <a:avLst/>
              <a:gdLst>
                <a:gd name="connsiteX0" fmla="*/ 0 w 262396"/>
                <a:gd name="connsiteY0" fmla="*/ 0 h 262396"/>
                <a:gd name="connsiteX1" fmla="*/ 262396 w 262396"/>
                <a:gd name="connsiteY1" fmla="*/ 0 h 262396"/>
                <a:gd name="connsiteX2" fmla="*/ 262396 w 262396"/>
                <a:gd name="connsiteY2" fmla="*/ 262396 h 262396"/>
                <a:gd name="connsiteX3" fmla="*/ 0 w 262396"/>
                <a:gd name="connsiteY3" fmla="*/ 262396 h 262396"/>
                <a:gd name="connsiteX4" fmla="*/ 0 w 262396"/>
                <a:gd name="connsiteY4" fmla="*/ 0 h 262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396" h="262396">
                  <a:moveTo>
                    <a:pt x="0" y="0"/>
                  </a:moveTo>
                  <a:lnTo>
                    <a:pt x="262396" y="0"/>
                  </a:lnTo>
                  <a:lnTo>
                    <a:pt x="262396" y="262396"/>
                  </a:lnTo>
                  <a:lnTo>
                    <a:pt x="0" y="262396"/>
                  </a:lnTo>
                  <a:lnTo>
                    <a:pt x="0" y="0"/>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 name="Freeform: Shape 70">
              <a:extLst>
                <a:ext uri="{FF2B5EF4-FFF2-40B4-BE49-F238E27FC236}">
                  <a16:creationId xmlns:a16="http://schemas.microsoft.com/office/drawing/2014/main" id="{F2E2D5AE-313D-F543-AFAE-8872391990EA}"/>
                </a:ext>
              </a:extLst>
            </p:cNvPr>
            <p:cNvSpPr/>
            <p:nvPr/>
          </p:nvSpPr>
          <p:spPr bwMode="auto">
            <a:xfrm>
              <a:off x="9373308" y="2844269"/>
              <a:ext cx="262395" cy="262395"/>
            </a:xfrm>
            <a:custGeom>
              <a:avLst/>
              <a:gdLst>
                <a:gd name="connsiteX0" fmla="*/ 0 w 262396"/>
                <a:gd name="connsiteY0" fmla="*/ 0 h 262396"/>
                <a:gd name="connsiteX1" fmla="*/ 262396 w 262396"/>
                <a:gd name="connsiteY1" fmla="*/ 0 h 262396"/>
                <a:gd name="connsiteX2" fmla="*/ 262396 w 262396"/>
                <a:gd name="connsiteY2" fmla="*/ 262396 h 262396"/>
                <a:gd name="connsiteX3" fmla="*/ 0 w 262396"/>
                <a:gd name="connsiteY3" fmla="*/ 262396 h 262396"/>
                <a:gd name="connsiteX4" fmla="*/ 0 w 262396"/>
                <a:gd name="connsiteY4" fmla="*/ 0 h 262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396" h="262396">
                  <a:moveTo>
                    <a:pt x="0" y="0"/>
                  </a:moveTo>
                  <a:lnTo>
                    <a:pt x="262396" y="0"/>
                  </a:lnTo>
                  <a:lnTo>
                    <a:pt x="262396" y="262396"/>
                  </a:lnTo>
                  <a:lnTo>
                    <a:pt x="0" y="262396"/>
                  </a:lnTo>
                  <a:lnTo>
                    <a:pt x="0" y="0"/>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 name="Freeform: Shape 71">
              <a:extLst>
                <a:ext uri="{FF2B5EF4-FFF2-40B4-BE49-F238E27FC236}">
                  <a16:creationId xmlns:a16="http://schemas.microsoft.com/office/drawing/2014/main" id="{BA587041-DCCB-E949-991C-DC48B845A2FE}"/>
                </a:ext>
              </a:extLst>
            </p:cNvPr>
            <p:cNvSpPr/>
            <p:nvPr/>
          </p:nvSpPr>
          <p:spPr bwMode="auto">
            <a:xfrm>
              <a:off x="9668506" y="2844267"/>
              <a:ext cx="262396" cy="262396"/>
            </a:xfrm>
            <a:custGeom>
              <a:avLst/>
              <a:gdLst>
                <a:gd name="connsiteX0" fmla="*/ 0 w 262396"/>
                <a:gd name="connsiteY0" fmla="*/ 0 h 262396"/>
                <a:gd name="connsiteX1" fmla="*/ 262396 w 262396"/>
                <a:gd name="connsiteY1" fmla="*/ 0 h 262396"/>
                <a:gd name="connsiteX2" fmla="*/ 262396 w 262396"/>
                <a:gd name="connsiteY2" fmla="*/ 262396 h 262396"/>
                <a:gd name="connsiteX3" fmla="*/ 0 w 262396"/>
                <a:gd name="connsiteY3" fmla="*/ 262396 h 262396"/>
                <a:gd name="connsiteX4" fmla="*/ 0 w 262396"/>
                <a:gd name="connsiteY4" fmla="*/ 0 h 262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396" h="262396">
                  <a:moveTo>
                    <a:pt x="0" y="0"/>
                  </a:moveTo>
                  <a:lnTo>
                    <a:pt x="262396" y="0"/>
                  </a:lnTo>
                  <a:lnTo>
                    <a:pt x="262396" y="262396"/>
                  </a:lnTo>
                  <a:lnTo>
                    <a:pt x="0" y="262396"/>
                  </a:lnTo>
                  <a:lnTo>
                    <a:pt x="0" y="0"/>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0" name="Freeform: Shape 72">
              <a:extLst>
                <a:ext uri="{FF2B5EF4-FFF2-40B4-BE49-F238E27FC236}">
                  <a16:creationId xmlns:a16="http://schemas.microsoft.com/office/drawing/2014/main" id="{BB3E2BD1-C4AC-7E4B-B876-C62D28B116B2}"/>
                </a:ext>
              </a:extLst>
            </p:cNvPr>
            <p:cNvSpPr/>
            <p:nvPr/>
          </p:nvSpPr>
          <p:spPr bwMode="auto">
            <a:xfrm>
              <a:off x="8505290" y="2870508"/>
              <a:ext cx="2822872" cy="1462859"/>
            </a:xfrm>
            <a:custGeom>
              <a:avLst/>
              <a:gdLst>
                <a:gd name="connsiteX0" fmla="*/ 2280270 w 2822872"/>
                <a:gd name="connsiteY0" fmla="*/ 0 h 1462859"/>
                <a:gd name="connsiteX1" fmla="*/ 2450221 w 2822872"/>
                <a:gd name="connsiteY1" fmla="*/ 334263 h 1462859"/>
                <a:gd name="connsiteX2" fmla="*/ 2822872 w 2822872"/>
                <a:gd name="connsiteY2" fmla="*/ 337189 h 1462859"/>
                <a:gd name="connsiteX3" fmla="*/ 2397429 w 2822872"/>
                <a:gd name="connsiteY3" fmla="*/ 515950 h 1462859"/>
                <a:gd name="connsiteX4" fmla="*/ 918965 w 2822872"/>
                <a:gd name="connsiteY4" fmla="*/ 1462859 h 1462859"/>
                <a:gd name="connsiteX5" fmla="*/ 194554 w 2822872"/>
                <a:gd name="connsiteY5" fmla="*/ 1178479 h 1462859"/>
                <a:gd name="connsiteX6" fmla="*/ 194554 w 2822872"/>
                <a:gd name="connsiteY6" fmla="*/ 1175554 h 1462859"/>
                <a:gd name="connsiteX7" fmla="*/ 150231 w 2822872"/>
                <a:gd name="connsiteY7" fmla="*/ 1128596 h 1462859"/>
                <a:gd name="connsiteX8" fmla="*/ 106191 w 2822872"/>
                <a:gd name="connsiteY8" fmla="*/ 1061304 h 1462859"/>
                <a:gd name="connsiteX9" fmla="*/ 82759 w 2822872"/>
                <a:gd name="connsiteY9" fmla="*/ 1020198 h 1462859"/>
                <a:gd name="connsiteX10" fmla="*/ 3712 w 2822872"/>
                <a:gd name="connsiteY10" fmla="*/ 577537 h 1462859"/>
                <a:gd name="connsiteX11" fmla="*/ 1928227 w 2822872"/>
                <a:gd name="connsiteY11" fmla="*/ 577537 h 1462859"/>
                <a:gd name="connsiteX12" fmla="*/ 2315276 w 2822872"/>
                <a:gd name="connsiteY12" fmla="*/ 454364 h 1462859"/>
                <a:gd name="connsiteX13" fmla="*/ 2280270 w 2822872"/>
                <a:gd name="connsiteY13" fmla="*/ 0 h 1462859"/>
                <a:gd name="connsiteX14" fmla="*/ 808980 w 2822872"/>
                <a:gd name="connsiteY14" fmla="*/ 951187 h 1462859"/>
                <a:gd name="connsiteX15" fmla="*/ 736821 w 2822872"/>
                <a:gd name="connsiteY15" fmla="*/ 1020067 h 1462859"/>
                <a:gd name="connsiteX16" fmla="*/ 808980 w 2822872"/>
                <a:gd name="connsiteY16" fmla="*/ 1088947 h 1462859"/>
                <a:gd name="connsiteX17" fmla="*/ 881139 w 2822872"/>
                <a:gd name="connsiteY17" fmla="*/ 1020067 h 1462859"/>
                <a:gd name="connsiteX18" fmla="*/ 808980 w 2822872"/>
                <a:gd name="connsiteY18" fmla="*/ 951187 h 1462859"/>
                <a:gd name="connsiteX19" fmla="*/ 693397 w 2822872"/>
                <a:gd name="connsiteY19" fmla="*/ 1140062 h 1462859"/>
                <a:gd name="connsiteX20" fmla="*/ 477460 w 2822872"/>
                <a:gd name="connsiteY20" fmla="*/ 1171734 h 1462859"/>
                <a:gd name="connsiteX21" fmla="*/ 380025 w 2822872"/>
                <a:gd name="connsiteY21" fmla="*/ 1174374 h 1462859"/>
                <a:gd name="connsiteX22" fmla="*/ 253624 w 2822872"/>
                <a:gd name="connsiteY22" fmla="*/ 1171734 h 1462859"/>
                <a:gd name="connsiteX23" fmla="*/ 914600 w 2822872"/>
                <a:gd name="connsiteY23" fmla="*/ 1430392 h 1462859"/>
                <a:gd name="connsiteX24" fmla="*/ 988334 w 2822872"/>
                <a:gd name="connsiteY24" fmla="*/ 1430392 h 1462859"/>
                <a:gd name="connsiteX25" fmla="*/ 693397 w 2822872"/>
                <a:gd name="connsiteY25" fmla="*/ 1140062 h 1462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822872" h="1462859">
                  <a:moveTo>
                    <a:pt x="2280270" y="0"/>
                  </a:moveTo>
                  <a:cubicBezTo>
                    <a:pt x="2353671" y="58660"/>
                    <a:pt x="2470830" y="181687"/>
                    <a:pt x="2450221" y="334263"/>
                  </a:cubicBezTo>
                  <a:cubicBezTo>
                    <a:pt x="2541125" y="290231"/>
                    <a:pt x="2699502" y="266825"/>
                    <a:pt x="2822872" y="337189"/>
                  </a:cubicBezTo>
                  <a:cubicBezTo>
                    <a:pt x="2746648" y="489619"/>
                    <a:pt x="2576414" y="533504"/>
                    <a:pt x="2397429" y="515950"/>
                  </a:cubicBezTo>
                  <a:cubicBezTo>
                    <a:pt x="2148148" y="1169702"/>
                    <a:pt x="1584655" y="1462859"/>
                    <a:pt x="918965" y="1462859"/>
                  </a:cubicBezTo>
                  <a:cubicBezTo>
                    <a:pt x="605035" y="1462859"/>
                    <a:pt x="352931" y="1357387"/>
                    <a:pt x="194554" y="1178479"/>
                  </a:cubicBezTo>
                  <a:lnTo>
                    <a:pt x="194554" y="1175554"/>
                  </a:lnTo>
                  <a:cubicBezTo>
                    <a:pt x="187214" y="1167215"/>
                    <a:pt x="157571" y="1136495"/>
                    <a:pt x="150231" y="1128596"/>
                  </a:cubicBezTo>
                  <a:cubicBezTo>
                    <a:pt x="135834" y="1105190"/>
                    <a:pt x="121153" y="1081784"/>
                    <a:pt x="106191" y="1061304"/>
                  </a:cubicBezTo>
                  <a:cubicBezTo>
                    <a:pt x="98286" y="1047553"/>
                    <a:pt x="90664" y="1033949"/>
                    <a:pt x="82759" y="1020198"/>
                  </a:cubicBezTo>
                  <a:cubicBezTo>
                    <a:pt x="18392" y="891174"/>
                    <a:pt x="-10968" y="741670"/>
                    <a:pt x="3712" y="577537"/>
                  </a:cubicBezTo>
                  <a:lnTo>
                    <a:pt x="1928227" y="577537"/>
                  </a:lnTo>
                  <a:cubicBezTo>
                    <a:pt x="2086604" y="577537"/>
                    <a:pt x="2241875" y="518876"/>
                    <a:pt x="2315276" y="454364"/>
                  </a:cubicBezTo>
                  <a:cubicBezTo>
                    <a:pt x="2183155" y="348892"/>
                    <a:pt x="2198117" y="96694"/>
                    <a:pt x="2280270" y="0"/>
                  </a:cubicBezTo>
                  <a:close/>
                  <a:moveTo>
                    <a:pt x="808980" y="951187"/>
                  </a:moveTo>
                  <a:cubicBezTo>
                    <a:pt x="769127" y="951187"/>
                    <a:pt x="736821" y="982025"/>
                    <a:pt x="736821" y="1020067"/>
                  </a:cubicBezTo>
                  <a:cubicBezTo>
                    <a:pt x="736821" y="1058108"/>
                    <a:pt x="769127" y="1088947"/>
                    <a:pt x="808980" y="1088947"/>
                  </a:cubicBezTo>
                  <a:cubicBezTo>
                    <a:pt x="848832" y="1088947"/>
                    <a:pt x="881139" y="1058108"/>
                    <a:pt x="881139" y="1020067"/>
                  </a:cubicBezTo>
                  <a:cubicBezTo>
                    <a:pt x="881139" y="982025"/>
                    <a:pt x="848832" y="951187"/>
                    <a:pt x="808980" y="951187"/>
                  </a:cubicBezTo>
                  <a:close/>
                  <a:moveTo>
                    <a:pt x="693397" y="1140062"/>
                  </a:moveTo>
                  <a:cubicBezTo>
                    <a:pt x="632829" y="1155898"/>
                    <a:pt x="561728" y="1166455"/>
                    <a:pt x="477460" y="1171734"/>
                  </a:cubicBezTo>
                  <a:cubicBezTo>
                    <a:pt x="448493" y="1174374"/>
                    <a:pt x="414260" y="1174374"/>
                    <a:pt x="380025" y="1174374"/>
                  </a:cubicBezTo>
                  <a:cubicBezTo>
                    <a:pt x="340525" y="1174374"/>
                    <a:pt x="298391" y="1174374"/>
                    <a:pt x="253624" y="1171734"/>
                  </a:cubicBezTo>
                  <a:cubicBezTo>
                    <a:pt x="401093" y="1316899"/>
                    <a:pt x="580162" y="1427752"/>
                    <a:pt x="914600" y="1430392"/>
                  </a:cubicBezTo>
                  <a:cubicBezTo>
                    <a:pt x="938300" y="1430392"/>
                    <a:pt x="964634" y="1430392"/>
                    <a:pt x="988334" y="1430392"/>
                  </a:cubicBezTo>
                  <a:cubicBezTo>
                    <a:pt x="827699" y="1353850"/>
                    <a:pt x="740797" y="1250915"/>
                    <a:pt x="693397" y="1140062"/>
                  </a:cubicBez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1" name="Freeform: Shape 73">
              <a:extLst>
                <a:ext uri="{FF2B5EF4-FFF2-40B4-BE49-F238E27FC236}">
                  <a16:creationId xmlns:a16="http://schemas.microsoft.com/office/drawing/2014/main" id="{BE683988-1601-E147-BC88-12DF2733B0BF}"/>
                </a:ext>
              </a:extLst>
            </p:cNvPr>
            <p:cNvSpPr/>
            <p:nvPr/>
          </p:nvSpPr>
          <p:spPr bwMode="auto">
            <a:xfrm>
              <a:off x="8769796" y="3139460"/>
              <a:ext cx="262396" cy="262396"/>
            </a:xfrm>
            <a:custGeom>
              <a:avLst/>
              <a:gdLst>
                <a:gd name="connsiteX0" fmla="*/ 0 w 262396"/>
                <a:gd name="connsiteY0" fmla="*/ 0 h 262396"/>
                <a:gd name="connsiteX1" fmla="*/ 262396 w 262396"/>
                <a:gd name="connsiteY1" fmla="*/ 0 h 262396"/>
                <a:gd name="connsiteX2" fmla="*/ 262396 w 262396"/>
                <a:gd name="connsiteY2" fmla="*/ 262396 h 262396"/>
                <a:gd name="connsiteX3" fmla="*/ 0 w 262396"/>
                <a:gd name="connsiteY3" fmla="*/ 262396 h 262396"/>
                <a:gd name="connsiteX4" fmla="*/ 0 w 262396"/>
                <a:gd name="connsiteY4" fmla="*/ 0 h 262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396" h="262396">
                  <a:moveTo>
                    <a:pt x="0" y="0"/>
                  </a:moveTo>
                  <a:lnTo>
                    <a:pt x="262396" y="0"/>
                  </a:lnTo>
                  <a:lnTo>
                    <a:pt x="262396" y="262396"/>
                  </a:lnTo>
                  <a:lnTo>
                    <a:pt x="0" y="262396"/>
                  </a:lnTo>
                  <a:lnTo>
                    <a:pt x="0" y="0"/>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 name="Freeform: Shape 74">
              <a:extLst>
                <a:ext uri="{FF2B5EF4-FFF2-40B4-BE49-F238E27FC236}">
                  <a16:creationId xmlns:a16="http://schemas.microsoft.com/office/drawing/2014/main" id="{961149EA-769E-3948-A8A7-6B10A5F613BA}"/>
                </a:ext>
              </a:extLst>
            </p:cNvPr>
            <p:cNvSpPr/>
            <p:nvPr/>
          </p:nvSpPr>
          <p:spPr bwMode="auto">
            <a:xfrm>
              <a:off x="9071552" y="3139460"/>
              <a:ext cx="262396" cy="262396"/>
            </a:xfrm>
            <a:custGeom>
              <a:avLst/>
              <a:gdLst>
                <a:gd name="connsiteX0" fmla="*/ 0 w 262396"/>
                <a:gd name="connsiteY0" fmla="*/ 0 h 262396"/>
                <a:gd name="connsiteX1" fmla="*/ 262396 w 262396"/>
                <a:gd name="connsiteY1" fmla="*/ 0 h 262396"/>
                <a:gd name="connsiteX2" fmla="*/ 262396 w 262396"/>
                <a:gd name="connsiteY2" fmla="*/ 262396 h 262396"/>
                <a:gd name="connsiteX3" fmla="*/ 0 w 262396"/>
                <a:gd name="connsiteY3" fmla="*/ 262396 h 262396"/>
                <a:gd name="connsiteX4" fmla="*/ 0 w 262396"/>
                <a:gd name="connsiteY4" fmla="*/ 0 h 262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396" h="262396">
                  <a:moveTo>
                    <a:pt x="0" y="0"/>
                  </a:moveTo>
                  <a:lnTo>
                    <a:pt x="262396" y="0"/>
                  </a:lnTo>
                  <a:lnTo>
                    <a:pt x="262396" y="262396"/>
                  </a:lnTo>
                  <a:lnTo>
                    <a:pt x="0" y="262396"/>
                  </a:lnTo>
                  <a:lnTo>
                    <a:pt x="0" y="0"/>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3" name="Freeform: Shape 75">
              <a:extLst>
                <a:ext uri="{FF2B5EF4-FFF2-40B4-BE49-F238E27FC236}">
                  <a16:creationId xmlns:a16="http://schemas.microsoft.com/office/drawing/2014/main" id="{8CD011A0-0428-164D-A0C1-6E939CBF7C79}"/>
                </a:ext>
              </a:extLst>
            </p:cNvPr>
            <p:cNvSpPr/>
            <p:nvPr/>
          </p:nvSpPr>
          <p:spPr bwMode="auto">
            <a:xfrm>
              <a:off x="9373308" y="3139460"/>
              <a:ext cx="262396" cy="262396"/>
            </a:xfrm>
            <a:custGeom>
              <a:avLst/>
              <a:gdLst>
                <a:gd name="connsiteX0" fmla="*/ 0 w 262396"/>
                <a:gd name="connsiteY0" fmla="*/ 0 h 262396"/>
                <a:gd name="connsiteX1" fmla="*/ 262396 w 262396"/>
                <a:gd name="connsiteY1" fmla="*/ 0 h 262396"/>
                <a:gd name="connsiteX2" fmla="*/ 262396 w 262396"/>
                <a:gd name="connsiteY2" fmla="*/ 262396 h 262396"/>
                <a:gd name="connsiteX3" fmla="*/ 0 w 262396"/>
                <a:gd name="connsiteY3" fmla="*/ 262396 h 262396"/>
                <a:gd name="connsiteX4" fmla="*/ 0 w 262396"/>
                <a:gd name="connsiteY4" fmla="*/ 0 h 262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396" h="262396">
                  <a:moveTo>
                    <a:pt x="0" y="0"/>
                  </a:moveTo>
                  <a:lnTo>
                    <a:pt x="262396" y="0"/>
                  </a:lnTo>
                  <a:lnTo>
                    <a:pt x="262396" y="262396"/>
                  </a:lnTo>
                  <a:lnTo>
                    <a:pt x="0" y="262396"/>
                  </a:lnTo>
                  <a:lnTo>
                    <a:pt x="0" y="0"/>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4" name="Freeform: Shape 76">
              <a:extLst>
                <a:ext uri="{FF2B5EF4-FFF2-40B4-BE49-F238E27FC236}">
                  <a16:creationId xmlns:a16="http://schemas.microsoft.com/office/drawing/2014/main" id="{E26CFB72-5A2B-8345-8A78-0FB8F9221767}"/>
                </a:ext>
              </a:extLst>
            </p:cNvPr>
            <p:cNvSpPr/>
            <p:nvPr/>
          </p:nvSpPr>
          <p:spPr bwMode="auto">
            <a:xfrm>
              <a:off x="9668506" y="3139460"/>
              <a:ext cx="262396" cy="262396"/>
            </a:xfrm>
            <a:custGeom>
              <a:avLst/>
              <a:gdLst>
                <a:gd name="connsiteX0" fmla="*/ 0 w 262396"/>
                <a:gd name="connsiteY0" fmla="*/ 0 h 262396"/>
                <a:gd name="connsiteX1" fmla="*/ 262396 w 262396"/>
                <a:gd name="connsiteY1" fmla="*/ 0 h 262396"/>
                <a:gd name="connsiteX2" fmla="*/ 262396 w 262396"/>
                <a:gd name="connsiteY2" fmla="*/ 262396 h 262396"/>
                <a:gd name="connsiteX3" fmla="*/ 0 w 262396"/>
                <a:gd name="connsiteY3" fmla="*/ 262396 h 262396"/>
                <a:gd name="connsiteX4" fmla="*/ 0 w 262396"/>
                <a:gd name="connsiteY4" fmla="*/ 0 h 262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396" h="262396">
                  <a:moveTo>
                    <a:pt x="0" y="0"/>
                  </a:moveTo>
                  <a:lnTo>
                    <a:pt x="262396" y="0"/>
                  </a:lnTo>
                  <a:lnTo>
                    <a:pt x="262396" y="262396"/>
                  </a:lnTo>
                  <a:lnTo>
                    <a:pt x="0" y="262396"/>
                  </a:lnTo>
                  <a:lnTo>
                    <a:pt x="0" y="0"/>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5" name="Freeform: Shape 77">
              <a:extLst>
                <a:ext uri="{FF2B5EF4-FFF2-40B4-BE49-F238E27FC236}">
                  <a16:creationId xmlns:a16="http://schemas.microsoft.com/office/drawing/2014/main" id="{97D96C97-FA0C-0549-AFBD-D552221E61D3}"/>
                </a:ext>
              </a:extLst>
            </p:cNvPr>
            <p:cNvSpPr/>
            <p:nvPr/>
          </p:nvSpPr>
          <p:spPr bwMode="auto">
            <a:xfrm>
              <a:off x="9970262" y="3139460"/>
              <a:ext cx="262396" cy="262396"/>
            </a:xfrm>
            <a:custGeom>
              <a:avLst/>
              <a:gdLst>
                <a:gd name="connsiteX0" fmla="*/ 0 w 262396"/>
                <a:gd name="connsiteY0" fmla="*/ 0 h 262396"/>
                <a:gd name="connsiteX1" fmla="*/ 262396 w 262396"/>
                <a:gd name="connsiteY1" fmla="*/ 0 h 262396"/>
                <a:gd name="connsiteX2" fmla="*/ 262396 w 262396"/>
                <a:gd name="connsiteY2" fmla="*/ 262396 h 262396"/>
                <a:gd name="connsiteX3" fmla="*/ 0 w 262396"/>
                <a:gd name="connsiteY3" fmla="*/ 262396 h 262396"/>
                <a:gd name="connsiteX4" fmla="*/ 0 w 262396"/>
                <a:gd name="connsiteY4" fmla="*/ 0 h 262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396" h="262396">
                  <a:moveTo>
                    <a:pt x="0" y="0"/>
                  </a:moveTo>
                  <a:lnTo>
                    <a:pt x="262396" y="0"/>
                  </a:lnTo>
                  <a:lnTo>
                    <a:pt x="262396" y="262396"/>
                  </a:lnTo>
                  <a:lnTo>
                    <a:pt x="0" y="262396"/>
                  </a:lnTo>
                  <a:lnTo>
                    <a:pt x="0" y="0"/>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6" name="Freeform: Shape 78">
              <a:extLst>
                <a:ext uri="{FF2B5EF4-FFF2-40B4-BE49-F238E27FC236}">
                  <a16:creationId xmlns:a16="http://schemas.microsoft.com/office/drawing/2014/main" id="{154468E3-BAD6-B24A-AFEC-20221626F169}"/>
                </a:ext>
              </a:extLst>
            </p:cNvPr>
            <p:cNvSpPr/>
            <p:nvPr/>
          </p:nvSpPr>
          <p:spPr bwMode="auto">
            <a:xfrm>
              <a:off x="9261792" y="3841372"/>
              <a:ext cx="104959" cy="98401"/>
            </a:xfrm>
            <a:custGeom>
              <a:avLst/>
              <a:gdLst>
                <a:gd name="connsiteX0" fmla="*/ 53979 w 104959"/>
                <a:gd name="connsiteY0" fmla="*/ 0 h 98401"/>
                <a:gd name="connsiteX1" fmla="*/ 71972 w 104959"/>
                <a:gd name="connsiteY1" fmla="*/ 2895 h 98401"/>
                <a:gd name="connsiteX2" fmla="*/ 62976 w 104959"/>
                <a:gd name="connsiteY2" fmla="*/ 20260 h 98401"/>
                <a:gd name="connsiteX3" fmla="*/ 83967 w 104959"/>
                <a:gd name="connsiteY3" fmla="*/ 40519 h 98401"/>
                <a:gd name="connsiteX4" fmla="*/ 101960 w 104959"/>
                <a:gd name="connsiteY4" fmla="*/ 28942 h 98401"/>
                <a:gd name="connsiteX5" fmla="*/ 104959 w 104959"/>
                <a:gd name="connsiteY5" fmla="*/ 49201 h 98401"/>
                <a:gd name="connsiteX6" fmla="*/ 53979 w 104959"/>
                <a:gd name="connsiteY6" fmla="*/ 98401 h 98401"/>
                <a:gd name="connsiteX7" fmla="*/ 0 w 104959"/>
                <a:gd name="connsiteY7" fmla="*/ 49201 h 98401"/>
                <a:gd name="connsiteX8" fmla="*/ 53979 w 104959"/>
                <a:gd name="connsiteY8" fmla="*/ 0 h 98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959" h="98401">
                  <a:moveTo>
                    <a:pt x="53979" y="0"/>
                  </a:moveTo>
                  <a:cubicBezTo>
                    <a:pt x="59977" y="0"/>
                    <a:pt x="65975" y="0"/>
                    <a:pt x="71972" y="2895"/>
                  </a:cubicBezTo>
                  <a:cubicBezTo>
                    <a:pt x="65975" y="5789"/>
                    <a:pt x="62976" y="11577"/>
                    <a:pt x="62976" y="20260"/>
                  </a:cubicBezTo>
                  <a:cubicBezTo>
                    <a:pt x="62976" y="31836"/>
                    <a:pt x="71972" y="40519"/>
                    <a:pt x="83967" y="40519"/>
                  </a:cubicBezTo>
                  <a:cubicBezTo>
                    <a:pt x="89965" y="40519"/>
                    <a:pt x="98961" y="37624"/>
                    <a:pt x="101960" y="28942"/>
                  </a:cubicBezTo>
                  <a:cubicBezTo>
                    <a:pt x="104959" y="34730"/>
                    <a:pt x="104959" y="43412"/>
                    <a:pt x="104959" y="49201"/>
                  </a:cubicBezTo>
                  <a:cubicBezTo>
                    <a:pt x="104959" y="78142"/>
                    <a:pt x="83967" y="98401"/>
                    <a:pt x="53979" y="98401"/>
                  </a:cubicBezTo>
                  <a:cubicBezTo>
                    <a:pt x="23991" y="98401"/>
                    <a:pt x="0" y="78142"/>
                    <a:pt x="0" y="49201"/>
                  </a:cubicBezTo>
                  <a:cubicBezTo>
                    <a:pt x="0" y="20260"/>
                    <a:pt x="23991" y="0"/>
                    <a:pt x="53979" y="0"/>
                  </a:cubicBez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Tree>
    <p:extLst>
      <p:ext uri="{BB962C8B-B14F-4D97-AF65-F5344CB8AC3E}">
        <p14:creationId xmlns:p14="http://schemas.microsoft.com/office/powerpoint/2010/main" val="790886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5943DDA-909C-C74C-9571-A7852EA4D8EA}"/>
              </a:ext>
            </a:extLst>
          </p:cNvPr>
          <p:cNvSpPr>
            <a:spLocks noGrp="1"/>
          </p:cNvSpPr>
          <p:nvPr>
            <p:ph type="title"/>
          </p:nvPr>
        </p:nvSpPr>
        <p:spPr>
          <a:xfrm>
            <a:off x="588263" y="457200"/>
            <a:ext cx="11018520" cy="492443"/>
          </a:xfrm>
        </p:spPr>
        <p:txBody>
          <a:bodyPr/>
          <a:lstStyle/>
          <a:p>
            <a:r>
              <a:rPr lang="en-US" dirty="0"/>
              <a:t>Overview</a:t>
            </a:r>
          </a:p>
        </p:txBody>
      </p:sp>
      <p:sp useBgFill="1">
        <p:nvSpPr>
          <p:cNvPr id="2" name="TextBox 1">
            <a:extLst>
              <a:ext uri="{FF2B5EF4-FFF2-40B4-BE49-F238E27FC236}">
                <a16:creationId xmlns:a16="http://schemas.microsoft.com/office/drawing/2014/main" id="{E82DB8BF-9367-44F0-B755-7D487098E4C5}"/>
              </a:ext>
            </a:extLst>
          </p:cNvPr>
          <p:cNvSpPr txBox="1"/>
          <p:nvPr/>
        </p:nvSpPr>
        <p:spPr>
          <a:xfrm>
            <a:off x="588263" y="1376979"/>
            <a:ext cx="10556659" cy="2585323"/>
          </a:xfrm>
          <a:prstGeom prst="rect">
            <a:avLst/>
          </a:prstGeom>
        </p:spPr>
        <p:txBody>
          <a:bodyPr wrap="square" lIns="0" tIns="0" rIns="0" bIns="0" rtlCol="0">
            <a:spAutoFit/>
          </a:bodyPr>
          <a:lstStyle/>
          <a:p>
            <a:endParaRPr lang="en-US" sz="2800" dirty="0">
              <a:gradFill>
                <a:gsLst>
                  <a:gs pos="2917">
                    <a:schemeClr val="tx1"/>
                  </a:gs>
                  <a:gs pos="30000">
                    <a:schemeClr val="tx1"/>
                  </a:gs>
                </a:gsLst>
                <a:lin ang="5400000" scaled="0"/>
              </a:gradFill>
            </a:endParaRPr>
          </a:p>
          <a:p>
            <a:endParaRPr lang="en-US" sz="2800" dirty="0">
              <a:gradFill>
                <a:gsLst>
                  <a:gs pos="2917">
                    <a:schemeClr val="tx1"/>
                  </a:gs>
                  <a:gs pos="30000">
                    <a:schemeClr val="tx1"/>
                  </a:gs>
                </a:gsLst>
                <a:lin ang="5400000" scaled="0"/>
              </a:gradFill>
            </a:endParaRPr>
          </a:p>
          <a:p>
            <a:r>
              <a:rPr lang="en-US" sz="2800" dirty="0">
                <a:gradFill>
                  <a:gsLst>
                    <a:gs pos="2917">
                      <a:schemeClr val="tx1"/>
                    </a:gs>
                    <a:gs pos="30000">
                      <a:schemeClr val="tx1"/>
                    </a:gs>
                  </a:gsLst>
                  <a:lin ang="5400000" scaled="0"/>
                </a:gradFill>
              </a:rPr>
              <a:t>In this session, you'll learn about the various prebuilt AI/ML models that are available for your consumption through Microsoft's Cognitive Services. Additionally, you'll see examples of how these prebuilt services can be leveraged with SQL Server 2019.</a:t>
            </a:r>
          </a:p>
        </p:txBody>
      </p:sp>
    </p:spTree>
    <p:extLst>
      <p:ext uri="{BB962C8B-B14F-4D97-AF65-F5344CB8AC3E}">
        <p14:creationId xmlns:p14="http://schemas.microsoft.com/office/powerpoint/2010/main" val="3759536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8263" y="457200"/>
            <a:ext cx="11018520" cy="861774"/>
          </a:xfrm>
        </p:spPr>
        <p:txBody>
          <a:bodyPr/>
          <a:lstStyle/>
          <a:p>
            <a:r>
              <a:rPr lang="en-US"/>
              <a:t>Containers</a:t>
            </a:r>
            <a:br>
              <a:rPr lang="en-US"/>
            </a:br>
            <a:r>
              <a:rPr lang="en-US" sz="2000" spc="0"/>
              <a:t>Abstracting the OS, Allowing complete portability</a:t>
            </a:r>
            <a:endParaRPr lang="en-US" sz="2000"/>
          </a:p>
        </p:txBody>
      </p:sp>
      <p:sp>
        <p:nvSpPr>
          <p:cNvPr id="3" name="Text Placeholder 2"/>
          <p:cNvSpPr>
            <a:spLocks noGrp="1"/>
          </p:cNvSpPr>
          <p:nvPr>
            <p:ph type="body" sz="quarter" idx="10"/>
          </p:nvPr>
        </p:nvSpPr>
        <p:spPr>
          <a:xfrm>
            <a:off x="588263" y="1872048"/>
            <a:ext cx="4969673" cy="4222694"/>
          </a:xfrm>
        </p:spPr>
        <p:txBody>
          <a:bodyPr/>
          <a:lstStyle/>
          <a:p>
            <a:r>
              <a:rPr lang="en-US" dirty="0"/>
              <a:t>Containers go one level further than the Hypervisor, and focusing on  binaries and applications</a:t>
            </a:r>
          </a:p>
          <a:p>
            <a:endParaRPr lang="en-US" dirty="0"/>
          </a:p>
          <a:p>
            <a:r>
              <a:rPr lang="en-US" dirty="0"/>
              <a:t>Storage and networking are a consideration</a:t>
            </a:r>
          </a:p>
          <a:p>
            <a:endParaRPr lang="en-US" dirty="0"/>
          </a:p>
          <a:p>
            <a:r>
              <a:rPr lang="en-US" dirty="0"/>
              <a:t>Scale is achieved through multiple containers</a:t>
            </a:r>
          </a:p>
        </p:txBody>
      </p:sp>
      <p:pic>
        <p:nvPicPr>
          <p:cNvPr id="2052" name="Picture 4" descr="https://docs.docker.com/images/Container%402x.png">
            <a:extLst>
              <a:ext uri="{FF2B5EF4-FFF2-40B4-BE49-F238E27FC236}">
                <a16:creationId xmlns:a16="http://schemas.microsoft.com/office/drawing/2014/main" id="{1D0923BA-1908-4EF4-9E2B-9969EFEBAE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87440" y="1686425"/>
            <a:ext cx="5307405" cy="4758819"/>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B1A9EBF0-D697-8845-97F4-1F8096B93721}"/>
              </a:ext>
            </a:extLst>
          </p:cNvPr>
          <p:cNvGrpSpPr/>
          <p:nvPr/>
        </p:nvGrpSpPr>
        <p:grpSpPr>
          <a:xfrm>
            <a:off x="11050825" y="115249"/>
            <a:ext cx="1025200" cy="683902"/>
            <a:chOff x="8505290" y="2547131"/>
            <a:chExt cx="2822872" cy="1786236"/>
          </a:xfrm>
          <a:solidFill>
            <a:srgbClr val="3B5667"/>
          </a:solidFill>
        </p:grpSpPr>
        <p:sp>
          <p:nvSpPr>
            <p:cNvPr id="6" name="Freeform: Shape 68">
              <a:extLst>
                <a:ext uri="{FF2B5EF4-FFF2-40B4-BE49-F238E27FC236}">
                  <a16:creationId xmlns:a16="http://schemas.microsoft.com/office/drawing/2014/main" id="{6A379E9B-B72C-164D-A6EE-94253545EBE7}"/>
                </a:ext>
              </a:extLst>
            </p:cNvPr>
            <p:cNvSpPr/>
            <p:nvPr/>
          </p:nvSpPr>
          <p:spPr bwMode="auto">
            <a:xfrm>
              <a:off x="9668506" y="2547131"/>
              <a:ext cx="262396" cy="262397"/>
            </a:xfrm>
            <a:custGeom>
              <a:avLst/>
              <a:gdLst>
                <a:gd name="connsiteX0" fmla="*/ 0 w 262396"/>
                <a:gd name="connsiteY0" fmla="*/ 0 h 262397"/>
                <a:gd name="connsiteX1" fmla="*/ 262396 w 262396"/>
                <a:gd name="connsiteY1" fmla="*/ 0 h 262397"/>
                <a:gd name="connsiteX2" fmla="*/ 262396 w 262396"/>
                <a:gd name="connsiteY2" fmla="*/ 262397 h 262397"/>
                <a:gd name="connsiteX3" fmla="*/ 0 w 262396"/>
                <a:gd name="connsiteY3" fmla="*/ 262397 h 262397"/>
                <a:gd name="connsiteX4" fmla="*/ 0 w 262396"/>
                <a:gd name="connsiteY4" fmla="*/ 0 h 2623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396" h="262397">
                  <a:moveTo>
                    <a:pt x="0" y="0"/>
                  </a:moveTo>
                  <a:lnTo>
                    <a:pt x="262396" y="0"/>
                  </a:lnTo>
                  <a:lnTo>
                    <a:pt x="262396" y="262397"/>
                  </a:lnTo>
                  <a:lnTo>
                    <a:pt x="0" y="262397"/>
                  </a:lnTo>
                  <a:lnTo>
                    <a:pt x="0" y="0"/>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 name="Freeform: Shape 69">
              <a:extLst>
                <a:ext uri="{FF2B5EF4-FFF2-40B4-BE49-F238E27FC236}">
                  <a16:creationId xmlns:a16="http://schemas.microsoft.com/office/drawing/2014/main" id="{0300608D-BE8A-9548-B95B-C04893ADEF7D}"/>
                </a:ext>
              </a:extLst>
            </p:cNvPr>
            <p:cNvSpPr/>
            <p:nvPr/>
          </p:nvSpPr>
          <p:spPr bwMode="auto">
            <a:xfrm>
              <a:off x="9071552" y="2844267"/>
              <a:ext cx="262396" cy="262396"/>
            </a:xfrm>
            <a:custGeom>
              <a:avLst/>
              <a:gdLst>
                <a:gd name="connsiteX0" fmla="*/ 0 w 262396"/>
                <a:gd name="connsiteY0" fmla="*/ 0 h 262396"/>
                <a:gd name="connsiteX1" fmla="*/ 262396 w 262396"/>
                <a:gd name="connsiteY1" fmla="*/ 0 h 262396"/>
                <a:gd name="connsiteX2" fmla="*/ 262396 w 262396"/>
                <a:gd name="connsiteY2" fmla="*/ 262396 h 262396"/>
                <a:gd name="connsiteX3" fmla="*/ 0 w 262396"/>
                <a:gd name="connsiteY3" fmla="*/ 262396 h 262396"/>
                <a:gd name="connsiteX4" fmla="*/ 0 w 262396"/>
                <a:gd name="connsiteY4" fmla="*/ 0 h 262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396" h="262396">
                  <a:moveTo>
                    <a:pt x="0" y="0"/>
                  </a:moveTo>
                  <a:lnTo>
                    <a:pt x="262396" y="0"/>
                  </a:lnTo>
                  <a:lnTo>
                    <a:pt x="262396" y="262396"/>
                  </a:lnTo>
                  <a:lnTo>
                    <a:pt x="0" y="262396"/>
                  </a:lnTo>
                  <a:lnTo>
                    <a:pt x="0" y="0"/>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 name="Freeform: Shape 70">
              <a:extLst>
                <a:ext uri="{FF2B5EF4-FFF2-40B4-BE49-F238E27FC236}">
                  <a16:creationId xmlns:a16="http://schemas.microsoft.com/office/drawing/2014/main" id="{C914C005-585C-BF4C-9AD7-6AA81634CC9E}"/>
                </a:ext>
              </a:extLst>
            </p:cNvPr>
            <p:cNvSpPr/>
            <p:nvPr/>
          </p:nvSpPr>
          <p:spPr bwMode="auto">
            <a:xfrm>
              <a:off x="9373308" y="2844269"/>
              <a:ext cx="262395" cy="262395"/>
            </a:xfrm>
            <a:custGeom>
              <a:avLst/>
              <a:gdLst>
                <a:gd name="connsiteX0" fmla="*/ 0 w 262396"/>
                <a:gd name="connsiteY0" fmla="*/ 0 h 262396"/>
                <a:gd name="connsiteX1" fmla="*/ 262396 w 262396"/>
                <a:gd name="connsiteY1" fmla="*/ 0 h 262396"/>
                <a:gd name="connsiteX2" fmla="*/ 262396 w 262396"/>
                <a:gd name="connsiteY2" fmla="*/ 262396 h 262396"/>
                <a:gd name="connsiteX3" fmla="*/ 0 w 262396"/>
                <a:gd name="connsiteY3" fmla="*/ 262396 h 262396"/>
                <a:gd name="connsiteX4" fmla="*/ 0 w 262396"/>
                <a:gd name="connsiteY4" fmla="*/ 0 h 262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396" h="262396">
                  <a:moveTo>
                    <a:pt x="0" y="0"/>
                  </a:moveTo>
                  <a:lnTo>
                    <a:pt x="262396" y="0"/>
                  </a:lnTo>
                  <a:lnTo>
                    <a:pt x="262396" y="262396"/>
                  </a:lnTo>
                  <a:lnTo>
                    <a:pt x="0" y="262396"/>
                  </a:lnTo>
                  <a:lnTo>
                    <a:pt x="0" y="0"/>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 name="Freeform: Shape 71">
              <a:extLst>
                <a:ext uri="{FF2B5EF4-FFF2-40B4-BE49-F238E27FC236}">
                  <a16:creationId xmlns:a16="http://schemas.microsoft.com/office/drawing/2014/main" id="{254126EA-730D-C04A-B10B-C244887F2EC8}"/>
                </a:ext>
              </a:extLst>
            </p:cNvPr>
            <p:cNvSpPr/>
            <p:nvPr/>
          </p:nvSpPr>
          <p:spPr bwMode="auto">
            <a:xfrm>
              <a:off x="9668506" y="2844267"/>
              <a:ext cx="262396" cy="262396"/>
            </a:xfrm>
            <a:custGeom>
              <a:avLst/>
              <a:gdLst>
                <a:gd name="connsiteX0" fmla="*/ 0 w 262396"/>
                <a:gd name="connsiteY0" fmla="*/ 0 h 262396"/>
                <a:gd name="connsiteX1" fmla="*/ 262396 w 262396"/>
                <a:gd name="connsiteY1" fmla="*/ 0 h 262396"/>
                <a:gd name="connsiteX2" fmla="*/ 262396 w 262396"/>
                <a:gd name="connsiteY2" fmla="*/ 262396 h 262396"/>
                <a:gd name="connsiteX3" fmla="*/ 0 w 262396"/>
                <a:gd name="connsiteY3" fmla="*/ 262396 h 262396"/>
                <a:gd name="connsiteX4" fmla="*/ 0 w 262396"/>
                <a:gd name="connsiteY4" fmla="*/ 0 h 262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396" h="262396">
                  <a:moveTo>
                    <a:pt x="0" y="0"/>
                  </a:moveTo>
                  <a:lnTo>
                    <a:pt x="262396" y="0"/>
                  </a:lnTo>
                  <a:lnTo>
                    <a:pt x="262396" y="262396"/>
                  </a:lnTo>
                  <a:lnTo>
                    <a:pt x="0" y="262396"/>
                  </a:lnTo>
                  <a:lnTo>
                    <a:pt x="0" y="0"/>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0" name="Freeform: Shape 72">
              <a:extLst>
                <a:ext uri="{FF2B5EF4-FFF2-40B4-BE49-F238E27FC236}">
                  <a16:creationId xmlns:a16="http://schemas.microsoft.com/office/drawing/2014/main" id="{94F07940-C17F-2047-ABE8-3201BAD1A1FE}"/>
                </a:ext>
              </a:extLst>
            </p:cNvPr>
            <p:cNvSpPr/>
            <p:nvPr/>
          </p:nvSpPr>
          <p:spPr bwMode="auto">
            <a:xfrm>
              <a:off x="8505290" y="2870508"/>
              <a:ext cx="2822872" cy="1462859"/>
            </a:xfrm>
            <a:custGeom>
              <a:avLst/>
              <a:gdLst>
                <a:gd name="connsiteX0" fmla="*/ 2280270 w 2822872"/>
                <a:gd name="connsiteY0" fmla="*/ 0 h 1462859"/>
                <a:gd name="connsiteX1" fmla="*/ 2450221 w 2822872"/>
                <a:gd name="connsiteY1" fmla="*/ 334263 h 1462859"/>
                <a:gd name="connsiteX2" fmla="*/ 2822872 w 2822872"/>
                <a:gd name="connsiteY2" fmla="*/ 337189 h 1462859"/>
                <a:gd name="connsiteX3" fmla="*/ 2397429 w 2822872"/>
                <a:gd name="connsiteY3" fmla="*/ 515950 h 1462859"/>
                <a:gd name="connsiteX4" fmla="*/ 918965 w 2822872"/>
                <a:gd name="connsiteY4" fmla="*/ 1462859 h 1462859"/>
                <a:gd name="connsiteX5" fmla="*/ 194554 w 2822872"/>
                <a:gd name="connsiteY5" fmla="*/ 1178479 h 1462859"/>
                <a:gd name="connsiteX6" fmla="*/ 194554 w 2822872"/>
                <a:gd name="connsiteY6" fmla="*/ 1175554 h 1462859"/>
                <a:gd name="connsiteX7" fmla="*/ 150231 w 2822872"/>
                <a:gd name="connsiteY7" fmla="*/ 1128596 h 1462859"/>
                <a:gd name="connsiteX8" fmla="*/ 106191 w 2822872"/>
                <a:gd name="connsiteY8" fmla="*/ 1061304 h 1462859"/>
                <a:gd name="connsiteX9" fmla="*/ 82759 w 2822872"/>
                <a:gd name="connsiteY9" fmla="*/ 1020198 h 1462859"/>
                <a:gd name="connsiteX10" fmla="*/ 3712 w 2822872"/>
                <a:gd name="connsiteY10" fmla="*/ 577537 h 1462859"/>
                <a:gd name="connsiteX11" fmla="*/ 1928227 w 2822872"/>
                <a:gd name="connsiteY11" fmla="*/ 577537 h 1462859"/>
                <a:gd name="connsiteX12" fmla="*/ 2315276 w 2822872"/>
                <a:gd name="connsiteY12" fmla="*/ 454364 h 1462859"/>
                <a:gd name="connsiteX13" fmla="*/ 2280270 w 2822872"/>
                <a:gd name="connsiteY13" fmla="*/ 0 h 1462859"/>
                <a:gd name="connsiteX14" fmla="*/ 808980 w 2822872"/>
                <a:gd name="connsiteY14" fmla="*/ 951187 h 1462859"/>
                <a:gd name="connsiteX15" fmla="*/ 736821 w 2822872"/>
                <a:gd name="connsiteY15" fmla="*/ 1020067 h 1462859"/>
                <a:gd name="connsiteX16" fmla="*/ 808980 w 2822872"/>
                <a:gd name="connsiteY16" fmla="*/ 1088947 h 1462859"/>
                <a:gd name="connsiteX17" fmla="*/ 881139 w 2822872"/>
                <a:gd name="connsiteY17" fmla="*/ 1020067 h 1462859"/>
                <a:gd name="connsiteX18" fmla="*/ 808980 w 2822872"/>
                <a:gd name="connsiteY18" fmla="*/ 951187 h 1462859"/>
                <a:gd name="connsiteX19" fmla="*/ 693397 w 2822872"/>
                <a:gd name="connsiteY19" fmla="*/ 1140062 h 1462859"/>
                <a:gd name="connsiteX20" fmla="*/ 477460 w 2822872"/>
                <a:gd name="connsiteY20" fmla="*/ 1171734 h 1462859"/>
                <a:gd name="connsiteX21" fmla="*/ 380025 w 2822872"/>
                <a:gd name="connsiteY21" fmla="*/ 1174374 h 1462859"/>
                <a:gd name="connsiteX22" fmla="*/ 253624 w 2822872"/>
                <a:gd name="connsiteY22" fmla="*/ 1171734 h 1462859"/>
                <a:gd name="connsiteX23" fmla="*/ 914600 w 2822872"/>
                <a:gd name="connsiteY23" fmla="*/ 1430392 h 1462859"/>
                <a:gd name="connsiteX24" fmla="*/ 988334 w 2822872"/>
                <a:gd name="connsiteY24" fmla="*/ 1430392 h 1462859"/>
                <a:gd name="connsiteX25" fmla="*/ 693397 w 2822872"/>
                <a:gd name="connsiteY25" fmla="*/ 1140062 h 1462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822872" h="1462859">
                  <a:moveTo>
                    <a:pt x="2280270" y="0"/>
                  </a:moveTo>
                  <a:cubicBezTo>
                    <a:pt x="2353671" y="58660"/>
                    <a:pt x="2470830" y="181687"/>
                    <a:pt x="2450221" y="334263"/>
                  </a:cubicBezTo>
                  <a:cubicBezTo>
                    <a:pt x="2541125" y="290231"/>
                    <a:pt x="2699502" y="266825"/>
                    <a:pt x="2822872" y="337189"/>
                  </a:cubicBezTo>
                  <a:cubicBezTo>
                    <a:pt x="2746648" y="489619"/>
                    <a:pt x="2576414" y="533504"/>
                    <a:pt x="2397429" y="515950"/>
                  </a:cubicBezTo>
                  <a:cubicBezTo>
                    <a:pt x="2148148" y="1169702"/>
                    <a:pt x="1584655" y="1462859"/>
                    <a:pt x="918965" y="1462859"/>
                  </a:cubicBezTo>
                  <a:cubicBezTo>
                    <a:pt x="605035" y="1462859"/>
                    <a:pt x="352931" y="1357387"/>
                    <a:pt x="194554" y="1178479"/>
                  </a:cubicBezTo>
                  <a:lnTo>
                    <a:pt x="194554" y="1175554"/>
                  </a:lnTo>
                  <a:cubicBezTo>
                    <a:pt x="187214" y="1167215"/>
                    <a:pt x="157571" y="1136495"/>
                    <a:pt x="150231" y="1128596"/>
                  </a:cubicBezTo>
                  <a:cubicBezTo>
                    <a:pt x="135834" y="1105190"/>
                    <a:pt x="121153" y="1081784"/>
                    <a:pt x="106191" y="1061304"/>
                  </a:cubicBezTo>
                  <a:cubicBezTo>
                    <a:pt x="98286" y="1047553"/>
                    <a:pt x="90664" y="1033949"/>
                    <a:pt x="82759" y="1020198"/>
                  </a:cubicBezTo>
                  <a:cubicBezTo>
                    <a:pt x="18392" y="891174"/>
                    <a:pt x="-10968" y="741670"/>
                    <a:pt x="3712" y="577537"/>
                  </a:cubicBezTo>
                  <a:lnTo>
                    <a:pt x="1928227" y="577537"/>
                  </a:lnTo>
                  <a:cubicBezTo>
                    <a:pt x="2086604" y="577537"/>
                    <a:pt x="2241875" y="518876"/>
                    <a:pt x="2315276" y="454364"/>
                  </a:cubicBezTo>
                  <a:cubicBezTo>
                    <a:pt x="2183155" y="348892"/>
                    <a:pt x="2198117" y="96694"/>
                    <a:pt x="2280270" y="0"/>
                  </a:cubicBezTo>
                  <a:close/>
                  <a:moveTo>
                    <a:pt x="808980" y="951187"/>
                  </a:moveTo>
                  <a:cubicBezTo>
                    <a:pt x="769127" y="951187"/>
                    <a:pt x="736821" y="982025"/>
                    <a:pt x="736821" y="1020067"/>
                  </a:cubicBezTo>
                  <a:cubicBezTo>
                    <a:pt x="736821" y="1058108"/>
                    <a:pt x="769127" y="1088947"/>
                    <a:pt x="808980" y="1088947"/>
                  </a:cubicBezTo>
                  <a:cubicBezTo>
                    <a:pt x="848832" y="1088947"/>
                    <a:pt x="881139" y="1058108"/>
                    <a:pt x="881139" y="1020067"/>
                  </a:cubicBezTo>
                  <a:cubicBezTo>
                    <a:pt x="881139" y="982025"/>
                    <a:pt x="848832" y="951187"/>
                    <a:pt x="808980" y="951187"/>
                  </a:cubicBezTo>
                  <a:close/>
                  <a:moveTo>
                    <a:pt x="693397" y="1140062"/>
                  </a:moveTo>
                  <a:cubicBezTo>
                    <a:pt x="632829" y="1155898"/>
                    <a:pt x="561728" y="1166455"/>
                    <a:pt x="477460" y="1171734"/>
                  </a:cubicBezTo>
                  <a:cubicBezTo>
                    <a:pt x="448493" y="1174374"/>
                    <a:pt x="414260" y="1174374"/>
                    <a:pt x="380025" y="1174374"/>
                  </a:cubicBezTo>
                  <a:cubicBezTo>
                    <a:pt x="340525" y="1174374"/>
                    <a:pt x="298391" y="1174374"/>
                    <a:pt x="253624" y="1171734"/>
                  </a:cubicBezTo>
                  <a:cubicBezTo>
                    <a:pt x="401093" y="1316899"/>
                    <a:pt x="580162" y="1427752"/>
                    <a:pt x="914600" y="1430392"/>
                  </a:cubicBezTo>
                  <a:cubicBezTo>
                    <a:pt x="938300" y="1430392"/>
                    <a:pt x="964634" y="1430392"/>
                    <a:pt x="988334" y="1430392"/>
                  </a:cubicBezTo>
                  <a:cubicBezTo>
                    <a:pt x="827699" y="1353850"/>
                    <a:pt x="740797" y="1250915"/>
                    <a:pt x="693397" y="1140062"/>
                  </a:cubicBez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1" name="Freeform: Shape 73">
              <a:extLst>
                <a:ext uri="{FF2B5EF4-FFF2-40B4-BE49-F238E27FC236}">
                  <a16:creationId xmlns:a16="http://schemas.microsoft.com/office/drawing/2014/main" id="{171D8DF1-0D0F-0644-9D67-61F175C9C139}"/>
                </a:ext>
              </a:extLst>
            </p:cNvPr>
            <p:cNvSpPr/>
            <p:nvPr/>
          </p:nvSpPr>
          <p:spPr bwMode="auto">
            <a:xfrm>
              <a:off x="8769796" y="3139460"/>
              <a:ext cx="262396" cy="262396"/>
            </a:xfrm>
            <a:custGeom>
              <a:avLst/>
              <a:gdLst>
                <a:gd name="connsiteX0" fmla="*/ 0 w 262396"/>
                <a:gd name="connsiteY0" fmla="*/ 0 h 262396"/>
                <a:gd name="connsiteX1" fmla="*/ 262396 w 262396"/>
                <a:gd name="connsiteY1" fmla="*/ 0 h 262396"/>
                <a:gd name="connsiteX2" fmla="*/ 262396 w 262396"/>
                <a:gd name="connsiteY2" fmla="*/ 262396 h 262396"/>
                <a:gd name="connsiteX3" fmla="*/ 0 w 262396"/>
                <a:gd name="connsiteY3" fmla="*/ 262396 h 262396"/>
                <a:gd name="connsiteX4" fmla="*/ 0 w 262396"/>
                <a:gd name="connsiteY4" fmla="*/ 0 h 262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396" h="262396">
                  <a:moveTo>
                    <a:pt x="0" y="0"/>
                  </a:moveTo>
                  <a:lnTo>
                    <a:pt x="262396" y="0"/>
                  </a:lnTo>
                  <a:lnTo>
                    <a:pt x="262396" y="262396"/>
                  </a:lnTo>
                  <a:lnTo>
                    <a:pt x="0" y="262396"/>
                  </a:lnTo>
                  <a:lnTo>
                    <a:pt x="0" y="0"/>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 name="Freeform: Shape 74">
              <a:extLst>
                <a:ext uri="{FF2B5EF4-FFF2-40B4-BE49-F238E27FC236}">
                  <a16:creationId xmlns:a16="http://schemas.microsoft.com/office/drawing/2014/main" id="{28C36691-D99A-2043-9E3C-DE8E76F3A67B}"/>
                </a:ext>
              </a:extLst>
            </p:cNvPr>
            <p:cNvSpPr/>
            <p:nvPr/>
          </p:nvSpPr>
          <p:spPr bwMode="auto">
            <a:xfrm>
              <a:off x="9071552" y="3139460"/>
              <a:ext cx="262396" cy="262396"/>
            </a:xfrm>
            <a:custGeom>
              <a:avLst/>
              <a:gdLst>
                <a:gd name="connsiteX0" fmla="*/ 0 w 262396"/>
                <a:gd name="connsiteY0" fmla="*/ 0 h 262396"/>
                <a:gd name="connsiteX1" fmla="*/ 262396 w 262396"/>
                <a:gd name="connsiteY1" fmla="*/ 0 h 262396"/>
                <a:gd name="connsiteX2" fmla="*/ 262396 w 262396"/>
                <a:gd name="connsiteY2" fmla="*/ 262396 h 262396"/>
                <a:gd name="connsiteX3" fmla="*/ 0 w 262396"/>
                <a:gd name="connsiteY3" fmla="*/ 262396 h 262396"/>
                <a:gd name="connsiteX4" fmla="*/ 0 w 262396"/>
                <a:gd name="connsiteY4" fmla="*/ 0 h 262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396" h="262396">
                  <a:moveTo>
                    <a:pt x="0" y="0"/>
                  </a:moveTo>
                  <a:lnTo>
                    <a:pt x="262396" y="0"/>
                  </a:lnTo>
                  <a:lnTo>
                    <a:pt x="262396" y="262396"/>
                  </a:lnTo>
                  <a:lnTo>
                    <a:pt x="0" y="262396"/>
                  </a:lnTo>
                  <a:lnTo>
                    <a:pt x="0" y="0"/>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3" name="Freeform: Shape 75">
              <a:extLst>
                <a:ext uri="{FF2B5EF4-FFF2-40B4-BE49-F238E27FC236}">
                  <a16:creationId xmlns:a16="http://schemas.microsoft.com/office/drawing/2014/main" id="{373FC5E6-7A24-7A4A-BF52-DBD9F7375004}"/>
                </a:ext>
              </a:extLst>
            </p:cNvPr>
            <p:cNvSpPr/>
            <p:nvPr/>
          </p:nvSpPr>
          <p:spPr bwMode="auto">
            <a:xfrm>
              <a:off x="9373308" y="3139460"/>
              <a:ext cx="262396" cy="262396"/>
            </a:xfrm>
            <a:custGeom>
              <a:avLst/>
              <a:gdLst>
                <a:gd name="connsiteX0" fmla="*/ 0 w 262396"/>
                <a:gd name="connsiteY0" fmla="*/ 0 h 262396"/>
                <a:gd name="connsiteX1" fmla="*/ 262396 w 262396"/>
                <a:gd name="connsiteY1" fmla="*/ 0 h 262396"/>
                <a:gd name="connsiteX2" fmla="*/ 262396 w 262396"/>
                <a:gd name="connsiteY2" fmla="*/ 262396 h 262396"/>
                <a:gd name="connsiteX3" fmla="*/ 0 w 262396"/>
                <a:gd name="connsiteY3" fmla="*/ 262396 h 262396"/>
                <a:gd name="connsiteX4" fmla="*/ 0 w 262396"/>
                <a:gd name="connsiteY4" fmla="*/ 0 h 262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396" h="262396">
                  <a:moveTo>
                    <a:pt x="0" y="0"/>
                  </a:moveTo>
                  <a:lnTo>
                    <a:pt x="262396" y="0"/>
                  </a:lnTo>
                  <a:lnTo>
                    <a:pt x="262396" y="262396"/>
                  </a:lnTo>
                  <a:lnTo>
                    <a:pt x="0" y="262396"/>
                  </a:lnTo>
                  <a:lnTo>
                    <a:pt x="0" y="0"/>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4" name="Freeform: Shape 76">
              <a:extLst>
                <a:ext uri="{FF2B5EF4-FFF2-40B4-BE49-F238E27FC236}">
                  <a16:creationId xmlns:a16="http://schemas.microsoft.com/office/drawing/2014/main" id="{7A782562-9BA5-3F41-BD33-1AF79B84BD6D}"/>
                </a:ext>
              </a:extLst>
            </p:cNvPr>
            <p:cNvSpPr/>
            <p:nvPr/>
          </p:nvSpPr>
          <p:spPr bwMode="auto">
            <a:xfrm>
              <a:off x="9668506" y="3139460"/>
              <a:ext cx="262396" cy="262396"/>
            </a:xfrm>
            <a:custGeom>
              <a:avLst/>
              <a:gdLst>
                <a:gd name="connsiteX0" fmla="*/ 0 w 262396"/>
                <a:gd name="connsiteY0" fmla="*/ 0 h 262396"/>
                <a:gd name="connsiteX1" fmla="*/ 262396 w 262396"/>
                <a:gd name="connsiteY1" fmla="*/ 0 h 262396"/>
                <a:gd name="connsiteX2" fmla="*/ 262396 w 262396"/>
                <a:gd name="connsiteY2" fmla="*/ 262396 h 262396"/>
                <a:gd name="connsiteX3" fmla="*/ 0 w 262396"/>
                <a:gd name="connsiteY3" fmla="*/ 262396 h 262396"/>
                <a:gd name="connsiteX4" fmla="*/ 0 w 262396"/>
                <a:gd name="connsiteY4" fmla="*/ 0 h 262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396" h="262396">
                  <a:moveTo>
                    <a:pt x="0" y="0"/>
                  </a:moveTo>
                  <a:lnTo>
                    <a:pt x="262396" y="0"/>
                  </a:lnTo>
                  <a:lnTo>
                    <a:pt x="262396" y="262396"/>
                  </a:lnTo>
                  <a:lnTo>
                    <a:pt x="0" y="262396"/>
                  </a:lnTo>
                  <a:lnTo>
                    <a:pt x="0" y="0"/>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5" name="Freeform: Shape 77">
              <a:extLst>
                <a:ext uri="{FF2B5EF4-FFF2-40B4-BE49-F238E27FC236}">
                  <a16:creationId xmlns:a16="http://schemas.microsoft.com/office/drawing/2014/main" id="{2BE9EB1B-E70D-3245-8EB1-04C54A03F286}"/>
                </a:ext>
              </a:extLst>
            </p:cNvPr>
            <p:cNvSpPr/>
            <p:nvPr/>
          </p:nvSpPr>
          <p:spPr bwMode="auto">
            <a:xfrm>
              <a:off x="9970262" y="3139460"/>
              <a:ext cx="262396" cy="262396"/>
            </a:xfrm>
            <a:custGeom>
              <a:avLst/>
              <a:gdLst>
                <a:gd name="connsiteX0" fmla="*/ 0 w 262396"/>
                <a:gd name="connsiteY0" fmla="*/ 0 h 262396"/>
                <a:gd name="connsiteX1" fmla="*/ 262396 w 262396"/>
                <a:gd name="connsiteY1" fmla="*/ 0 h 262396"/>
                <a:gd name="connsiteX2" fmla="*/ 262396 w 262396"/>
                <a:gd name="connsiteY2" fmla="*/ 262396 h 262396"/>
                <a:gd name="connsiteX3" fmla="*/ 0 w 262396"/>
                <a:gd name="connsiteY3" fmla="*/ 262396 h 262396"/>
                <a:gd name="connsiteX4" fmla="*/ 0 w 262396"/>
                <a:gd name="connsiteY4" fmla="*/ 0 h 262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396" h="262396">
                  <a:moveTo>
                    <a:pt x="0" y="0"/>
                  </a:moveTo>
                  <a:lnTo>
                    <a:pt x="262396" y="0"/>
                  </a:lnTo>
                  <a:lnTo>
                    <a:pt x="262396" y="262396"/>
                  </a:lnTo>
                  <a:lnTo>
                    <a:pt x="0" y="262396"/>
                  </a:lnTo>
                  <a:lnTo>
                    <a:pt x="0" y="0"/>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6" name="Freeform: Shape 78">
              <a:extLst>
                <a:ext uri="{FF2B5EF4-FFF2-40B4-BE49-F238E27FC236}">
                  <a16:creationId xmlns:a16="http://schemas.microsoft.com/office/drawing/2014/main" id="{B23A53FD-8B68-F849-947B-3C638115F3E8}"/>
                </a:ext>
              </a:extLst>
            </p:cNvPr>
            <p:cNvSpPr/>
            <p:nvPr/>
          </p:nvSpPr>
          <p:spPr bwMode="auto">
            <a:xfrm>
              <a:off x="9261792" y="3841372"/>
              <a:ext cx="104959" cy="98401"/>
            </a:xfrm>
            <a:custGeom>
              <a:avLst/>
              <a:gdLst>
                <a:gd name="connsiteX0" fmla="*/ 53979 w 104959"/>
                <a:gd name="connsiteY0" fmla="*/ 0 h 98401"/>
                <a:gd name="connsiteX1" fmla="*/ 71972 w 104959"/>
                <a:gd name="connsiteY1" fmla="*/ 2895 h 98401"/>
                <a:gd name="connsiteX2" fmla="*/ 62976 w 104959"/>
                <a:gd name="connsiteY2" fmla="*/ 20260 h 98401"/>
                <a:gd name="connsiteX3" fmla="*/ 83967 w 104959"/>
                <a:gd name="connsiteY3" fmla="*/ 40519 h 98401"/>
                <a:gd name="connsiteX4" fmla="*/ 101960 w 104959"/>
                <a:gd name="connsiteY4" fmla="*/ 28942 h 98401"/>
                <a:gd name="connsiteX5" fmla="*/ 104959 w 104959"/>
                <a:gd name="connsiteY5" fmla="*/ 49201 h 98401"/>
                <a:gd name="connsiteX6" fmla="*/ 53979 w 104959"/>
                <a:gd name="connsiteY6" fmla="*/ 98401 h 98401"/>
                <a:gd name="connsiteX7" fmla="*/ 0 w 104959"/>
                <a:gd name="connsiteY7" fmla="*/ 49201 h 98401"/>
                <a:gd name="connsiteX8" fmla="*/ 53979 w 104959"/>
                <a:gd name="connsiteY8" fmla="*/ 0 h 98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959" h="98401">
                  <a:moveTo>
                    <a:pt x="53979" y="0"/>
                  </a:moveTo>
                  <a:cubicBezTo>
                    <a:pt x="59977" y="0"/>
                    <a:pt x="65975" y="0"/>
                    <a:pt x="71972" y="2895"/>
                  </a:cubicBezTo>
                  <a:cubicBezTo>
                    <a:pt x="65975" y="5789"/>
                    <a:pt x="62976" y="11577"/>
                    <a:pt x="62976" y="20260"/>
                  </a:cubicBezTo>
                  <a:cubicBezTo>
                    <a:pt x="62976" y="31836"/>
                    <a:pt x="71972" y="40519"/>
                    <a:pt x="83967" y="40519"/>
                  </a:cubicBezTo>
                  <a:cubicBezTo>
                    <a:pt x="89965" y="40519"/>
                    <a:pt x="98961" y="37624"/>
                    <a:pt x="101960" y="28942"/>
                  </a:cubicBezTo>
                  <a:cubicBezTo>
                    <a:pt x="104959" y="34730"/>
                    <a:pt x="104959" y="43412"/>
                    <a:pt x="104959" y="49201"/>
                  </a:cubicBezTo>
                  <a:cubicBezTo>
                    <a:pt x="104959" y="78142"/>
                    <a:pt x="83967" y="98401"/>
                    <a:pt x="53979" y="98401"/>
                  </a:cubicBezTo>
                  <a:cubicBezTo>
                    <a:pt x="23991" y="98401"/>
                    <a:pt x="0" y="78142"/>
                    <a:pt x="0" y="49201"/>
                  </a:cubicBezTo>
                  <a:cubicBezTo>
                    <a:pt x="0" y="20260"/>
                    <a:pt x="23991" y="0"/>
                    <a:pt x="53979" y="0"/>
                  </a:cubicBez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Tree>
    <p:extLst>
      <p:ext uri="{BB962C8B-B14F-4D97-AF65-F5344CB8AC3E}">
        <p14:creationId xmlns:p14="http://schemas.microsoft.com/office/powerpoint/2010/main" val="796617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201638"/>
        </a:solidFill>
        <a:effectLst/>
      </p:bgPr>
    </p:bg>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2A515A7D-125F-46AA-9A37-C003B3885E88}"/>
              </a:ext>
            </a:extLst>
          </p:cNvPr>
          <p:cNvSpPr txBox="1">
            <a:spLocks/>
          </p:cNvSpPr>
          <p:nvPr/>
        </p:nvSpPr>
        <p:spPr>
          <a:xfrm>
            <a:off x="1" y="426972"/>
            <a:ext cx="12191999" cy="791902"/>
          </a:xfrm>
          <a:prstGeom prst="rect">
            <a:avLst/>
          </a:prstGeom>
        </p:spPr>
        <p:txBody>
          <a:bodyPr vert="horz" wrap="square" lIns="146284" tIns="91427" rIns="146284" bIns="91427" rtlCol="0" anchor="t">
            <a:noAutofit/>
          </a:bodyPr>
          <a:lst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14016"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100" normalizeH="0" baseline="0" noProof="0" dirty="0">
                <a:ln w="3175">
                  <a:noFill/>
                </a:ln>
                <a:solidFill>
                  <a:srgbClr val="FFFFFF"/>
                </a:solidFill>
                <a:effectLst/>
                <a:uLnTx/>
                <a:uFillTx/>
                <a:latin typeface="Segoe UI Semibold" panose="020B0702040204020203" pitchFamily="34" charset="0"/>
                <a:ea typeface="+mn-ea"/>
                <a:cs typeface="Segoe UI Semibold" panose="020B0702040204020203" pitchFamily="34" charset="0"/>
              </a:rPr>
              <a:t>Azure Cognitive Services in Containers</a:t>
            </a:r>
          </a:p>
        </p:txBody>
      </p:sp>
      <p:pic>
        <p:nvPicPr>
          <p:cNvPr id="21" name="Graphic 20">
            <a:extLst>
              <a:ext uri="{FF2B5EF4-FFF2-40B4-BE49-F238E27FC236}">
                <a16:creationId xmlns:a16="http://schemas.microsoft.com/office/drawing/2014/main" id="{2601596D-1D5C-4A38-9BAE-2C53D1ACBF8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174389" y="2679100"/>
            <a:ext cx="1713173" cy="1728330"/>
          </a:xfrm>
          <a:prstGeom prst="rect">
            <a:avLst/>
          </a:prstGeom>
        </p:spPr>
      </p:pic>
      <p:grpSp>
        <p:nvGrpSpPr>
          <p:cNvPr id="15" name="Group 14">
            <a:extLst>
              <a:ext uri="{FF2B5EF4-FFF2-40B4-BE49-F238E27FC236}">
                <a16:creationId xmlns:a16="http://schemas.microsoft.com/office/drawing/2014/main" id="{418F282A-DC9C-4803-A654-9F93A3656D5D}"/>
              </a:ext>
            </a:extLst>
          </p:cNvPr>
          <p:cNvGrpSpPr/>
          <p:nvPr/>
        </p:nvGrpSpPr>
        <p:grpSpPr>
          <a:xfrm>
            <a:off x="1062634" y="2487409"/>
            <a:ext cx="9941478" cy="2955264"/>
            <a:chOff x="1061919" y="2639676"/>
            <a:chExt cx="9942888" cy="2955683"/>
          </a:xfrm>
        </p:grpSpPr>
        <p:sp>
          <p:nvSpPr>
            <p:cNvPr id="12" name="Arc 11">
              <a:extLst>
                <a:ext uri="{FF2B5EF4-FFF2-40B4-BE49-F238E27FC236}">
                  <a16:creationId xmlns:a16="http://schemas.microsoft.com/office/drawing/2014/main" id="{088C482D-C0E0-4CF5-A2AD-6FFD8173870D}"/>
                </a:ext>
              </a:extLst>
            </p:cNvPr>
            <p:cNvSpPr/>
            <p:nvPr/>
          </p:nvSpPr>
          <p:spPr>
            <a:xfrm rot="13161922">
              <a:off x="1483188" y="2639676"/>
              <a:ext cx="2175378" cy="2175378"/>
            </a:xfrm>
            <a:prstGeom prst="arc">
              <a:avLst>
                <a:gd name="adj1" fmla="val 16108411"/>
                <a:gd name="adj2" fmla="val 11670616"/>
              </a:avLst>
            </a:prstGeom>
            <a:ln w="25400">
              <a:solidFill>
                <a:srgbClr val="57D3FF"/>
              </a:solidFill>
              <a:prstDash val="sysDot"/>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7" name="Arc 26">
              <a:extLst>
                <a:ext uri="{FF2B5EF4-FFF2-40B4-BE49-F238E27FC236}">
                  <a16:creationId xmlns:a16="http://schemas.microsoft.com/office/drawing/2014/main" id="{EBCA5FB1-8003-4C25-86DD-112607901F02}"/>
                </a:ext>
              </a:extLst>
            </p:cNvPr>
            <p:cNvSpPr/>
            <p:nvPr/>
          </p:nvSpPr>
          <p:spPr>
            <a:xfrm rot="13161922">
              <a:off x="8423816" y="2639676"/>
              <a:ext cx="2175378" cy="2175378"/>
            </a:xfrm>
            <a:prstGeom prst="arc">
              <a:avLst>
                <a:gd name="adj1" fmla="val 16108411"/>
                <a:gd name="adj2" fmla="val 11684790"/>
              </a:avLst>
            </a:prstGeom>
            <a:ln w="25400">
              <a:solidFill>
                <a:srgbClr val="57D3FF"/>
              </a:solidFill>
              <a:prstDash val="sysDot"/>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5" name="Rectangle 64"/>
            <p:cNvSpPr/>
            <p:nvPr/>
          </p:nvSpPr>
          <p:spPr>
            <a:xfrm>
              <a:off x="1061919" y="4702522"/>
              <a:ext cx="2761001" cy="867562"/>
            </a:xfrm>
            <a:prstGeom prst="rect">
              <a:avLst/>
            </a:prstGeom>
            <a:noFill/>
            <a:ln>
              <a:noFill/>
            </a:ln>
          </p:spPr>
          <p:style>
            <a:lnRef idx="1">
              <a:schemeClr val="dk1"/>
            </a:lnRef>
            <a:fillRef idx="2">
              <a:schemeClr val="dk1"/>
            </a:fillRef>
            <a:effectRef idx="1">
              <a:schemeClr val="dk1"/>
            </a:effectRef>
            <a:fontRef idx="minor">
              <a:schemeClr val="dk1"/>
            </a:fontRef>
          </p:style>
          <p:txBody>
            <a:bodyPr rtlCol="0" anchor="b"/>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light" panose="020B0402040204020203" pitchFamily="34" charset="0"/>
                </a:rPr>
                <a:t>At the edge and disconnected</a:t>
              </a:r>
            </a:p>
          </p:txBody>
        </p:sp>
        <p:sp>
          <p:nvSpPr>
            <p:cNvPr id="68" name="Rectangle 67"/>
            <p:cNvSpPr/>
            <p:nvPr/>
          </p:nvSpPr>
          <p:spPr>
            <a:xfrm>
              <a:off x="4467330" y="4727797"/>
              <a:ext cx="3114680" cy="867562"/>
            </a:xfrm>
            <a:prstGeom prst="rect">
              <a:avLst/>
            </a:prstGeom>
            <a:noFill/>
            <a:ln>
              <a:noFill/>
            </a:ln>
          </p:spPr>
          <p:style>
            <a:lnRef idx="1">
              <a:schemeClr val="dk1"/>
            </a:lnRef>
            <a:fillRef idx="2">
              <a:schemeClr val="dk1"/>
            </a:fillRef>
            <a:effectRef idx="1">
              <a:schemeClr val="dk1"/>
            </a:effectRef>
            <a:fontRef idx="minor">
              <a:schemeClr val="dk1"/>
            </a:fontRef>
          </p:style>
          <p:txBody>
            <a:bodyPr rtlCol="0" anchor="b"/>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light" panose="020B0402040204020203" pitchFamily="34" charset="0"/>
                </a:rPr>
                <a:t>Meet every regulatory requirement</a:t>
              </a:r>
            </a:p>
          </p:txBody>
        </p:sp>
        <p:sp>
          <p:nvSpPr>
            <p:cNvPr id="24" name="Rectangle 23">
              <a:extLst>
                <a:ext uri="{FF2B5EF4-FFF2-40B4-BE49-F238E27FC236}">
                  <a16:creationId xmlns:a16="http://schemas.microsoft.com/office/drawing/2014/main" id="{FAF07292-7C04-42A4-8BF5-77644DE93DC9}"/>
                </a:ext>
              </a:extLst>
            </p:cNvPr>
            <p:cNvSpPr/>
            <p:nvPr/>
          </p:nvSpPr>
          <p:spPr>
            <a:xfrm>
              <a:off x="8243805" y="4719095"/>
              <a:ext cx="2761002" cy="867562"/>
            </a:xfrm>
            <a:prstGeom prst="rect">
              <a:avLst/>
            </a:prstGeom>
            <a:noFill/>
            <a:ln>
              <a:noFill/>
            </a:ln>
          </p:spPr>
          <p:style>
            <a:lnRef idx="1">
              <a:schemeClr val="dk1"/>
            </a:lnRef>
            <a:fillRef idx="2">
              <a:schemeClr val="dk1"/>
            </a:fillRef>
            <a:effectRef idx="1">
              <a:schemeClr val="dk1"/>
            </a:effectRef>
            <a:fontRef idx="minor">
              <a:schemeClr val="dk1"/>
            </a:fontRef>
          </p:style>
          <p:txBody>
            <a:bodyPr rtlCol="0" anchor="b"/>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light" panose="020B0402040204020203" pitchFamily="34" charset="0"/>
                </a:rPr>
                <a:t>Cloud application </a:t>
              </a:r>
              <a:br>
                <a:rPr kumimoji="0" lang="en-US" sz="20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light" panose="020B0402040204020203" pitchFamily="34" charset="0"/>
                </a:rPr>
              </a:br>
              <a:r>
                <a:rPr kumimoji="0" lang="en-US" sz="20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light" panose="020B0402040204020203" pitchFamily="34" charset="0"/>
                </a:rPr>
                <a:t>model on-premises</a:t>
              </a:r>
            </a:p>
          </p:txBody>
        </p:sp>
        <p:pic>
          <p:nvPicPr>
            <p:cNvPr id="17" name="Graphic 16">
              <a:extLst>
                <a:ext uri="{FF2B5EF4-FFF2-40B4-BE49-F238E27FC236}">
                  <a16:creationId xmlns:a16="http://schemas.microsoft.com/office/drawing/2014/main" id="{F1A4EA12-A328-47FE-87D9-60083ED544F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547960" y="3275964"/>
              <a:ext cx="1736483" cy="1324794"/>
            </a:xfrm>
            <a:prstGeom prst="rect">
              <a:avLst/>
            </a:prstGeom>
          </p:spPr>
        </p:pic>
        <p:pic>
          <p:nvPicPr>
            <p:cNvPr id="18" name="Graphic 17">
              <a:extLst>
                <a:ext uri="{FF2B5EF4-FFF2-40B4-BE49-F238E27FC236}">
                  <a16:creationId xmlns:a16="http://schemas.microsoft.com/office/drawing/2014/main" id="{6F2AD0AE-B935-4DA3-A710-702179CF7D7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865825" y="2667341"/>
              <a:ext cx="1516962" cy="1948391"/>
            </a:xfrm>
            <a:prstGeom prst="rect">
              <a:avLst/>
            </a:prstGeom>
          </p:spPr>
        </p:pic>
        <p:sp>
          <p:nvSpPr>
            <p:cNvPr id="26" name="Arc 25">
              <a:extLst>
                <a:ext uri="{FF2B5EF4-FFF2-40B4-BE49-F238E27FC236}">
                  <a16:creationId xmlns:a16="http://schemas.microsoft.com/office/drawing/2014/main" id="{17B38E56-B9AF-4752-9D9E-1DDF65F9736D}"/>
                </a:ext>
              </a:extLst>
            </p:cNvPr>
            <p:cNvSpPr/>
            <p:nvPr/>
          </p:nvSpPr>
          <p:spPr>
            <a:xfrm rot="13161922">
              <a:off x="4898417" y="2639676"/>
              <a:ext cx="2175378" cy="2175378"/>
            </a:xfrm>
            <a:prstGeom prst="arc">
              <a:avLst>
                <a:gd name="adj1" fmla="val 16108411"/>
                <a:gd name="adj2" fmla="val 11684793"/>
              </a:avLst>
            </a:prstGeom>
            <a:ln w="25400">
              <a:solidFill>
                <a:srgbClr val="57D3FF"/>
              </a:solidFill>
              <a:prstDash val="sysDot"/>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cxnSp>
          <p:nvCxnSpPr>
            <p:cNvPr id="8" name="Straight Connector 7">
              <a:extLst>
                <a:ext uri="{FF2B5EF4-FFF2-40B4-BE49-F238E27FC236}">
                  <a16:creationId xmlns:a16="http://schemas.microsoft.com/office/drawing/2014/main" id="{195B6B6E-CAE2-45EC-9673-44794756733A}"/>
                </a:ext>
              </a:extLst>
            </p:cNvPr>
            <p:cNvCxnSpPr/>
            <p:nvPr/>
          </p:nvCxnSpPr>
          <p:spPr>
            <a:xfrm>
              <a:off x="1233887" y="4613202"/>
              <a:ext cx="2445812" cy="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CEBABF34-1C6C-49B2-B198-CE23B63F4F77}"/>
                </a:ext>
              </a:extLst>
            </p:cNvPr>
            <p:cNvCxnSpPr/>
            <p:nvPr/>
          </p:nvCxnSpPr>
          <p:spPr>
            <a:xfrm>
              <a:off x="8328751" y="4613202"/>
              <a:ext cx="2445812" cy="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23" name="Straight Connector 22">
            <a:extLst>
              <a:ext uri="{FF2B5EF4-FFF2-40B4-BE49-F238E27FC236}">
                <a16:creationId xmlns:a16="http://schemas.microsoft.com/office/drawing/2014/main" id="{034F59A8-CB6B-41B6-9D3F-4B48EB0B2986}"/>
              </a:ext>
            </a:extLst>
          </p:cNvPr>
          <p:cNvCxnSpPr/>
          <p:nvPr/>
        </p:nvCxnSpPr>
        <p:spPr>
          <a:xfrm>
            <a:off x="4781506" y="4460656"/>
            <a:ext cx="2445465" cy="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8" name="Group 27">
            <a:extLst>
              <a:ext uri="{FF2B5EF4-FFF2-40B4-BE49-F238E27FC236}">
                <a16:creationId xmlns:a16="http://schemas.microsoft.com/office/drawing/2014/main" id="{035C6C6B-6481-4A79-BA05-553713793034}"/>
              </a:ext>
            </a:extLst>
          </p:cNvPr>
          <p:cNvGrpSpPr/>
          <p:nvPr/>
        </p:nvGrpSpPr>
        <p:grpSpPr>
          <a:xfrm>
            <a:off x="3163429" y="2376272"/>
            <a:ext cx="1207706" cy="667309"/>
            <a:chOff x="6719040" y="323408"/>
            <a:chExt cx="3436189" cy="1927408"/>
          </a:xfrm>
        </p:grpSpPr>
        <p:grpSp>
          <p:nvGrpSpPr>
            <p:cNvPr id="29" name="Group 28">
              <a:extLst>
                <a:ext uri="{FF2B5EF4-FFF2-40B4-BE49-F238E27FC236}">
                  <a16:creationId xmlns:a16="http://schemas.microsoft.com/office/drawing/2014/main" id="{49C7BE72-5459-4B45-9CF3-A4977D5C3999}"/>
                </a:ext>
              </a:extLst>
            </p:cNvPr>
            <p:cNvGrpSpPr/>
            <p:nvPr/>
          </p:nvGrpSpPr>
          <p:grpSpPr>
            <a:xfrm>
              <a:off x="6719040" y="323408"/>
              <a:ext cx="3436189" cy="1927408"/>
              <a:chOff x="323850" y="-268288"/>
              <a:chExt cx="625475" cy="350838"/>
            </a:xfrm>
          </p:grpSpPr>
          <p:sp>
            <p:nvSpPr>
              <p:cNvPr id="35" name="Rectangle 287">
                <a:extLst>
                  <a:ext uri="{FF2B5EF4-FFF2-40B4-BE49-F238E27FC236}">
                    <a16:creationId xmlns:a16="http://schemas.microsoft.com/office/drawing/2014/main" id="{8EC08E4C-792E-4263-B4CC-73746D0895EF}"/>
                  </a:ext>
                </a:extLst>
              </p:cNvPr>
              <p:cNvSpPr>
                <a:spLocks noChangeArrowheads="1"/>
              </p:cNvSpPr>
              <p:nvPr/>
            </p:nvSpPr>
            <p:spPr bwMode="auto">
              <a:xfrm>
                <a:off x="757238" y="-88900"/>
                <a:ext cx="1588" cy="15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1A1A1A"/>
                  </a:solidFill>
                  <a:effectLst/>
                  <a:uLnTx/>
                  <a:uFillTx/>
                  <a:latin typeface="Segoe UI"/>
                  <a:ea typeface="+mn-ea"/>
                  <a:cs typeface="+mn-cs"/>
                </a:endParaRPr>
              </a:p>
            </p:txBody>
          </p:sp>
          <p:sp>
            <p:nvSpPr>
              <p:cNvPr id="36" name="Freeform 289">
                <a:extLst>
                  <a:ext uri="{FF2B5EF4-FFF2-40B4-BE49-F238E27FC236}">
                    <a16:creationId xmlns:a16="http://schemas.microsoft.com/office/drawing/2014/main" id="{7B802099-2A8D-4E7D-9AEF-2190397B86B7}"/>
                  </a:ext>
                </a:extLst>
              </p:cNvPr>
              <p:cNvSpPr>
                <a:spLocks/>
              </p:cNvSpPr>
              <p:nvPr/>
            </p:nvSpPr>
            <p:spPr bwMode="auto">
              <a:xfrm>
                <a:off x="323850" y="-268288"/>
                <a:ext cx="625475" cy="350838"/>
              </a:xfrm>
              <a:custGeom>
                <a:avLst/>
                <a:gdLst>
                  <a:gd name="T0" fmla="*/ 194 w 470"/>
                  <a:gd name="T1" fmla="*/ 52 h 265"/>
                  <a:gd name="T2" fmla="*/ 283 w 470"/>
                  <a:gd name="T3" fmla="*/ 0 h 265"/>
                  <a:gd name="T4" fmla="*/ 386 w 470"/>
                  <a:gd name="T5" fmla="*/ 101 h 265"/>
                  <a:gd name="T6" fmla="*/ 387 w 470"/>
                  <a:gd name="T7" fmla="*/ 101 h 265"/>
                  <a:gd name="T8" fmla="*/ 470 w 470"/>
                  <a:gd name="T9" fmla="*/ 183 h 265"/>
                  <a:gd name="T10" fmla="*/ 387 w 470"/>
                  <a:gd name="T11" fmla="*/ 265 h 265"/>
                  <a:gd name="T12" fmla="*/ 66 w 470"/>
                  <a:gd name="T13" fmla="*/ 265 h 265"/>
                  <a:gd name="T14" fmla="*/ 0 w 470"/>
                  <a:gd name="T15" fmla="*/ 200 h 265"/>
                  <a:gd name="T16" fmla="*/ 64 w 470"/>
                  <a:gd name="T17" fmla="*/ 134 h 265"/>
                  <a:gd name="T18" fmla="*/ 63 w 470"/>
                  <a:gd name="T19" fmla="*/ 118 h 265"/>
                  <a:gd name="T20" fmla="*/ 145 w 470"/>
                  <a:gd name="T21" fmla="*/ 35 h 265"/>
                  <a:gd name="T22" fmla="*/ 194 w 470"/>
                  <a:gd name="T23" fmla="*/ 5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0" h="265">
                    <a:moveTo>
                      <a:pt x="194" y="52"/>
                    </a:moveTo>
                    <a:cubicBezTo>
                      <a:pt x="212" y="21"/>
                      <a:pt x="245" y="0"/>
                      <a:pt x="283" y="0"/>
                    </a:cubicBezTo>
                    <a:cubicBezTo>
                      <a:pt x="340" y="0"/>
                      <a:pt x="385" y="45"/>
                      <a:pt x="386" y="101"/>
                    </a:cubicBezTo>
                    <a:cubicBezTo>
                      <a:pt x="387" y="101"/>
                      <a:pt x="387" y="101"/>
                      <a:pt x="387" y="101"/>
                    </a:cubicBezTo>
                    <a:cubicBezTo>
                      <a:pt x="433" y="101"/>
                      <a:pt x="470" y="138"/>
                      <a:pt x="470" y="183"/>
                    </a:cubicBezTo>
                    <a:cubicBezTo>
                      <a:pt x="470" y="229"/>
                      <a:pt x="433" y="265"/>
                      <a:pt x="387" y="265"/>
                    </a:cubicBezTo>
                    <a:cubicBezTo>
                      <a:pt x="66" y="265"/>
                      <a:pt x="66" y="265"/>
                      <a:pt x="66" y="265"/>
                    </a:cubicBezTo>
                    <a:cubicBezTo>
                      <a:pt x="30" y="265"/>
                      <a:pt x="0" y="236"/>
                      <a:pt x="0" y="200"/>
                    </a:cubicBezTo>
                    <a:cubicBezTo>
                      <a:pt x="0" y="164"/>
                      <a:pt x="29" y="135"/>
                      <a:pt x="64" y="134"/>
                    </a:cubicBezTo>
                    <a:cubicBezTo>
                      <a:pt x="63" y="129"/>
                      <a:pt x="63" y="123"/>
                      <a:pt x="63" y="118"/>
                    </a:cubicBezTo>
                    <a:cubicBezTo>
                      <a:pt x="63" y="72"/>
                      <a:pt x="99" y="35"/>
                      <a:pt x="145" y="35"/>
                    </a:cubicBezTo>
                    <a:cubicBezTo>
                      <a:pt x="163" y="35"/>
                      <a:pt x="180" y="41"/>
                      <a:pt x="194" y="5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1A1A1A"/>
                  </a:solidFill>
                  <a:effectLst/>
                  <a:uLnTx/>
                  <a:uFillTx/>
                  <a:latin typeface="Segoe UI"/>
                  <a:ea typeface="+mn-ea"/>
                  <a:cs typeface="+mn-cs"/>
                </a:endParaRPr>
              </a:p>
            </p:txBody>
          </p:sp>
        </p:grpSp>
        <p:pic>
          <p:nvPicPr>
            <p:cNvPr id="30" name="Picture 29">
              <a:extLst>
                <a:ext uri="{FF2B5EF4-FFF2-40B4-BE49-F238E27FC236}">
                  <a16:creationId xmlns:a16="http://schemas.microsoft.com/office/drawing/2014/main" id="{4F06740D-B24F-45AB-833C-E7C276E6507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145034" y="1313279"/>
              <a:ext cx="595657" cy="597852"/>
            </a:xfrm>
            <a:prstGeom prst="ellipse">
              <a:avLst/>
            </a:prstGeom>
          </p:spPr>
        </p:pic>
        <p:pic>
          <p:nvPicPr>
            <p:cNvPr id="31" name="Picture 30">
              <a:extLst>
                <a:ext uri="{FF2B5EF4-FFF2-40B4-BE49-F238E27FC236}">
                  <a16:creationId xmlns:a16="http://schemas.microsoft.com/office/drawing/2014/main" id="{1D215081-707D-4DE1-B90E-D2DAAF78089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660952" y="1287112"/>
              <a:ext cx="595657" cy="597852"/>
            </a:xfrm>
            <a:prstGeom prst="ellipse">
              <a:avLst/>
            </a:prstGeom>
          </p:spPr>
        </p:pic>
        <p:pic>
          <p:nvPicPr>
            <p:cNvPr id="32" name="Picture 31">
              <a:extLst>
                <a:ext uri="{FF2B5EF4-FFF2-40B4-BE49-F238E27FC236}">
                  <a16:creationId xmlns:a16="http://schemas.microsoft.com/office/drawing/2014/main" id="{80DA5475-E938-47F9-81B4-E41F16975228}"/>
                </a:ext>
              </a:extLst>
            </p:cNvPr>
            <p:cNvPicPr>
              <a:picLocks/>
            </p:cNvPicPr>
            <p:nvPr/>
          </p:nvPicPr>
          <p:blipFill>
            <a:blip r:embed="rId11">
              <a:extLst>
                <a:ext uri="{28A0092B-C50C-407E-A947-70E740481C1C}">
                  <a14:useLocalDpi xmlns:a14="http://schemas.microsoft.com/office/drawing/2010/main" val="0"/>
                </a:ext>
              </a:extLst>
            </a:blip>
            <a:stretch>
              <a:fillRect/>
            </a:stretch>
          </p:blipFill>
          <p:spPr>
            <a:xfrm>
              <a:off x="7589347" y="1312979"/>
              <a:ext cx="595658" cy="597853"/>
            </a:xfrm>
            <a:prstGeom prst="ellipse">
              <a:avLst/>
            </a:prstGeom>
            <a:ln>
              <a:noFill/>
            </a:ln>
          </p:spPr>
        </p:pic>
        <p:pic>
          <p:nvPicPr>
            <p:cNvPr id="33" name="Picture 32">
              <a:extLst>
                <a:ext uri="{FF2B5EF4-FFF2-40B4-BE49-F238E27FC236}">
                  <a16:creationId xmlns:a16="http://schemas.microsoft.com/office/drawing/2014/main" id="{5306D848-1A77-450A-9A57-06CB16C3225F}"/>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012139" y="1317641"/>
              <a:ext cx="595658" cy="597853"/>
            </a:xfrm>
            <a:prstGeom prst="ellipse">
              <a:avLst/>
            </a:prstGeom>
            <a:ln>
              <a:noFill/>
            </a:ln>
          </p:spPr>
        </p:pic>
        <p:pic>
          <p:nvPicPr>
            <p:cNvPr id="34" name="Picture 33">
              <a:extLst>
                <a:ext uri="{FF2B5EF4-FFF2-40B4-BE49-F238E27FC236}">
                  <a16:creationId xmlns:a16="http://schemas.microsoft.com/office/drawing/2014/main" id="{0B979BEF-21B1-4B3B-9592-1535DAB44C09}"/>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274862" y="1427090"/>
              <a:ext cx="341950" cy="344643"/>
            </a:xfrm>
            <a:prstGeom prst="rect">
              <a:avLst/>
            </a:prstGeom>
          </p:spPr>
        </p:pic>
      </p:grpSp>
      <p:grpSp>
        <p:nvGrpSpPr>
          <p:cNvPr id="46" name="Group 45">
            <a:extLst>
              <a:ext uri="{FF2B5EF4-FFF2-40B4-BE49-F238E27FC236}">
                <a16:creationId xmlns:a16="http://schemas.microsoft.com/office/drawing/2014/main" id="{249B0001-0581-44AB-BD0C-C79522E8B2F5}"/>
              </a:ext>
            </a:extLst>
          </p:cNvPr>
          <p:cNvGrpSpPr/>
          <p:nvPr/>
        </p:nvGrpSpPr>
        <p:grpSpPr>
          <a:xfrm>
            <a:off x="6666711" y="2424736"/>
            <a:ext cx="1207706" cy="667309"/>
            <a:chOff x="6719040" y="323408"/>
            <a:chExt cx="3436189" cy="1927408"/>
          </a:xfrm>
        </p:grpSpPr>
        <p:grpSp>
          <p:nvGrpSpPr>
            <p:cNvPr id="47" name="Group 46">
              <a:extLst>
                <a:ext uri="{FF2B5EF4-FFF2-40B4-BE49-F238E27FC236}">
                  <a16:creationId xmlns:a16="http://schemas.microsoft.com/office/drawing/2014/main" id="{7B8080F3-531B-4581-A310-ABCCB2C374D4}"/>
                </a:ext>
              </a:extLst>
            </p:cNvPr>
            <p:cNvGrpSpPr/>
            <p:nvPr/>
          </p:nvGrpSpPr>
          <p:grpSpPr>
            <a:xfrm>
              <a:off x="6719040" y="323408"/>
              <a:ext cx="3436189" cy="1927408"/>
              <a:chOff x="323850" y="-268288"/>
              <a:chExt cx="625475" cy="350838"/>
            </a:xfrm>
          </p:grpSpPr>
          <p:sp>
            <p:nvSpPr>
              <p:cNvPr id="53" name="Rectangle 287">
                <a:extLst>
                  <a:ext uri="{FF2B5EF4-FFF2-40B4-BE49-F238E27FC236}">
                    <a16:creationId xmlns:a16="http://schemas.microsoft.com/office/drawing/2014/main" id="{3CEA5C41-A9C1-4476-8777-EFA1D1FA7E87}"/>
                  </a:ext>
                </a:extLst>
              </p:cNvPr>
              <p:cNvSpPr>
                <a:spLocks noChangeArrowheads="1"/>
              </p:cNvSpPr>
              <p:nvPr/>
            </p:nvSpPr>
            <p:spPr bwMode="auto">
              <a:xfrm>
                <a:off x="757238" y="-88900"/>
                <a:ext cx="1588" cy="15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1A1A1A"/>
                  </a:solidFill>
                  <a:effectLst/>
                  <a:uLnTx/>
                  <a:uFillTx/>
                  <a:latin typeface="Segoe UI"/>
                  <a:ea typeface="+mn-ea"/>
                  <a:cs typeface="+mn-cs"/>
                </a:endParaRPr>
              </a:p>
            </p:txBody>
          </p:sp>
          <p:sp>
            <p:nvSpPr>
              <p:cNvPr id="54" name="Freeform 289">
                <a:extLst>
                  <a:ext uri="{FF2B5EF4-FFF2-40B4-BE49-F238E27FC236}">
                    <a16:creationId xmlns:a16="http://schemas.microsoft.com/office/drawing/2014/main" id="{D2C28FE2-6EAE-4D03-8ABF-54EA3FAF314F}"/>
                  </a:ext>
                </a:extLst>
              </p:cNvPr>
              <p:cNvSpPr>
                <a:spLocks/>
              </p:cNvSpPr>
              <p:nvPr/>
            </p:nvSpPr>
            <p:spPr bwMode="auto">
              <a:xfrm>
                <a:off x="323850" y="-268288"/>
                <a:ext cx="625475" cy="350838"/>
              </a:xfrm>
              <a:custGeom>
                <a:avLst/>
                <a:gdLst>
                  <a:gd name="T0" fmla="*/ 194 w 470"/>
                  <a:gd name="T1" fmla="*/ 52 h 265"/>
                  <a:gd name="T2" fmla="*/ 283 w 470"/>
                  <a:gd name="T3" fmla="*/ 0 h 265"/>
                  <a:gd name="T4" fmla="*/ 386 w 470"/>
                  <a:gd name="T5" fmla="*/ 101 h 265"/>
                  <a:gd name="T6" fmla="*/ 387 w 470"/>
                  <a:gd name="T7" fmla="*/ 101 h 265"/>
                  <a:gd name="T8" fmla="*/ 470 w 470"/>
                  <a:gd name="T9" fmla="*/ 183 h 265"/>
                  <a:gd name="T10" fmla="*/ 387 w 470"/>
                  <a:gd name="T11" fmla="*/ 265 h 265"/>
                  <a:gd name="T12" fmla="*/ 66 w 470"/>
                  <a:gd name="T13" fmla="*/ 265 h 265"/>
                  <a:gd name="T14" fmla="*/ 0 w 470"/>
                  <a:gd name="T15" fmla="*/ 200 h 265"/>
                  <a:gd name="T16" fmla="*/ 64 w 470"/>
                  <a:gd name="T17" fmla="*/ 134 h 265"/>
                  <a:gd name="T18" fmla="*/ 63 w 470"/>
                  <a:gd name="T19" fmla="*/ 118 h 265"/>
                  <a:gd name="T20" fmla="*/ 145 w 470"/>
                  <a:gd name="T21" fmla="*/ 35 h 265"/>
                  <a:gd name="T22" fmla="*/ 194 w 470"/>
                  <a:gd name="T23" fmla="*/ 5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0" h="265">
                    <a:moveTo>
                      <a:pt x="194" y="52"/>
                    </a:moveTo>
                    <a:cubicBezTo>
                      <a:pt x="212" y="21"/>
                      <a:pt x="245" y="0"/>
                      <a:pt x="283" y="0"/>
                    </a:cubicBezTo>
                    <a:cubicBezTo>
                      <a:pt x="340" y="0"/>
                      <a:pt x="385" y="45"/>
                      <a:pt x="386" y="101"/>
                    </a:cubicBezTo>
                    <a:cubicBezTo>
                      <a:pt x="387" y="101"/>
                      <a:pt x="387" y="101"/>
                      <a:pt x="387" y="101"/>
                    </a:cubicBezTo>
                    <a:cubicBezTo>
                      <a:pt x="433" y="101"/>
                      <a:pt x="470" y="138"/>
                      <a:pt x="470" y="183"/>
                    </a:cubicBezTo>
                    <a:cubicBezTo>
                      <a:pt x="470" y="229"/>
                      <a:pt x="433" y="265"/>
                      <a:pt x="387" y="265"/>
                    </a:cubicBezTo>
                    <a:cubicBezTo>
                      <a:pt x="66" y="265"/>
                      <a:pt x="66" y="265"/>
                      <a:pt x="66" y="265"/>
                    </a:cubicBezTo>
                    <a:cubicBezTo>
                      <a:pt x="30" y="265"/>
                      <a:pt x="0" y="236"/>
                      <a:pt x="0" y="200"/>
                    </a:cubicBezTo>
                    <a:cubicBezTo>
                      <a:pt x="0" y="164"/>
                      <a:pt x="29" y="135"/>
                      <a:pt x="64" y="134"/>
                    </a:cubicBezTo>
                    <a:cubicBezTo>
                      <a:pt x="63" y="129"/>
                      <a:pt x="63" y="123"/>
                      <a:pt x="63" y="118"/>
                    </a:cubicBezTo>
                    <a:cubicBezTo>
                      <a:pt x="63" y="72"/>
                      <a:pt x="99" y="35"/>
                      <a:pt x="145" y="35"/>
                    </a:cubicBezTo>
                    <a:cubicBezTo>
                      <a:pt x="163" y="35"/>
                      <a:pt x="180" y="41"/>
                      <a:pt x="194" y="5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1A1A1A"/>
                  </a:solidFill>
                  <a:effectLst/>
                  <a:uLnTx/>
                  <a:uFillTx/>
                  <a:latin typeface="Segoe UI"/>
                  <a:ea typeface="+mn-ea"/>
                  <a:cs typeface="+mn-cs"/>
                </a:endParaRPr>
              </a:p>
            </p:txBody>
          </p:sp>
        </p:grpSp>
        <p:pic>
          <p:nvPicPr>
            <p:cNvPr id="48" name="Picture 47">
              <a:extLst>
                <a:ext uri="{FF2B5EF4-FFF2-40B4-BE49-F238E27FC236}">
                  <a16:creationId xmlns:a16="http://schemas.microsoft.com/office/drawing/2014/main" id="{ED82FE13-4D4D-4D13-8A32-1E7868F2F43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145034" y="1313279"/>
              <a:ext cx="595657" cy="597852"/>
            </a:xfrm>
            <a:prstGeom prst="ellipse">
              <a:avLst/>
            </a:prstGeom>
          </p:spPr>
        </p:pic>
        <p:pic>
          <p:nvPicPr>
            <p:cNvPr id="49" name="Picture 48">
              <a:extLst>
                <a:ext uri="{FF2B5EF4-FFF2-40B4-BE49-F238E27FC236}">
                  <a16:creationId xmlns:a16="http://schemas.microsoft.com/office/drawing/2014/main" id="{BD95EF7A-C1F4-4CBD-809E-7A76A8AA268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660952" y="1287112"/>
              <a:ext cx="595657" cy="597852"/>
            </a:xfrm>
            <a:prstGeom prst="ellipse">
              <a:avLst/>
            </a:prstGeom>
          </p:spPr>
        </p:pic>
        <p:pic>
          <p:nvPicPr>
            <p:cNvPr id="50" name="Picture 49">
              <a:extLst>
                <a:ext uri="{FF2B5EF4-FFF2-40B4-BE49-F238E27FC236}">
                  <a16:creationId xmlns:a16="http://schemas.microsoft.com/office/drawing/2014/main" id="{9E6BD6F9-1C9F-44B7-92F0-E1B1BDE91729}"/>
                </a:ext>
              </a:extLst>
            </p:cNvPr>
            <p:cNvPicPr>
              <a:picLocks/>
            </p:cNvPicPr>
            <p:nvPr/>
          </p:nvPicPr>
          <p:blipFill>
            <a:blip r:embed="rId11">
              <a:extLst>
                <a:ext uri="{28A0092B-C50C-407E-A947-70E740481C1C}">
                  <a14:useLocalDpi xmlns:a14="http://schemas.microsoft.com/office/drawing/2010/main" val="0"/>
                </a:ext>
              </a:extLst>
            </a:blip>
            <a:stretch>
              <a:fillRect/>
            </a:stretch>
          </p:blipFill>
          <p:spPr>
            <a:xfrm>
              <a:off x="7589347" y="1312979"/>
              <a:ext cx="595658" cy="597853"/>
            </a:xfrm>
            <a:prstGeom prst="ellipse">
              <a:avLst/>
            </a:prstGeom>
            <a:ln>
              <a:noFill/>
            </a:ln>
          </p:spPr>
        </p:pic>
        <p:pic>
          <p:nvPicPr>
            <p:cNvPr id="51" name="Picture 50">
              <a:extLst>
                <a:ext uri="{FF2B5EF4-FFF2-40B4-BE49-F238E27FC236}">
                  <a16:creationId xmlns:a16="http://schemas.microsoft.com/office/drawing/2014/main" id="{A24ED6FB-0341-43E7-9322-D533013903D7}"/>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012139" y="1317641"/>
              <a:ext cx="595658" cy="597853"/>
            </a:xfrm>
            <a:prstGeom prst="ellipse">
              <a:avLst/>
            </a:prstGeom>
            <a:ln>
              <a:noFill/>
            </a:ln>
          </p:spPr>
        </p:pic>
        <p:pic>
          <p:nvPicPr>
            <p:cNvPr id="52" name="Picture 51">
              <a:extLst>
                <a:ext uri="{FF2B5EF4-FFF2-40B4-BE49-F238E27FC236}">
                  <a16:creationId xmlns:a16="http://schemas.microsoft.com/office/drawing/2014/main" id="{4BBA13F8-08CB-40D4-B183-B288ADA75110}"/>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274862" y="1427090"/>
              <a:ext cx="341950" cy="344643"/>
            </a:xfrm>
            <a:prstGeom prst="rect">
              <a:avLst/>
            </a:prstGeom>
          </p:spPr>
        </p:pic>
      </p:grpSp>
      <p:grpSp>
        <p:nvGrpSpPr>
          <p:cNvPr id="55" name="Group 54">
            <a:extLst>
              <a:ext uri="{FF2B5EF4-FFF2-40B4-BE49-F238E27FC236}">
                <a16:creationId xmlns:a16="http://schemas.microsoft.com/office/drawing/2014/main" id="{9A237D8D-EC79-49D3-8270-A5164824FC62}"/>
              </a:ext>
            </a:extLst>
          </p:cNvPr>
          <p:cNvGrpSpPr/>
          <p:nvPr/>
        </p:nvGrpSpPr>
        <p:grpSpPr>
          <a:xfrm>
            <a:off x="10315323" y="2479766"/>
            <a:ext cx="1207706" cy="667309"/>
            <a:chOff x="6719040" y="323408"/>
            <a:chExt cx="3436189" cy="1927408"/>
          </a:xfrm>
        </p:grpSpPr>
        <p:grpSp>
          <p:nvGrpSpPr>
            <p:cNvPr id="56" name="Group 55">
              <a:extLst>
                <a:ext uri="{FF2B5EF4-FFF2-40B4-BE49-F238E27FC236}">
                  <a16:creationId xmlns:a16="http://schemas.microsoft.com/office/drawing/2014/main" id="{472752D9-31F2-4103-9DBD-DBD9858BF7E3}"/>
                </a:ext>
              </a:extLst>
            </p:cNvPr>
            <p:cNvGrpSpPr/>
            <p:nvPr/>
          </p:nvGrpSpPr>
          <p:grpSpPr>
            <a:xfrm>
              <a:off x="6719040" y="323408"/>
              <a:ext cx="3436189" cy="1927408"/>
              <a:chOff x="323850" y="-268288"/>
              <a:chExt cx="625475" cy="350838"/>
            </a:xfrm>
          </p:grpSpPr>
          <p:sp>
            <p:nvSpPr>
              <p:cNvPr id="62" name="Rectangle 287">
                <a:extLst>
                  <a:ext uri="{FF2B5EF4-FFF2-40B4-BE49-F238E27FC236}">
                    <a16:creationId xmlns:a16="http://schemas.microsoft.com/office/drawing/2014/main" id="{7C76B82B-7347-4EC2-B1E2-F23F7262FF4A}"/>
                  </a:ext>
                </a:extLst>
              </p:cNvPr>
              <p:cNvSpPr>
                <a:spLocks noChangeArrowheads="1"/>
              </p:cNvSpPr>
              <p:nvPr/>
            </p:nvSpPr>
            <p:spPr bwMode="auto">
              <a:xfrm>
                <a:off x="757238" y="-88900"/>
                <a:ext cx="1588" cy="15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1A1A1A"/>
                  </a:solidFill>
                  <a:effectLst/>
                  <a:uLnTx/>
                  <a:uFillTx/>
                  <a:latin typeface="Segoe UI"/>
                  <a:ea typeface="+mn-ea"/>
                  <a:cs typeface="+mn-cs"/>
                </a:endParaRPr>
              </a:p>
            </p:txBody>
          </p:sp>
          <p:sp>
            <p:nvSpPr>
              <p:cNvPr id="63" name="Freeform 289">
                <a:extLst>
                  <a:ext uri="{FF2B5EF4-FFF2-40B4-BE49-F238E27FC236}">
                    <a16:creationId xmlns:a16="http://schemas.microsoft.com/office/drawing/2014/main" id="{0FE4CC77-E317-4C8C-9C5E-565ECB21C7F6}"/>
                  </a:ext>
                </a:extLst>
              </p:cNvPr>
              <p:cNvSpPr>
                <a:spLocks/>
              </p:cNvSpPr>
              <p:nvPr/>
            </p:nvSpPr>
            <p:spPr bwMode="auto">
              <a:xfrm>
                <a:off x="323850" y="-268288"/>
                <a:ext cx="625475" cy="350838"/>
              </a:xfrm>
              <a:custGeom>
                <a:avLst/>
                <a:gdLst>
                  <a:gd name="T0" fmla="*/ 194 w 470"/>
                  <a:gd name="T1" fmla="*/ 52 h 265"/>
                  <a:gd name="T2" fmla="*/ 283 w 470"/>
                  <a:gd name="T3" fmla="*/ 0 h 265"/>
                  <a:gd name="T4" fmla="*/ 386 w 470"/>
                  <a:gd name="T5" fmla="*/ 101 h 265"/>
                  <a:gd name="T6" fmla="*/ 387 w 470"/>
                  <a:gd name="T7" fmla="*/ 101 h 265"/>
                  <a:gd name="T8" fmla="*/ 470 w 470"/>
                  <a:gd name="T9" fmla="*/ 183 h 265"/>
                  <a:gd name="T10" fmla="*/ 387 w 470"/>
                  <a:gd name="T11" fmla="*/ 265 h 265"/>
                  <a:gd name="T12" fmla="*/ 66 w 470"/>
                  <a:gd name="T13" fmla="*/ 265 h 265"/>
                  <a:gd name="T14" fmla="*/ 0 w 470"/>
                  <a:gd name="T15" fmla="*/ 200 h 265"/>
                  <a:gd name="T16" fmla="*/ 64 w 470"/>
                  <a:gd name="T17" fmla="*/ 134 h 265"/>
                  <a:gd name="T18" fmla="*/ 63 w 470"/>
                  <a:gd name="T19" fmla="*/ 118 h 265"/>
                  <a:gd name="T20" fmla="*/ 145 w 470"/>
                  <a:gd name="T21" fmla="*/ 35 h 265"/>
                  <a:gd name="T22" fmla="*/ 194 w 470"/>
                  <a:gd name="T23" fmla="*/ 5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0" h="265">
                    <a:moveTo>
                      <a:pt x="194" y="52"/>
                    </a:moveTo>
                    <a:cubicBezTo>
                      <a:pt x="212" y="21"/>
                      <a:pt x="245" y="0"/>
                      <a:pt x="283" y="0"/>
                    </a:cubicBezTo>
                    <a:cubicBezTo>
                      <a:pt x="340" y="0"/>
                      <a:pt x="385" y="45"/>
                      <a:pt x="386" y="101"/>
                    </a:cubicBezTo>
                    <a:cubicBezTo>
                      <a:pt x="387" y="101"/>
                      <a:pt x="387" y="101"/>
                      <a:pt x="387" y="101"/>
                    </a:cubicBezTo>
                    <a:cubicBezTo>
                      <a:pt x="433" y="101"/>
                      <a:pt x="470" y="138"/>
                      <a:pt x="470" y="183"/>
                    </a:cubicBezTo>
                    <a:cubicBezTo>
                      <a:pt x="470" y="229"/>
                      <a:pt x="433" y="265"/>
                      <a:pt x="387" y="265"/>
                    </a:cubicBezTo>
                    <a:cubicBezTo>
                      <a:pt x="66" y="265"/>
                      <a:pt x="66" y="265"/>
                      <a:pt x="66" y="265"/>
                    </a:cubicBezTo>
                    <a:cubicBezTo>
                      <a:pt x="30" y="265"/>
                      <a:pt x="0" y="236"/>
                      <a:pt x="0" y="200"/>
                    </a:cubicBezTo>
                    <a:cubicBezTo>
                      <a:pt x="0" y="164"/>
                      <a:pt x="29" y="135"/>
                      <a:pt x="64" y="134"/>
                    </a:cubicBezTo>
                    <a:cubicBezTo>
                      <a:pt x="63" y="129"/>
                      <a:pt x="63" y="123"/>
                      <a:pt x="63" y="118"/>
                    </a:cubicBezTo>
                    <a:cubicBezTo>
                      <a:pt x="63" y="72"/>
                      <a:pt x="99" y="35"/>
                      <a:pt x="145" y="35"/>
                    </a:cubicBezTo>
                    <a:cubicBezTo>
                      <a:pt x="163" y="35"/>
                      <a:pt x="180" y="41"/>
                      <a:pt x="194" y="5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1A1A1A"/>
                  </a:solidFill>
                  <a:effectLst/>
                  <a:uLnTx/>
                  <a:uFillTx/>
                  <a:latin typeface="Segoe UI"/>
                  <a:ea typeface="+mn-ea"/>
                  <a:cs typeface="+mn-cs"/>
                </a:endParaRPr>
              </a:p>
            </p:txBody>
          </p:sp>
        </p:grpSp>
        <p:pic>
          <p:nvPicPr>
            <p:cNvPr id="57" name="Picture 56">
              <a:extLst>
                <a:ext uri="{FF2B5EF4-FFF2-40B4-BE49-F238E27FC236}">
                  <a16:creationId xmlns:a16="http://schemas.microsoft.com/office/drawing/2014/main" id="{AEAC651D-6EBC-432C-AB38-D27ACB18D39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145034" y="1313279"/>
              <a:ext cx="595657" cy="597852"/>
            </a:xfrm>
            <a:prstGeom prst="ellipse">
              <a:avLst/>
            </a:prstGeom>
          </p:spPr>
        </p:pic>
        <p:pic>
          <p:nvPicPr>
            <p:cNvPr id="58" name="Picture 57">
              <a:extLst>
                <a:ext uri="{FF2B5EF4-FFF2-40B4-BE49-F238E27FC236}">
                  <a16:creationId xmlns:a16="http://schemas.microsoft.com/office/drawing/2014/main" id="{F7ABD4B9-2202-4085-A0BF-9F0814F5F39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660952" y="1287112"/>
              <a:ext cx="595657" cy="597852"/>
            </a:xfrm>
            <a:prstGeom prst="ellipse">
              <a:avLst/>
            </a:prstGeom>
          </p:spPr>
        </p:pic>
        <p:pic>
          <p:nvPicPr>
            <p:cNvPr id="59" name="Picture 58">
              <a:extLst>
                <a:ext uri="{FF2B5EF4-FFF2-40B4-BE49-F238E27FC236}">
                  <a16:creationId xmlns:a16="http://schemas.microsoft.com/office/drawing/2014/main" id="{E32DE2AC-1524-4046-8E04-9C77F12251BB}"/>
                </a:ext>
              </a:extLst>
            </p:cNvPr>
            <p:cNvPicPr>
              <a:picLocks/>
            </p:cNvPicPr>
            <p:nvPr/>
          </p:nvPicPr>
          <p:blipFill>
            <a:blip r:embed="rId11">
              <a:extLst>
                <a:ext uri="{28A0092B-C50C-407E-A947-70E740481C1C}">
                  <a14:useLocalDpi xmlns:a14="http://schemas.microsoft.com/office/drawing/2010/main" val="0"/>
                </a:ext>
              </a:extLst>
            </a:blip>
            <a:stretch>
              <a:fillRect/>
            </a:stretch>
          </p:blipFill>
          <p:spPr>
            <a:xfrm>
              <a:off x="7589347" y="1312979"/>
              <a:ext cx="595658" cy="597853"/>
            </a:xfrm>
            <a:prstGeom prst="ellipse">
              <a:avLst/>
            </a:prstGeom>
            <a:ln>
              <a:noFill/>
            </a:ln>
          </p:spPr>
        </p:pic>
        <p:pic>
          <p:nvPicPr>
            <p:cNvPr id="60" name="Picture 59">
              <a:extLst>
                <a:ext uri="{FF2B5EF4-FFF2-40B4-BE49-F238E27FC236}">
                  <a16:creationId xmlns:a16="http://schemas.microsoft.com/office/drawing/2014/main" id="{08CCF7BA-D589-4C7A-9B55-A4AA0187A456}"/>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012139" y="1317641"/>
              <a:ext cx="595658" cy="597853"/>
            </a:xfrm>
            <a:prstGeom prst="ellipse">
              <a:avLst/>
            </a:prstGeom>
            <a:ln>
              <a:noFill/>
            </a:ln>
          </p:spPr>
        </p:pic>
        <p:pic>
          <p:nvPicPr>
            <p:cNvPr id="61" name="Picture 60">
              <a:extLst>
                <a:ext uri="{FF2B5EF4-FFF2-40B4-BE49-F238E27FC236}">
                  <a16:creationId xmlns:a16="http://schemas.microsoft.com/office/drawing/2014/main" id="{8806A9FC-3AC1-4397-8E61-CFE104BA6CFA}"/>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274862" y="1427090"/>
              <a:ext cx="341950" cy="344643"/>
            </a:xfrm>
            <a:prstGeom prst="rect">
              <a:avLst/>
            </a:prstGeom>
          </p:spPr>
        </p:pic>
      </p:grpSp>
      <p:grpSp>
        <p:nvGrpSpPr>
          <p:cNvPr id="4" name="Group 3">
            <a:extLst>
              <a:ext uri="{FF2B5EF4-FFF2-40B4-BE49-F238E27FC236}">
                <a16:creationId xmlns:a16="http://schemas.microsoft.com/office/drawing/2014/main" id="{CB1F1C8E-DAE3-4957-87F6-E7C44B59B22A}"/>
              </a:ext>
            </a:extLst>
          </p:cNvPr>
          <p:cNvGrpSpPr/>
          <p:nvPr/>
        </p:nvGrpSpPr>
        <p:grpSpPr>
          <a:xfrm>
            <a:off x="2922000" y="-313533"/>
            <a:ext cx="4983212" cy="2886457"/>
            <a:chOff x="2922000" y="-313533"/>
            <a:chExt cx="4983212" cy="2886457"/>
          </a:xfrm>
        </p:grpSpPr>
        <p:sp>
          <p:nvSpPr>
            <p:cNvPr id="2" name="Explosion: 14 Points 1">
              <a:extLst>
                <a:ext uri="{FF2B5EF4-FFF2-40B4-BE49-F238E27FC236}">
                  <a16:creationId xmlns:a16="http://schemas.microsoft.com/office/drawing/2014/main" id="{7156CD1F-F9DA-4003-80FC-3BF2FF539D48}"/>
                </a:ext>
              </a:extLst>
            </p:cNvPr>
            <p:cNvSpPr/>
            <p:nvPr/>
          </p:nvSpPr>
          <p:spPr bwMode="auto">
            <a:xfrm rot="957629">
              <a:off x="2922000" y="-313533"/>
              <a:ext cx="4983212" cy="2886457"/>
            </a:xfrm>
            <a:prstGeom prst="irregularSeal2">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extBox 2">
              <a:extLst>
                <a:ext uri="{FF2B5EF4-FFF2-40B4-BE49-F238E27FC236}">
                  <a16:creationId xmlns:a16="http://schemas.microsoft.com/office/drawing/2014/main" id="{7F2DC496-6B85-4B4B-B030-005B62B081F2}"/>
                </a:ext>
              </a:extLst>
            </p:cNvPr>
            <p:cNvSpPr txBox="1"/>
            <p:nvPr/>
          </p:nvSpPr>
          <p:spPr>
            <a:xfrm>
              <a:off x="3950622" y="775998"/>
              <a:ext cx="2819103" cy="677108"/>
            </a:xfrm>
            <a:prstGeom prst="rect">
              <a:avLst/>
            </a:prstGeom>
            <a:noFill/>
          </p:spPr>
          <p:txBody>
            <a:bodyPr wrap="square" lIns="0" tIns="0" rIns="0" bIns="0" rtlCol="0">
              <a:spAutoFit/>
            </a:bodyPr>
            <a:lstStyle/>
            <a:p>
              <a:pPr algn="l"/>
              <a:r>
                <a:rPr lang="en-US" sz="4400" dirty="0">
                  <a:gradFill>
                    <a:gsLst>
                      <a:gs pos="2917">
                        <a:schemeClr val="tx1"/>
                      </a:gs>
                      <a:gs pos="30000">
                        <a:schemeClr val="tx1"/>
                      </a:gs>
                    </a:gsLst>
                    <a:lin ang="5400000" scaled="0"/>
                  </a:gradFill>
                </a:rPr>
                <a:t>SQL Server</a:t>
              </a:r>
            </a:p>
          </p:txBody>
        </p:sp>
      </p:grpSp>
    </p:spTree>
    <p:extLst>
      <p:ext uri="{BB962C8B-B14F-4D97-AF65-F5344CB8AC3E}">
        <p14:creationId xmlns:p14="http://schemas.microsoft.com/office/powerpoint/2010/main" val="26396995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p14="http://schemas.microsoft.com/office/powerpoint/2010/main" xmlns:a14="http://schemas.microsoft.com/office/drawing/2010/main" xmlns:asvg="http://schemas.microsoft.com/office/drawing/2016/SVG/main" xmlns:a16="http://schemas.microsoft.com/office/drawing/2014/main"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201638"/>
        </a:solidFill>
        <a:effectLst/>
      </p:bgPr>
    </p:bg>
    <p:spTree>
      <p:nvGrpSpPr>
        <p:cNvPr id="1" name=""/>
        <p:cNvGrpSpPr/>
        <p:nvPr/>
      </p:nvGrpSpPr>
      <p:grpSpPr>
        <a:xfrm>
          <a:off x="0" y="0"/>
          <a:ext cx="0" cy="0"/>
          <a:chOff x="0" y="0"/>
          <a:chExt cx="0" cy="0"/>
        </a:xfrm>
      </p:grpSpPr>
      <p:sp>
        <p:nvSpPr>
          <p:cNvPr id="85" name="Rectangle 84">
            <a:extLst>
              <a:ext uri="{FF2B5EF4-FFF2-40B4-BE49-F238E27FC236}">
                <a16:creationId xmlns:a16="http://schemas.microsoft.com/office/drawing/2014/main" id="{5749CC0B-0166-428C-807C-1BC4F3AB3B05}"/>
              </a:ext>
            </a:extLst>
          </p:cNvPr>
          <p:cNvSpPr/>
          <p:nvPr/>
        </p:nvSpPr>
        <p:spPr>
          <a:xfrm>
            <a:off x="5613805" y="2568689"/>
            <a:ext cx="6577330" cy="4228122"/>
          </a:xfrm>
          <a:prstGeom prst="rect">
            <a:avLst/>
          </a:prstGeom>
        </p:spPr>
        <p:txBody>
          <a:bodyPr vert="horz" wrap="square" lIns="146263" tIns="0" rIns="0" bIns="0" rtlCol="0">
            <a:spAutoFit/>
          </a:bodyPr>
          <a:lstStyle/>
          <a:p>
            <a:pPr marL="0" marR="0" lvl="0" indent="0" algn="l" defTabSz="913606" rtl="0" eaLnBrk="1" fontAlgn="auto" latinLnBrk="0" hangingPunct="1">
              <a:lnSpc>
                <a:spcPct val="100000"/>
              </a:lnSpc>
              <a:spcBef>
                <a:spcPts val="0"/>
              </a:spcBef>
              <a:spcAft>
                <a:spcPts val="1173"/>
              </a:spcAft>
              <a:buClr>
                <a:srgbClr val="FFFFFF"/>
              </a:buClr>
              <a:buSzPct val="90000"/>
              <a:buFontTx/>
              <a:buNone/>
              <a:tabLst/>
              <a:defRPr/>
            </a:pPr>
            <a:r>
              <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No app changes &amp; </a:t>
            </a:r>
            <a:r>
              <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sym typeface="Wingdings" panose="05000000000000000000" pitchFamily="2" charset="2"/>
              </a:rPr>
              <a:t>Compatible with full Cognitive Services feature-set</a:t>
            </a:r>
          </a:p>
          <a:p>
            <a:pPr marL="0" marR="0" lvl="0" indent="0" algn="l" defTabSz="913606" rtl="0" eaLnBrk="1" fontAlgn="auto" latinLnBrk="0" hangingPunct="1">
              <a:lnSpc>
                <a:spcPct val="100000"/>
              </a:lnSpc>
              <a:spcBef>
                <a:spcPts val="0"/>
              </a:spcBef>
              <a:spcAft>
                <a:spcPts val="0"/>
              </a:spcAft>
              <a:buClr>
                <a:srgbClr val="FFFFFF"/>
              </a:buClr>
              <a:buSzPct val="90000"/>
              <a:buFontTx/>
              <a:buNone/>
              <a:tabLst/>
              <a:defRPr/>
            </a:pPr>
            <a:r>
              <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sym typeface="Wingdings" panose="05000000000000000000" pitchFamily="2" charset="2"/>
              </a:rPr>
              <a:t>Support for 6 key AI capabilities: </a:t>
            </a:r>
          </a:p>
          <a:p>
            <a:pPr marL="457112" marR="0" lvl="1" indent="0" algn="l" defTabSz="913606" rtl="0" eaLnBrk="1" fontAlgn="auto" latinLnBrk="0" hangingPunct="1">
              <a:lnSpc>
                <a:spcPct val="100000"/>
              </a:lnSpc>
              <a:spcBef>
                <a:spcPts val="0"/>
              </a:spcBef>
              <a:spcAft>
                <a:spcPts val="0"/>
              </a:spcAft>
              <a:buClr>
                <a:srgbClr val="FFFFFF"/>
              </a:buClr>
              <a:buSzPct val="90000"/>
              <a:buFontTx/>
              <a:buNone/>
              <a:tabLst/>
              <a:defRPr/>
            </a:pP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sym typeface="Wingdings" panose="05000000000000000000" pitchFamily="2" charset="2"/>
              </a:rPr>
              <a:t>Key Phrase Extraction</a:t>
            </a:r>
          </a:p>
          <a:p>
            <a:pPr marL="457112" marR="0" lvl="1" indent="0" algn="l" defTabSz="913606" rtl="0" eaLnBrk="1" fontAlgn="auto" latinLnBrk="0" hangingPunct="1">
              <a:lnSpc>
                <a:spcPct val="100000"/>
              </a:lnSpc>
              <a:spcBef>
                <a:spcPts val="0"/>
              </a:spcBef>
              <a:spcAft>
                <a:spcPts val="0"/>
              </a:spcAft>
              <a:buClr>
                <a:srgbClr val="FFFFFF"/>
              </a:buClr>
              <a:buSzPct val="90000"/>
              <a:buFontTx/>
              <a:buNone/>
              <a:tabLst/>
              <a:defRPr/>
            </a:pP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sym typeface="Wingdings" panose="05000000000000000000" pitchFamily="2" charset="2"/>
              </a:rPr>
              <a:t>Language Detection</a:t>
            </a:r>
          </a:p>
          <a:p>
            <a:pPr marL="457112" marR="0" lvl="1" indent="0" algn="l" defTabSz="913606" rtl="0" eaLnBrk="1" fontAlgn="auto" latinLnBrk="0" hangingPunct="1">
              <a:lnSpc>
                <a:spcPct val="100000"/>
              </a:lnSpc>
              <a:spcBef>
                <a:spcPts val="0"/>
              </a:spcBef>
              <a:spcAft>
                <a:spcPts val="0"/>
              </a:spcAft>
              <a:buClr>
                <a:srgbClr val="FFFFFF"/>
              </a:buClr>
              <a:buSzPct val="90000"/>
              <a:buFontTx/>
              <a:buNone/>
              <a:tabLst/>
              <a:defRPr/>
            </a:pP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sym typeface="Wingdings" panose="05000000000000000000" pitchFamily="2" charset="2"/>
              </a:rPr>
              <a:t>Sentiment Analysis</a:t>
            </a:r>
          </a:p>
          <a:p>
            <a:pPr marL="457112" marR="0" lvl="1" indent="0" algn="l" defTabSz="913606" rtl="0" eaLnBrk="1" fontAlgn="auto" latinLnBrk="0" hangingPunct="1">
              <a:lnSpc>
                <a:spcPct val="100000"/>
              </a:lnSpc>
              <a:spcBef>
                <a:spcPts val="0"/>
              </a:spcBef>
              <a:spcAft>
                <a:spcPts val="0"/>
              </a:spcAft>
              <a:buClr>
                <a:srgbClr val="FFFFFF"/>
              </a:buClr>
              <a:buSzPct val="90000"/>
              <a:buFontTx/>
              <a:buNone/>
              <a:tabLst/>
              <a:defRPr/>
            </a:pP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sym typeface="Wingdings" panose="05000000000000000000" pitchFamily="2" charset="2"/>
              </a:rPr>
              <a:t>Face &amp; Emotion Detection</a:t>
            </a:r>
          </a:p>
          <a:p>
            <a:pPr marL="457112" marR="0" lvl="1" indent="0" algn="l" defTabSz="913606" rtl="0" eaLnBrk="1" fontAlgn="auto" latinLnBrk="0" hangingPunct="1">
              <a:lnSpc>
                <a:spcPct val="100000"/>
              </a:lnSpc>
              <a:spcBef>
                <a:spcPts val="0"/>
              </a:spcBef>
              <a:spcAft>
                <a:spcPts val="0"/>
              </a:spcAft>
              <a:buClr>
                <a:srgbClr val="FFFFFF"/>
              </a:buClr>
              <a:buSzPct val="90000"/>
              <a:buFontTx/>
              <a:buNone/>
              <a:tabLst/>
              <a:defRPr/>
            </a:pP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sym typeface="Wingdings" panose="05000000000000000000" pitchFamily="2" charset="2"/>
              </a:rPr>
              <a:t>OCR / Text Recognition</a:t>
            </a:r>
          </a:p>
          <a:p>
            <a:pPr marL="457112" marR="0" lvl="1" indent="0" algn="l" defTabSz="913606" rtl="0" eaLnBrk="1" fontAlgn="auto" latinLnBrk="0" hangingPunct="1">
              <a:lnSpc>
                <a:spcPct val="100000"/>
              </a:lnSpc>
              <a:spcBef>
                <a:spcPts val="0"/>
              </a:spcBef>
              <a:spcAft>
                <a:spcPts val="0"/>
              </a:spcAft>
              <a:buClr>
                <a:srgbClr val="FFFFFF"/>
              </a:buClr>
              <a:buSzPct val="90000"/>
              <a:buFontTx/>
              <a:buNone/>
              <a:tabLst/>
              <a:defRPr/>
            </a:pP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sym typeface="Wingdings" panose="05000000000000000000" pitchFamily="2" charset="2"/>
              </a:rPr>
              <a:t>Language Understanding</a:t>
            </a:r>
          </a:p>
          <a:p>
            <a:pPr marL="0" marR="0" lvl="0" indent="0" algn="l" defTabSz="913606" rtl="0" eaLnBrk="1" fontAlgn="auto" latinLnBrk="0" hangingPunct="1">
              <a:lnSpc>
                <a:spcPct val="100000"/>
              </a:lnSpc>
              <a:spcBef>
                <a:spcPts val="0"/>
              </a:spcBef>
              <a:spcAft>
                <a:spcPts val="0"/>
              </a:spcAft>
              <a:buClr>
                <a:srgbClr val="FFFFFF"/>
              </a:buClr>
              <a:buSzPct val="90000"/>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sym typeface="Wingdings" panose="05000000000000000000" pitchFamily="2" charset="2"/>
            </a:endParaRPr>
          </a:p>
          <a:p>
            <a:pPr marL="0" marR="0" lvl="0" indent="0" algn="l" defTabSz="913606" rtl="0" eaLnBrk="1" fontAlgn="auto" latinLnBrk="0" hangingPunct="1">
              <a:lnSpc>
                <a:spcPct val="100000"/>
              </a:lnSpc>
              <a:spcBef>
                <a:spcPts val="0"/>
              </a:spcBef>
              <a:spcAft>
                <a:spcPts val="1173"/>
              </a:spcAft>
              <a:buClr>
                <a:srgbClr val="FFFFFF"/>
              </a:buClr>
              <a:buSzPct val="90000"/>
              <a:buFontTx/>
              <a:buNone/>
              <a:tabLst/>
              <a:defRPr/>
            </a:pPr>
            <a:r>
              <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sym typeface="Wingdings" panose="05000000000000000000" pitchFamily="2" charset="2"/>
              </a:rPr>
              <a:t>Run &amp; manage locally, Try for free</a:t>
            </a:r>
          </a:p>
          <a:p>
            <a:pPr marL="0" marR="0" lvl="0" indent="0" algn="l" defTabSz="913606" rtl="0" eaLnBrk="1" fontAlgn="auto" latinLnBrk="0" hangingPunct="1">
              <a:lnSpc>
                <a:spcPct val="100000"/>
              </a:lnSpc>
              <a:spcBef>
                <a:spcPts val="0"/>
              </a:spcBef>
              <a:spcAft>
                <a:spcPts val="1173"/>
              </a:spcAft>
              <a:buClr>
                <a:srgbClr val="FFFFFF"/>
              </a:buClr>
              <a:buSzPct val="90000"/>
              <a:buFontTx/>
              <a:buNone/>
              <a:tabLst/>
              <a:defRPr/>
            </a:pPr>
            <a:r>
              <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sym typeface="Wingdings" panose="05000000000000000000" pitchFamily="2" charset="2"/>
              </a:rPr>
              <a:t>Connect to Billing service for report back, unified billing with on-cloud and off-cloud transactions</a:t>
            </a:r>
          </a:p>
          <a:p>
            <a:pPr marL="0" marR="0" lvl="0" indent="0" algn="l" defTabSz="913606" rtl="0" eaLnBrk="1" fontAlgn="auto" latinLnBrk="0" hangingPunct="1">
              <a:lnSpc>
                <a:spcPct val="100000"/>
              </a:lnSpc>
              <a:spcBef>
                <a:spcPts val="0"/>
              </a:spcBef>
              <a:spcAft>
                <a:spcPts val="1173"/>
              </a:spcAft>
              <a:buClr>
                <a:srgbClr val="FFFFFF"/>
              </a:buClr>
              <a:buSzPct val="90000"/>
              <a:buFontTx/>
              <a:buNone/>
              <a:tabLst/>
              <a:defRPr/>
            </a:pPr>
            <a:r>
              <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sym typeface="Wingdings" panose="05000000000000000000" pitchFamily="2" charset="2"/>
              </a:rPr>
              <a:t>Additional Capabilities coming soon (e.g. Speech)</a:t>
            </a:r>
            <a:endPar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sym typeface="Wingdings" panose="05000000000000000000" pitchFamily="2" charset="2"/>
            </a:endParaRPr>
          </a:p>
        </p:txBody>
      </p:sp>
      <p:sp>
        <p:nvSpPr>
          <p:cNvPr id="86" name="Title 1">
            <a:extLst>
              <a:ext uri="{FF2B5EF4-FFF2-40B4-BE49-F238E27FC236}">
                <a16:creationId xmlns:a16="http://schemas.microsoft.com/office/drawing/2014/main" id="{67569BB8-2440-470A-9A14-04DCDCB54EA0}"/>
              </a:ext>
            </a:extLst>
          </p:cNvPr>
          <p:cNvSpPr txBox="1">
            <a:spLocks/>
          </p:cNvSpPr>
          <p:nvPr/>
        </p:nvSpPr>
        <p:spPr>
          <a:xfrm>
            <a:off x="5812218" y="1141044"/>
            <a:ext cx="6295356" cy="1098139"/>
          </a:xfrm>
          <a:prstGeom prst="rect">
            <a:avLst/>
          </a:prstGeom>
        </p:spPr>
        <p:txBody>
          <a:bodyPr lIns="146222" tIns="9140" rIns="146222" bIns="9140" anchor="b"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marL="0" marR="0" lvl="0" indent="0" algn="l" defTabSz="913665" rtl="0" eaLnBrk="1" fontAlgn="auto" latinLnBrk="0" hangingPunct="1">
              <a:lnSpc>
                <a:spcPct val="90000"/>
              </a:lnSpc>
              <a:spcBef>
                <a:spcPts val="0"/>
              </a:spcBef>
              <a:spcAft>
                <a:spcPts val="0"/>
              </a:spcAft>
              <a:buClrTx/>
              <a:buSzTx/>
              <a:buFontTx/>
              <a:buNone/>
              <a:tabLst/>
              <a:defRPr/>
            </a:pPr>
            <a:r>
              <a:rPr kumimoji="0" lang="en-US" sz="4000" b="0" i="0" u="none" strike="noStrike" kern="1200" cap="none" spc="0" normalizeH="0" baseline="0" noProof="0">
                <a:ln w="3175">
                  <a:noFill/>
                </a:ln>
                <a:solidFill>
                  <a:srgbClr val="FFFFFF"/>
                </a:solidFill>
                <a:effectLst/>
                <a:uLnTx/>
                <a:uFillTx/>
                <a:latin typeface="Segoe UI Semibold"/>
                <a:ea typeface="+mn-ea"/>
                <a:cs typeface="Segoe UI Light" panose="020B0502040204020203" pitchFamily="34" charset="0"/>
              </a:rPr>
              <a:t>Cognitive Services Containers</a:t>
            </a:r>
          </a:p>
        </p:txBody>
      </p:sp>
      <p:grpSp>
        <p:nvGrpSpPr>
          <p:cNvPr id="2" name="Group 1">
            <a:extLst>
              <a:ext uri="{FF2B5EF4-FFF2-40B4-BE49-F238E27FC236}">
                <a16:creationId xmlns:a16="http://schemas.microsoft.com/office/drawing/2014/main" id="{C3356571-10F7-4C01-9636-A3D84AF38A76}"/>
              </a:ext>
            </a:extLst>
          </p:cNvPr>
          <p:cNvGrpSpPr/>
          <p:nvPr/>
        </p:nvGrpSpPr>
        <p:grpSpPr>
          <a:xfrm>
            <a:off x="2389837" y="3273005"/>
            <a:ext cx="2230077" cy="2571536"/>
            <a:chOff x="1416382" y="3272958"/>
            <a:chExt cx="2230710" cy="2572266"/>
          </a:xfrm>
        </p:grpSpPr>
        <p:cxnSp>
          <p:nvCxnSpPr>
            <p:cNvPr id="39" name="Straight Connector 10">
              <a:extLst>
                <a:ext uri="{FF2B5EF4-FFF2-40B4-BE49-F238E27FC236}">
                  <a16:creationId xmlns:a16="http://schemas.microsoft.com/office/drawing/2014/main" id="{06FCF7E7-09CE-403C-8E72-2E459BA167C5}"/>
                </a:ext>
              </a:extLst>
            </p:cNvPr>
            <p:cNvCxnSpPr/>
            <p:nvPr/>
          </p:nvCxnSpPr>
          <p:spPr>
            <a:xfrm>
              <a:off x="1416382" y="5815660"/>
              <a:ext cx="2230710" cy="0"/>
            </a:xfrm>
            <a:prstGeom prst="line">
              <a:avLst/>
            </a:prstGeom>
            <a:ln w="25400">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3" name="Freeform: Shape 72">
              <a:extLst>
                <a:ext uri="{FF2B5EF4-FFF2-40B4-BE49-F238E27FC236}">
                  <a16:creationId xmlns:a16="http://schemas.microsoft.com/office/drawing/2014/main" id="{DD2E5891-9B39-4926-9CD5-AD2992F5F6D4}"/>
                </a:ext>
              </a:extLst>
            </p:cNvPr>
            <p:cNvSpPr/>
            <p:nvPr/>
          </p:nvSpPr>
          <p:spPr>
            <a:xfrm>
              <a:off x="1840145" y="3272958"/>
              <a:ext cx="1336853" cy="2568164"/>
            </a:xfrm>
            <a:custGeom>
              <a:avLst/>
              <a:gdLst>
                <a:gd name="connsiteX0" fmla="*/ 1342428 w 1336853"/>
                <a:gd name="connsiteY0" fmla="*/ 2492527 h 2568164"/>
                <a:gd name="connsiteX1" fmla="*/ 1282621 w 1336853"/>
                <a:gd name="connsiteY1" fmla="*/ 2552333 h 2568164"/>
                <a:gd name="connsiteX2" fmla="*/ 86489 w 1336853"/>
                <a:gd name="connsiteY2" fmla="*/ 2552333 h 2568164"/>
                <a:gd name="connsiteX3" fmla="*/ 26683 w 1336853"/>
                <a:gd name="connsiteY3" fmla="*/ 2492527 h 2568164"/>
                <a:gd name="connsiteX4" fmla="*/ 26683 w 1336853"/>
                <a:gd name="connsiteY4" fmla="*/ 86192 h 2568164"/>
                <a:gd name="connsiteX5" fmla="*/ 86489 w 1336853"/>
                <a:gd name="connsiteY5" fmla="*/ 26385 h 2568164"/>
                <a:gd name="connsiteX6" fmla="*/ 1282621 w 1336853"/>
                <a:gd name="connsiteY6" fmla="*/ 26385 h 2568164"/>
                <a:gd name="connsiteX7" fmla="*/ 1342428 w 1336853"/>
                <a:gd name="connsiteY7" fmla="*/ 86192 h 2568164"/>
                <a:gd name="connsiteX8" fmla="*/ 1342428 w 1336853"/>
                <a:gd name="connsiteY8" fmla="*/ 2492527 h 2568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6853" h="2568164">
                  <a:moveTo>
                    <a:pt x="1342428" y="2492527"/>
                  </a:moveTo>
                  <a:cubicBezTo>
                    <a:pt x="1342428" y="2527707"/>
                    <a:pt x="1314283" y="2552333"/>
                    <a:pt x="1282621" y="2552333"/>
                  </a:cubicBezTo>
                  <a:lnTo>
                    <a:pt x="86489" y="2552333"/>
                  </a:lnTo>
                  <a:cubicBezTo>
                    <a:pt x="51309" y="2552333"/>
                    <a:pt x="26683" y="2524189"/>
                    <a:pt x="26683" y="2492527"/>
                  </a:cubicBezTo>
                  <a:lnTo>
                    <a:pt x="26683" y="86192"/>
                  </a:lnTo>
                  <a:cubicBezTo>
                    <a:pt x="23165" y="54530"/>
                    <a:pt x="51309" y="26385"/>
                    <a:pt x="86489" y="26385"/>
                  </a:cubicBezTo>
                  <a:lnTo>
                    <a:pt x="1282621" y="26385"/>
                  </a:lnTo>
                  <a:cubicBezTo>
                    <a:pt x="1317801" y="26385"/>
                    <a:pt x="1342428" y="54530"/>
                    <a:pt x="1342428" y="86192"/>
                  </a:cubicBezTo>
                  <a:lnTo>
                    <a:pt x="1342428" y="2492527"/>
                  </a:lnTo>
                  <a:close/>
                </a:path>
              </a:pathLst>
            </a:custGeom>
            <a:solidFill>
              <a:schemeClr val="accent1"/>
            </a:solidFill>
            <a:ln w="9525" cap="flat">
              <a:noFill/>
              <a:prstDash val="solid"/>
              <a:miter/>
            </a:ln>
          </p:spPr>
          <p:txBody>
            <a:bodyPr rtlCol="0" anchor="ct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4" name="Freeform: Shape 73">
              <a:extLst>
                <a:ext uri="{FF2B5EF4-FFF2-40B4-BE49-F238E27FC236}">
                  <a16:creationId xmlns:a16="http://schemas.microsoft.com/office/drawing/2014/main" id="{6A1DCAC1-29CF-4222-8481-B81F834085E6}"/>
                </a:ext>
              </a:extLst>
            </p:cNvPr>
            <p:cNvSpPr/>
            <p:nvPr/>
          </p:nvSpPr>
          <p:spPr>
            <a:xfrm>
              <a:off x="1846455" y="3560413"/>
              <a:ext cx="1196132" cy="35180"/>
            </a:xfrm>
            <a:custGeom>
              <a:avLst/>
              <a:gdLst>
                <a:gd name="connsiteX0" fmla="*/ 16855 w 1196131"/>
                <a:gd name="connsiteY0" fmla="*/ 16855 h 0"/>
                <a:gd name="connsiteX1" fmla="*/ 1202433 w 1196131"/>
                <a:gd name="connsiteY1" fmla="*/ 16855 h 0"/>
              </a:gdLst>
              <a:ahLst/>
              <a:cxnLst>
                <a:cxn ang="0">
                  <a:pos x="connsiteX0" y="connsiteY0"/>
                </a:cxn>
                <a:cxn ang="0">
                  <a:pos x="connsiteX1" y="connsiteY1"/>
                </a:cxn>
              </a:cxnLst>
              <a:rect l="l" t="t" r="r" b="b"/>
              <a:pathLst>
                <a:path w="1196131">
                  <a:moveTo>
                    <a:pt x="16855" y="16855"/>
                  </a:moveTo>
                  <a:lnTo>
                    <a:pt x="1202433" y="16855"/>
                  </a:lnTo>
                </a:path>
              </a:pathLst>
            </a:custGeom>
            <a:ln w="6085" cap="flat">
              <a:solidFill>
                <a:schemeClr val="bg1"/>
              </a:solidFill>
              <a:prstDash val="solid"/>
              <a:miter/>
            </a:ln>
          </p:spPr>
          <p:txBody>
            <a:bodyPr rtlCol="0" anchor="ct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5" name="Freeform: Shape 74">
              <a:extLst>
                <a:ext uri="{FF2B5EF4-FFF2-40B4-BE49-F238E27FC236}">
                  <a16:creationId xmlns:a16="http://schemas.microsoft.com/office/drawing/2014/main" id="{A9CDFF3F-98FD-4C86-B143-373FFDE3EFF9}"/>
                </a:ext>
              </a:extLst>
            </p:cNvPr>
            <p:cNvSpPr/>
            <p:nvPr/>
          </p:nvSpPr>
          <p:spPr>
            <a:xfrm>
              <a:off x="2526459" y="3508666"/>
              <a:ext cx="668427" cy="105541"/>
            </a:xfrm>
            <a:custGeom>
              <a:avLst/>
              <a:gdLst>
                <a:gd name="connsiteX0" fmla="*/ 659631 w 668426"/>
                <a:gd name="connsiteY0" fmla="*/ 26385 h 105541"/>
                <a:gd name="connsiteX1" fmla="*/ 68602 w 668426"/>
                <a:gd name="connsiteY1" fmla="*/ 26385 h 105541"/>
                <a:gd name="connsiteX2" fmla="*/ 26385 w 668426"/>
                <a:gd name="connsiteY2" fmla="*/ 68602 h 105541"/>
                <a:gd name="connsiteX3" fmla="*/ 68602 w 668426"/>
                <a:gd name="connsiteY3" fmla="*/ 110818 h 105541"/>
                <a:gd name="connsiteX4" fmla="*/ 659631 w 668426"/>
                <a:gd name="connsiteY4" fmla="*/ 110818 h 105541"/>
                <a:gd name="connsiteX5" fmla="*/ 659631 w 668426"/>
                <a:gd name="connsiteY5" fmla="*/ 26385 h 105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8426" h="105541">
                  <a:moveTo>
                    <a:pt x="659631" y="26385"/>
                  </a:moveTo>
                  <a:lnTo>
                    <a:pt x="68602" y="26385"/>
                  </a:lnTo>
                  <a:cubicBezTo>
                    <a:pt x="43975" y="26385"/>
                    <a:pt x="26385" y="47493"/>
                    <a:pt x="26385" y="68602"/>
                  </a:cubicBezTo>
                  <a:cubicBezTo>
                    <a:pt x="26385" y="93228"/>
                    <a:pt x="47493" y="110818"/>
                    <a:pt x="68602" y="110818"/>
                  </a:cubicBezTo>
                  <a:lnTo>
                    <a:pt x="659631" y="110818"/>
                  </a:lnTo>
                  <a:lnTo>
                    <a:pt x="659631" y="26385"/>
                  </a:lnTo>
                  <a:close/>
                </a:path>
              </a:pathLst>
            </a:custGeom>
            <a:solidFill>
              <a:srgbClr val="00BCF2"/>
            </a:solidFill>
            <a:ln w="9525" cap="flat">
              <a:noFill/>
              <a:prstDash val="solid"/>
              <a:miter/>
            </a:ln>
          </p:spPr>
          <p:txBody>
            <a:bodyPr rtlCol="0" anchor="ct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6" name="Freeform: Shape 75">
              <a:extLst>
                <a:ext uri="{FF2B5EF4-FFF2-40B4-BE49-F238E27FC236}">
                  <a16:creationId xmlns:a16="http://schemas.microsoft.com/office/drawing/2014/main" id="{D0FAA839-1A53-469B-80CA-34F6C7403027}"/>
                </a:ext>
              </a:extLst>
            </p:cNvPr>
            <p:cNvSpPr/>
            <p:nvPr/>
          </p:nvSpPr>
          <p:spPr>
            <a:xfrm>
              <a:off x="1846455" y="3852410"/>
              <a:ext cx="1196132" cy="35180"/>
            </a:xfrm>
            <a:custGeom>
              <a:avLst/>
              <a:gdLst>
                <a:gd name="connsiteX0" fmla="*/ 16855 w 1196131"/>
                <a:gd name="connsiteY0" fmla="*/ 16855 h 0"/>
                <a:gd name="connsiteX1" fmla="*/ 1202433 w 1196131"/>
                <a:gd name="connsiteY1" fmla="*/ 16855 h 0"/>
              </a:gdLst>
              <a:ahLst/>
              <a:cxnLst>
                <a:cxn ang="0">
                  <a:pos x="connsiteX0" y="connsiteY0"/>
                </a:cxn>
                <a:cxn ang="0">
                  <a:pos x="connsiteX1" y="connsiteY1"/>
                </a:cxn>
              </a:cxnLst>
              <a:rect l="l" t="t" r="r" b="b"/>
              <a:pathLst>
                <a:path w="1196131">
                  <a:moveTo>
                    <a:pt x="16855" y="16855"/>
                  </a:moveTo>
                  <a:lnTo>
                    <a:pt x="1202433" y="16855"/>
                  </a:lnTo>
                </a:path>
              </a:pathLst>
            </a:custGeom>
            <a:ln w="6085" cap="flat">
              <a:solidFill>
                <a:schemeClr val="bg1"/>
              </a:solidFill>
              <a:prstDash val="solid"/>
              <a:miter/>
            </a:ln>
          </p:spPr>
          <p:txBody>
            <a:bodyPr rtlCol="0" anchor="ct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7" name="Freeform: Shape 76">
              <a:extLst>
                <a:ext uri="{FF2B5EF4-FFF2-40B4-BE49-F238E27FC236}">
                  <a16:creationId xmlns:a16="http://schemas.microsoft.com/office/drawing/2014/main" id="{91D61261-5ABB-494E-9FCF-823CEA314054}"/>
                </a:ext>
              </a:extLst>
            </p:cNvPr>
            <p:cNvSpPr/>
            <p:nvPr/>
          </p:nvSpPr>
          <p:spPr>
            <a:xfrm>
              <a:off x="2526459" y="3800663"/>
              <a:ext cx="668427" cy="105541"/>
            </a:xfrm>
            <a:custGeom>
              <a:avLst/>
              <a:gdLst>
                <a:gd name="connsiteX0" fmla="*/ 659631 w 668426"/>
                <a:gd name="connsiteY0" fmla="*/ 26385 h 105541"/>
                <a:gd name="connsiteX1" fmla="*/ 68602 w 668426"/>
                <a:gd name="connsiteY1" fmla="*/ 26385 h 105541"/>
                <a:gd name="connsiteX2" fmla="*/ 26385 w 668426"/>
                <a:gd name="connsiteY2" fmla="*/ 68602 h 105541"/>
                <a:gd name="connsiteX3" fmla="*/ 68602 w 668426"/>
                <a:gd name="connsiteY3" fmla="*/ 110818 h 105541"/>
                <a:gd name="connsiteX4" fmla="*/ 659631 w 668426"/>
                <a:gd name="connsiteY4" fmla="*/ 110818 h 105541"/>
                <a:gd name="connsiteX5" fmla="*/ 659631 w 668426"/>
                <a:gd name="connsiteY5" fmla="*/ 26385 h 105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8426" h="105541">
                  <a:moveTo>
                    <a:pt x="659631" y="26385"/>
                  </a:moveTo>
                  <a:lnTo>
                    <a:pt x="68602" y="26385"/>
                  </a:lnTo>
                  <a:cubicBezTo>
                    <a:pt x="43975" y="26385"/>
                    <a:pt x="26385" y="47493"/>
                    <a:pt x="26385" y="68602"/>
                  </a:cubicBezTo>
                  <a:cubicBezTo>
                    <a:pt x="26385" y="93228"/>
                    <a:pt x="47493" y="110818"/>
                    <a:pt x="68602" y="110818"/>
                  </a:cubicBezTo>
                  <a:lnTo>
                    <a:pt x="659631" y="110818"/>
                  </a:lnTo>
                  <a:lnTo>
                    <a:pt x="659631" y="26385"/>
                  </a:lnTo>
                  <a:close/>
                </a:path>
              </a:pathLst>
            </a:custGeom>
            <a:solidFill>
              <a:srgbClr val="00BCF2"/>
            </a:solidFill>
            <a:ln w="9525" cap="flat">
              <a:noFill/>
              <a:prstDash val="solid"/>
              <a:miter/>
            </a:ln>
          </p:spPr>
          <p:txBody>
            <a:bodyPr rtlCol="0" anchor="ct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8" name="Freeform: Shape 77">
              <a:extLst>
                <a:ext uri="{FF2B5EF4-FFF2-40B4-BE49-F238E27FC236}">
                  <a16:creationId xmlns:a16="http://schemas.microsoft.com/office/drawing/2014/main" id="{28A434B0-EC68-47D9-97F3-468BF8720082}"/>
                </a:ext>
              </a:extLst>
            </p:cNvPr>
            <p:cNvSpPr/>
            <p:nvPr/>
          </p:nvSpPr>
          <p:spPr>
            <a:xfrm>
              <a:off x="1846455" y="4144406"/>
              <a:ext cx="1196132" cy="35180"/>
            </a:xfrm>
            <a:custGeom>
              <a:avLst/>
              <a:gdLst>
                <a:gd name="connsiteX0" fmla="*/ 16855 w 1196131"/>
                <a:gd name="connsiteY0" fmla="*/ 16855 h 0"/>
                <a:gd name="connsiteX1" fmla="*/ 1202433 w 1196131"/>
                <a:gd name="connsiteY1" fmla="*/ 16855 h 0"/>
              </a:gdLst>
              <a:ahLst/>
              <a:cxnLst>
                <a:cxn ang="0">
                  <a:pos x="connsiteX0" y="connsiteY0"/>
                </a:cxn>
                <a:cxn ang="0">
                  <a:pos x="connsiteX1" y="connsiteY1"/>
                </a:cxn>
              </a:cxnLst>
              <a:rect l="l" t="t" r="r" b="b"/>
              <a:pathLst>
                <a:path w="1196131">
                  <a:moveTo>
                    <a:pt x="16855" y="16855"/>
                  </a:moveTo>
                  <a:lnTo>
                    <a:pt x="1202433" y="16855"/>
                  </a:lnTo>
                </a:path>
              </a:pathLst>
            </a:custGeom>
            <a:ln w="6085" cap="flat">
              <a:solidFill>
                <a:schemeClr val="bg1"/>
              </a:solidFill>
              <a:prstDash val="solid"/>
              <a:miter/>
            </a:ln>
          </p:spPr>
          <p:txBody>
            <a:bodyPr rtlCol="0" anchor="ct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9" name="Freeform: Shape 78">
              <a:extLst>
                <a:ext uri="{FF2B5EF4-FFF2-40B4-BE49-F238E27FC236}">
                  <a16:creationId xmlns:a16="http://schemas.microsoft.com/office/drawing/2014/main" id="{C91219E2-F9A6-47DE-B0D3-607F85835809}"/>
                </a:ext>
              </a:extLst>
            </p:cNvPr>
            <p:cNvSpPr/>
            <p:nvPr/>
          </p:nvSpPr>
          <p:spPr>
            <a:xfrm>
              <a:off x="2526459" y="4092659"/>
              <a:ext cx="668427" cy="105541"/>
            </a:xfrm>
            <a:custGeom>
              <a:avLst/>
              <a:gdLst>
                <a:gd name="connsiteX0" fmla="*/ 659631 w 668426"/>
                <a:gd name="connsiteY0" fmla="*/ 26385 h 105541"/>
                <a:gd name="connsiteX1" fmla="*/ 68602 w 668426"/>
                <a:gd name="connsiteY1" fmla="*/ 26385 h 105541"/>
                <a:gd name="connsiteX2" fmla="*/ 26385 w 668426"/>
                <a:gd name="connsiteY2" fmla="*/ 68602 h 105541"/>
                <a:gd name="connsiteX3" fmla="*/ 68602 w 668426"/>
                <a:gd name="connsiteY3" fmla="*/ 110818 h 105541"/>
                <a:gd name="connsiteX4" fmla="*/ 659631 w 668426"/>
                <a:gd name="connsiteY4" fmla="*/ 110818 h 105541"/>
                <a:gd name="connsiteX5" fmla="*/ 659631 w 668426"/>
                <a:gd name="connsiteY5" fmla="*/ 26385 h 105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8426" h="105541">
                  <a:moveTo>
                    <a:pt x="659631" y="26385"/>
                  </a:moveTo>
                  <a:lnTo>
                    <a:pt x="68602" y="26385"/>
                  </a:lnTo>
                  <a:cubicBezTo>
                    <a:pt x="43975" y="26385"/>
                    <a:pt x="26385" y="47493"/>
                    <a:pt x="26385" y="68602"/>
                  </a:cubicBezTo>
                  <a:cubicBezTo>
                    <a:pt x="26385" y="93228"/>
                    <a:pt x="47493" y="110818"/>
                    <a:pt x="68602" y="110818"/>
                  </a:cubicBezTo>
                  <a:lnTo>
                    <a:pt x="659631" y="110818"/>
                  </a:lnTo>
                  <a:lnTo>
                    <a:pt x="659631" y="26385"/>
                  </a:lnTo>
                  <a:close/>
                </a:path>
              </a:pathLst>
            </a:custGeom>
            <a:solidFill>
              <a:srgbClr val="00BCF2"/>
            </a:solidFill>
            <a:ln w="9525" cap="flat">
              <a:noFill/>
              <a:prstDash val="solid"/>
              <a:miter/>
            </a:ln>
          </p:spPr>
          <p:txBody>
            <a:bodyPr rtlCol="0" anchor="ct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0" name="Freeform: Shape 79">
              <a:extLst>
                <a:ext uri="{FF2B5EF4-FFF2-40B4-BE49-F238E27FC236}">
                  <a16:creationId xmlns:a16="http://schemas.microsoft.com/office/drawing/2014/main" id="{4A76D47D-709D-485D-8EE4-F43EC6B63EFB}"/>
                </a:ext>
              </a:extLst>
            </p:cNvPr>
            <p:cNvSpPr/>
            <p:nvPr/>
          </p:nvSpPr>
          <p:spPr>
            <a:xfrm>
              <a:off x="1846455" y="4436403"/>
              <a:ext cx="1196132" cy="35180"/>
            </a:xfrm>
            <a:custGeom>
              <a:avLst/>
              <a:gdLst>
                <a:gd name="connsiteX0" fmla="*/ 16855 w 1196131"/>
                <a:gd name="connsiteY0" fmla="*/ 16855 h 0"/>
                <a:gd name="connsiteX1" fmla="*/ 1202433 w 1196131"/>
                <a:gd name="connsiteY1" fmla="*/ 16855 h 0"/>
              </a:gdLst>
              <a:ahLst/>
              <a:cxnLst>
                <a:cxn ang="0">
                  <a:pos x="connsiteX0" y="connsiteY0"/>
                </a:cxn>
                <a:cxn ang="0">
                  <a:pos x="connsiteX1" y="connsiteY1"/>
                </a:cxn>
              </a:cxnLst>
              <a:rect l="l" t="t" r="r" b="b"/>
              <a:pathLst>
                <a:path w="1196131">
                  <a:moveTo>
                    <a:pt x="16855" y="16855"/>
                  </a:moveTo>
                  <a:lnTo>
                    <a:pt x="1202433" y="16855"/>
                  </a:lnTo>
                </a:path>
              </a:pathLst>
            </a:custGeom>
            <a:ln w="6085" cap="flat">
              <a:solidFill>
                <a:schemeClr val="bg1"/>
              </a:solidFill>
              <a:prstDash val="solid"/>
              <a:miter/>
            </a:ln>
          </p:spPr>
          <p:txBody>
            <a:bodyPr rtlCol="0" anchor="ct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1" name="Freeform: Shape 80">
              <a:extLst>
                <a:ext uri="{FF2B5EF4-FFF2-40B4-BE49-F238E27FC236}">
                  <a16:creationId xmlns:a16="http://schemas.microsoft.com/office/drawing/2014/main" id="{1D6A4B68-C08A-4612-B47F-E37B96EEBCFA}"/>
                </a:ext>
              </a:extLst>
            </p:cNvPr>
            <p:cNvSpPr/>
            <p:nvPr/>
          </p:nvSpPr>
          <p:spPr>
            <a:xfrm>
              <a:off x="2526459" y="4384656"/>
              <a:ext cx="668427" cy="105541"/>
            </a:xfrm>
            <a:custGeom>
              <a:avLst/>
              <a:gdLst>
                <a:gd name="connsiteX0" fmla="*/ 659631 w 668426"/>
                <a:gd name="connsiteY0" fmla="*/ 26385 h 105541"/>
                <a:gd name="connsiteX1" fmla="*/ 68602 w 668426"/>
                <a:gd name="connsiteY1" fmla="*/ 26385 h 105541"/>
                <a:gd name="connsiteX2" fmla="*/ 26385 w 668426"/>
                <a:gd name="connsiteY2" fmla="*/ 68602 h 105541"/>
                <a:gd name="connsiteX3" fmla="*/ 68602 w 668426"/>
                <a:gd name="connsiteY3" fmla="*/ 110818 h 105541"/>
                <a:gd name="connsiteX4" fmla="*/ 659631 w 668426"/>
                <a:gd name="connsiteY4" fmla="*/ 110818 h 105541"/>
                <a:gd name="connsiteX5" fmla="*/ 659631 w 668426"/>
                <a:gd name="connsiteY5" fmla="*/ 26385 h 105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8426" h="105541">
                  <a:moveTo>
                    <a:pt x="659631" y="26385"/>
                  </a:moveTo>
                  <a:lnTo>
                    <a:pt x="68602" y="26385"/>
                  </a:lnTo>
                  <a:cubicBezTo>
                    <a:pt x="43975" y="26385"/>
                    <a:pt x="26385" y="47493"/>
                    <a:pt x="26385" y="68602"/>
                  </a:cubicBezTo>
                  <a:cubicBezTo>
                    <a:pt x="26385" y="93228"/>
                    <a:pt x="47493" y="110818"/>
                    <a:pt x="68602" y="110818"/>
                  </a:cubicBezTo>
                  <a:lnTo>
                    <a:pt x="659631" y="110818"/>
                  </a:lnTo>
                  <a:lnTo>
                    <a:pt x="659631" y="26385"/>
                  </a:lnTo>
                  <a:close/>
                </a:path>
              </a:pathLst>
            </a:custGeom>
            <a:solidFill>
              <a:srgbClr val="00BCF2"/>
            </a:solidFill>
            <a:ln w="9525" cap="flat">
              <a:noFill/>
              <a:prstDash val="solid"/>
              <a:miter/>
            </a:ln>
          </p:spPr>
          <p:txBody>
            <a:bodyPr rtlCol="0" anchor="ct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2" name="Freeform: Shape 81">
              <a:extLst>
                <a:ext uri="{FF2B5EF4-FFF2-40B4-BE49-F238E27FC236}">
                  <a16:creationId xmlns:a16="http://schemas.microsoft.com/office/drawing/2014/main" id="{92C36AB9-13C1-45A5-8175-644EB87A2572}"/>
                </a:ext>
              </a:extLst>
            </p:cNvPr>
            <p:cNvSpPr/>
            <p:nvPr/>
          </p:nvSpPr>
          <p:spPr>
            <a:xfrm>
              <a:off x="2420918" y="5236020"/>
              <a:ext cx="175902" cy="175902"/>
            </a:xfrm>
            <a:custGeom>
              <a:avLst/>
              <a:gdLst>
                <a:gd name="connsiteX0" fmla="*/ 174143 w 175901"/>
                <a:gd name="connsiteY0" fmla="*/ 100264 h 175901"/>
                <a:gd name="connsiteX1" fmla="*/ 100264 w 175901"/>
                <a:gd name="connsiteY1" fmla="*/ 174143 h 175901"/>
                <a:gd name="connsiteX2" fmla="*/ 26385 w 175901"/>
                <a:gd name="connsiteY2" fmla="*/ 100264 h 175901"/>
                <a:gd name="connsiteX3" fmla="*/ 100264 w 175901"/>
                <a:gd name="connsiteY3" fmla="*/ 26385 h 175901"/>
                <a:gd name="connsiteX4" fmla="*/ 174143 w 175901"/>
                <a:gd name="connsiteY4" fmla="*/ 100264 h 1759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901" h="175901">
                  <a:moveTo>
                    <a:pt x="174143" y="100264"/>
                  </a:moveTo>
                  <a:cubicBezTo>
                    <a:pt x="174143" y="138962"/>
                    <a:pt x="142480" y="174143"/>
                    <a:pt x="100264" y="174143"/>
                  </a:cubicBezTo>
                  <a:cubicBezTo>
                    <a:pt x="61566" y="174143"/>
                    <a:pt x="26385" y="142480"/>
                    <a:pt x="26385" y="100264"/>
                  </a:cubicBezTo>
                  <a:cubicBezTo>
                    <a:pt x="26385" y="61566"/>
                    <a:pt x="58048" y="26385"/>
                    <a:pt x="100264" y="26385"/>
                  </a:cubicBezTo>
                  <a:cubicBezTo>
                    <a:pt x="142480" y="26385"/>
                    <a:pt x="174143" y="58048"/>
                    <a:pt x="174143" y="100264"/>
                  </a:cubicBezTo>
                  <a:close/>
                </a:path>
              </a:pathLst>
            </a:custGeom>
            <a:solidFill>
              <a:schemeClr val="accent2"/>
            </a:solidFill>
            <a:ln w="9525" cap="flat">
              <a:noFill/>
              <a:prstDash val="solid"/>
              <a:miter/>
            </a:ln>
          </p:spPr>
          <p:txBody>
            <a:bodyPr rtlCol="0" anchor="ct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3" name="Freeform: Shape 82">
              <a:extLst>
                <a:ext uri="{FF2B5EF4-FFF2-40B4-BE49-F238E27FC236}">
                  <a16:creationId xmlns:a16="http://schemas.microsoft.com/office/drawing/2014/main" id="{34DEB3A9-F476-45BA-850D-A8BA326C5C3A}"/>
                </a:ext>
              </a:extLst>
            </p:cNvPr>
            <p:cNvSpPr/>
            <p:nvPr/>
          </p:nvSpPr>
          <p:spPr>
            <a:xfrm>
              <a:off x="1836925" y="5704503"/>
              <a:ext cx="1336853" cy="140721"/>
            </a:xfrm>
            <a:custGeom>
              <a:avLst/>
              <a:gdLst>
                <a:gd name="connsiteX0" fmla="*/ 26385 w 1336853"/>
                <a:gd name="connsiteY0" fmla="*/ 26385 h 140721"/>
                <a:gd name="connsiteX1" fmla="*/ 26385 w 1336853"/>
                <a:gd name="connsiteY1" fmla="*/ 65084 h 140721"/>
                <a:gd name="connsiteX2" fmla="*/ 86192 w 1336853"/>
                <a:gd name="connsiteY2" fmla="*/ 124890 h 140721"/>
                <a:gd name="connsiteX3" fmla="*/ 1282324 w 1336853"/>
                <a:gd name="connsiteY3" fmla="*/ 124890 h 140721"/>
                <a:gd name="connsiteX4" fmla="*/ 1342130 w 1336853"/>
                <a:gd name="connsiteY4" fmla="*/ 65084 h 140721"/>
                <a:gd name="connsiteX5" fmla="*/ 1342130 w 1336853"/>
                <a:gd name="connsiteY5" fmla="*/ 26385 h 140721"/>
                <a:gd name="connsiteX6" fmla="*/ 26385 w 1336853"/>
                <a:gd name="connsiteY6" fmla="*/ 26385 h 140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36853" h="140721">
                  <a:moveTo>
                    <a:pt x="26385" y="26385"/>
                  </a:moveTo>
                  <a:lnTo>
                    <a:pt x="26385" y="65084"/>
                  </a:lnTo>
                  <a:cubicBezTo>
                    <a:pt x="26385" y="100264"/>
                    <a:pt x="54530" y="124890"/>
                    <a:pt x="86192" y="124890"/>
                  </a:cubicBezTo>
                  <a:lnTo>
                    <a:pt x="1282324" y="124890"/>
                  </a:lnTo>
                  <a:cubicBezTo>
                    <a:pt x="1317504" y="124890"/>
                    <a:pt x="1342130" y="96746"/>
                    <a:pt x="1342130" y="65084"/>
                  </a:cubicBezTo>
                  <a:lnTo>
                    <a:pt x="1342130" y="26385"/>
                  </a:lnTo>
                  <a:lnTo>
                    <a:pt x="26385" y="26385"/>
                  </a:lnTo>
                  <a:close/>
                </a:path>
              </a:pathLst>
            </a:custGeom>
            <a:solidFill>
              <a:schemeClr val="accent1"/>
            </a:solidFill>
            <a:ln w="9525" cap="flat">
              <a:noFill/>
              <a:prstDash val="solid"/>
              <a:miter/>
            </a:ln>
          </p:spPr>
          <p:txBody>
            <a:bodyPr rtlCol="0" anchor="ct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4" name="Freeform: Shape 83">
              <a:extLst>
                <a:ext uri="{FF2B5EF4-FFF2-40B4-BE49-F238E27FC236}">
                  <a16:creationId xmlns:a16="http://schemas.microsoft.com/office/drawing/2014/main" id="{D7F75F69-BCE8-4E08-B7AD-31FE1ECE0587}"/>
                </a:ext>
              </a:extLst>
            </p:cNvPr>
            <p:cNvSpPr/>
            <p:nvPr/>
          </p:nvSpPr>
          <p:spPr>
            <a:xfrm>
              <a:off x="1818866" y="5545607"/>
              <a:ext cx="1412914" cy="175902"/>
            </a:xfrm>
            <a:custGeom>
              <a:avLst/>
              <a:gdLst>
                <a:gd name="connsiteX0" fmla="*/ 26385 w 1372033"/>
                <a:gd name="connsiteY0" fmla="*/ 26385 h 175901"/>
                <a:gd name="connsiteX1" fmla="*/ 1345648 w 1372033"/>
                <a:gd name="connsiteY1" fmla="*/ 26385 h 175901"/>
                <a:gd name="connsiteX2" fmla="*/ 1345648 w 1372033"/>
                <a:gd name="connsiteY2" fmla="*/ 177661 h 175901"/>
                <a:gd name="connsiteX3" fmla="*/ 26385 w 1372033"/>
                <a:gd name="connsiteY3" fmla="*/ 177661 h 175901"/>
              </a:gdLst>
              <a:ahLst/>
              <a:cxnLst>
                <a:cxn ang="0">
                  <a:pos x="connsiteX0" y="connsiteY0"/>
                </a:cxn>
                <a:cxn ang="0">
                  <a:pos x="connsiteX1" y="connsiteY1"/>
                </a:cxn>
                <a:cxn ang="0">
                  <a:pos x="connsiteX2" y="connsiteY2"/>
                </a:cxn>
                <a:cxn ang="0">
                  <a:pos x="connsiteX3" y="connsiteY3"/>
                </a:cxn>
              </a:cxnLst>
              <a:rect l="l" t="t" r="r" b="b"/>
              <a:pathLst>
                <a:path w="1372033" h="175901">
                  <a:moveTo>
                    <a:pt x="26385" y="26385"/>
                  </a:moveTo>
                  <a:lnTo>
                    <a:pt x="1345648" y="26385"/>
                  </a:lnTo>
                  <a:lnTo>
                    <a:pt x="1345648" y="177661"/>
                  </a:lnTo>
                  <a:lnTo>
                    <a:pt x="26385" y="177661"/>
                  </a:lnTo>
                  <a:close/>
                </a:path>
              </a:pathLst>
            </a:custGeom>
            <a:solidFill>
              <a:schemeClr val="accent2"/>
            </a:solidFill>
            <a:ln w="9525" cap="flat">
              <a:noFill/>
              <a:prstDash val="solid"/>
              <a:miter/>
            </a:ln>
          </p:spPr>
          <p:txBody>
            <a:bodyPr rtlCol="0" anchor="ct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87" name="arrow">
            <a:extLst>
              <a:ext uri="{FF2B5EF4-FFF2-40B4-BE49-F238E27FC236}">
                <a16:creationId xmlns:a16="http://schemas.microsoft.com/office/drawing/2014/main" id="{499EF44A-5D56-49F2-BB0A-59E6D47BB28D}"/>
              </a:ext>
            </a:extLst>
          </p:cNvPr>
          <p:cNvSpPr>
            <a:spLocks noChangeAspect="1" noEditPoints="1"/>
          </p:cNvSpPr>
          <p:nvPr/>
        </p:nvSpPr>
        <p:spPr bwMode="auto">
          <a:xfrm rot="5400000">
            <a:off x="3351736" y="2831388"/>
            <a:ext cx="360050" cy="332242"/>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ln w="22225">
            <a:solidFill>
              <a:schemeClr val="tx2"/>
            </a:solidFill>
            <a:headEnd/>
            <a:tailEnd/>
          </a:ln>
          <a:extLst/>
        </p:spPr>
        <p:style>
          <a:lnRef idx="1">
            <a:schemeClr val="accent3"/>
          </a:lnRef>
          <a:fillRef idx="0">
            <a:schemeClr val="accent3"/>
          </a:fillRef>
          <a:effectRef idx="0">
            <a:schemeClr val="accent3"/>
          </a:effectRef>
          <a:fontRef idx="minor">
            <a:schemeClr val="tx1"/>
          </a:fontRef>
        </p:style>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solidFill>
                <a:srgbClr val="FFFFFF"/>
              </a:solidFill>
              <a:effectLst/>
              <a:uLnTx/>
              <a:uFillTx/>
              <a:latin typeface="Segoe UI"/>
              <a:ea typeface="+mn-ea"/>
              <a:cs typeface="+mn-cs"/>
            </a:endParaRPr>
          </a:p>
        </p:txBody>
      </p:sp>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2266E016-7984-4B69-AE25-0C7A2DFD031D}"/>
                  </a:ext>
                </a:extLst>
              </p14:cNvPr>
              <p14:cNvContentPartPr/>
              <p14:nvPr/>
            </p14:nvContentPartPr>
            <p14:xfrm>
              <a:off x="7376389" y="5710002"/>
              <a:ext cx="2518" cy="1440"/>
            </p14:xfrm>
          </p:contentPart>
        </mc:Choice>
        <mc:Fallback xmlns:p159="http://schemas.microsoft.com/office/powerpoint/2015/09/main" xmlns:a14="http://schemas.microsoft.com/office/drawing/2010/main" xmlns:a16="http://schemas.microsoft.com/office/drawing/2014/main" xmlns="">
          <p:pic>
            <p:nvPicPr>
              <p:cNvPr id="7" name="Ink 6">
                <a:extLst>
                  <a:ext uri="{FF2B5EF4-FFF2-40B4-BE49-F238E27FC236}">
                    <a16:creationId xmlns:a16="http://schemas.microsoft.com/office/drawing/2014/main" id="{2266E016-7984-4B69-AE25-0C7A2DFD031D}"/>
                  </a:ext>
                </a:extLst>
              </p:cNvPr>
              <p:cNvPicPr/>
              <p:nvPr/>
            </p:nvPicPr>
            <p:blipFill>
              <a:blip r:embed="rId4"/>
              <a:stretch>
                <a:fillRect/>
              </a:stretch>
            </p:blipFill>
            <p:spPr>
              <a:xfrm>
                <a:off x="7367396" y="5698002"/>
                <a:ext cx="20144" cy="24960"/>
              </a:xfrm>
              <a:prstGeom prst="rect">
                <a:avLst/>
              </a:prstGeom>
            </p:spPr>
          </p:pic>
        </mc:Fallback>
      </mc:AlternateContent>
      <p:sp>
        <p:nvSpPr>
          <p:cNvPr id="88" name="TextBox 87">
            <a:extLst>
              <a:ext uri="{FF2B5EF4-FFF2-40B4-BE49-F238E27FC236}">
                <a16:creationId xmlns:a16="http://schemas.microsoft.com/office/drawing/2014/main" id="{48FA8CEE-509B-43D9-B3EB-82BE1E350D7C}"/>
              </a:ext>
            </a:extLst>
          </p:cNvPr>
          <p:cNvSpPr txBox="1"/>
          <p:nvPr/>
        </p:nvSpPr>
        <p:spPr>
          <a:xfrm>
            <a:off x="5812218" y="660131"/>
            <a:ext cx="3657792" cy="302812"/>
          </a:xfrm>
          <a:prstGeom prst="roundRect">
            <a:avLst/>
          </a:prstGeom>
          <a:solidFill>
            <a:schemeClr val="accent5"/>
          </a:solidFill>
        </p:spPr>
        <p:txBody>
          <a:bodyPr wrap="square" lIns="179234" tIns="91414" rIns="179234" bIns="91414" rtlCol="0" anchor="ctr">
            <a:noAutofit/>
          </a:bodyPr>
          <a:lstStyle>
            <a:defPPr>
              <a:defRPr lang="en-US"/>
            </a:defPPr>
            <a:lvl1pPr marR="0" lvl="0" indent="0" algn="ctr" defTabSz="914314" fontAlgn="auto">
              <a:lnSpc>
                <a:spcPct val="90000"/>
              </a:lnSpc>
              <a:spcBef>
                <a:spcPts val="0"/>
              </a:spcBef>
              <a:spcAft>
                <a:spcPts val="588"/>
              </a:spcAft>
              <a:buClrTx/>
              <a:buSzTx/>
              <a:buFontTx/>
              <a:buNone/>
              <a:tabLst/>
              <a:defRPr kumimoji="0" sz="2800" b="1" i="0" u="none" strike="noStrike" cap="none" spc="0" normalizeH="0" baseline="0">
                <a:ln>
                  <a:noFill/>
                </a:ln>
                <a:solidFill>
                  <a:schemeClr val="accent2"/>
                </a:solidFill>
                <a:effectLst/>
                <a:uLnTx/>
                <a:uFillTx/>
                <a:latin typeface="Segoe UI"/>
              </a:defRPr>
            </a:lvl1pPr>
          </a:lstStyle>
          <a:p>
            <a:pPr marL="0" marR="0" lvl="0" indent="0" algn="l" defTabSz="91387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FFFFFF"/>
                </a:solidFill>
                <a:effectLst/>
                <a:uLnTx/>
                <a:uFillTx/>
                <a:latin typeface="Segoe UI"/>
                <a:ea typeface="+mn-ea"/>
                <a:cs typeface="Segoe UI Semibold" panose="020B0702040204020203" pitchFamily="34" charset="0"/>
              </a:rPr>
              <a:t>Now In Public Preview</a:t>
            </a:r>
          </a:p>
        </p:txBody>
      </p:sp>
      <p:grpSp>
        <p:nvGrpSpPr>
          <p:cNvPr id="106" name="Group 105">
            <a:extLst>
              <a:ext uri="{FF2B5EF4-FFF2-40B4-BE49-F238E27FC236}">
                <a16:creationId xmlns:a16="http://schemas.microsoft.com/office/drawing/2014/main" id="{3F72370F-91FD-43B2-8148-B1C7AE76CAE9}"/>
              </a:ext>
            </a:extLst>
          </p:cNvPr>
          <p:cNvGrpSpPr/>
          <p:nvPr/>
        </p:nvGrpSpPr>
        <p:grpSpPr>
          <a:xfrm>
            <a:off x="1794415" y="679437"/>
            <a:ext cx="3368163" cy="1889251"/>
            <a:chOff x="6719040" y="323408"/>
            <a:chExt cx="3436189" cy="1927408"/>
          </a:xfrm>
        </p:grpSpPr>
        <p:grpSp>
          <p:nvGrpSpPr>
            <p:cNvPr id="107" name="Group 106">
              <a:extLst>
                <a:ext uri="{FF2B5EF4-FFF2-40B4-BE49-F238E27FC236}">
                  <a16:creationId xmlns:a16="http://schemas.microsoft.com/office/drawing/2014/main" id="{C7F1E288-217D-4CF7-B00D-129EDCFBA127}"/>
                </a:ext>
              </a:extLst>
            </p:cNvPr>
            <p:cNvGrpSpPr/>
            <p:nvPr/>
          </p:nvGrpSpPr>
          <p:grpSpPr>
            <a:xfrm>
              <a:off x="6719040" y="323408"/>
              <a:ext cx="3436189" cy="1927408"/>
              <a:chOff x="323850" y="-268288"/>
              <a:chExt cx="625475" cy="350838"/>
            </a:xfrm>
          </p:grpSpPr>
          <p:sp>
            <p:nvSpPr>
              <p:cNvPr id="113" name="Rectangle 287">
                <a:extLst>
                  <a:ext uri="{FF2B5EF4-FFF2-40B4-BE49-F238E27FC236}">
                    <a16:creationId xmlns:a16="http://schemas.microsoft.com/office/drawing/2014/main" id="{9E4940C2-8E24-47E6-B70F-F3751188239A}"/>
                  </a:ext>
                </a:extLst>
              </p:cNvPr>
              <p:cNvSpPr>
                <a:spLocks noChangeArrowheads="1"/>
              </p:cNvSpPr>
              <p:nvPr/>
            </p:nvSpPr>
            <p:spPr bwMode="auto">
              <a:xfrm>
                <a:off x="757238" y="-88900"/>
                <a:ext cx="1588" cy="15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ctr"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14" name="Freeform 289">
                <a:extLst>
                  <a:ext uri="{FF2B5EF4-FFF2-40B4-BE49-F238E27FC236}">
                    <a16:creationId xmlns:a16="http://schemas.microsoft.com/office/drawing/2014/main" id="{1E8E90FC-7C74-4727-9121-FC54568B31BD}"/>
                  </a:ext>
                </a:extLst>
              </p:cNvPr>
              <p:cNvSpPr>
                <a:spLocks/>
              </p:cNvSpPr>
              <p:nvPr/>
            </p:nvSpPr>
            <p:spPr bwMode="auto">
              <a:xfrm>
                <a:off x="323850" y="-268288"/>
                <a:ext cx="625475" cy="350838"/>
              </a:xfrm>
              <a:custGeom>
                <a:avLst/>
                <a:gdLst>
                  <a:gd name="T0" fmla="*/ 194 w 470"/>
                  <a:gd name="T1" fmla="*/ 52 h 265"/>
                  <a:gd name="T2" fmla="*/ 283 w 470"/>
                  <a:gd name="T3" fmla="*/ 0 h 265"/>
                  <a:gd name="T4" fmla="*/ 386 w 470"/>
                  <a:gd name="T5" fmla="*/ 101 h 265"/>
                  <a:gd name="T6" fmla="*/ 387 w 470"/>
                  <a:gd name="T7" fmla="*/ 101 h 265"/>
                  <a:gd name="T8" fmla="*/ 470 w 470"/>
                  <a:gd name="T9" fmla="*/ 183 h 265"/>
                  <a:gd name="T10" fmla="*/ 387 w 470"/>
                  <a:gd name="T11" fmla="*/ 265 h 265"/>
                  <a:gd name="T12" fmla="*/ 66 w 470"/>
                  <a:gd name="T13" fmla="*/ 265 h 265"/>
                  <a:gd name="T14" fmla="*/ 0 w 470"/>
                  <a:gd name="T15" fmla="*/ 200 h 265"/>
                  <a:gd name="T16" fmla="*/ 64 w 470"/>
                  <a:gd name="T17" fmla="*/ 134 h 265"/>
                  <a:gd name="T18" fmla="*/ 63 w 470"/>
                  <a:gd name="T19" fmla="*/ 118 h 265"/>
                  <a:gd name="T20" fmla="*/ 145 w 470"/>
                  <a:gd name="T21" fmla="*/ 35 h 265"/>
                  <a:gd name="T22" fmla="*/ 194 w 470"/>
                  <a:gd name="T23" fmla="*/ 5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0" h="265">
                    <a:moveTo>
                      <a:pt x="194" y="52"/>
                    </a:moveTo>
                    <a:cubicBezTo>
                      <a:pt x="212" y="21"/>
                      <a:pt x="245" y="0"/>
                      <a:pt x="283" y="0"/>
                    </a:cubicBezTo>
                    <a:cubicBezTo>
                      <a:pt x="340" y="0"/>
                      <a:pt x="385" y="45"/>
                      <a:pt x="386" y="101"/>
                    </a:cubicBezTo>
                    <a:cubicBezTo>
                      <a:pt x="387" y="101"/>
                      <a:pt x="387" y="101"/>
                      <a:pt x="387" y="101"/>
                    </a:cubicBezTo>
                    <a:cubicBezTo>
                      <a:pt x="433" y="101"/>
                      <a:pt x="470" y="138"/>
                      <a:pt x="470" y="183"/>
                    </a:cubicBezTo>
                    <a:cubicBezTo>
                      <a:pt x="470" y="229"/>
                      <a:pt x="433" y="265"/>
                      <a:pt x="387" y="265"/>
                    </a:cubicBezTo>
                    <a:cubicBezTo>
                      <a:pt x="66" y="265"/>
                      <a:pt x="66" y="265"/>
                      <a:pt x="66" y="265"/>
                    </a:cubicBezTo>
                    <a:cubicBezTo>
                      <a:pt x="30" y="265"/>
                      <a:pt x="0" y="236"/>
                      <a:pt x="0" y="200"/>
                    </a:cubicBezTo>
                    <a:cubicBezTo>
                      <a:pt x="0" y="164"/>
                      <a:pt x="29" y="135"/>
                      <a:pt x="64" y="134"/>
                    </a:cubicBezTo>
                    <a:cubicBezTo>
                      <a:pt x="63" y="129"/>
                      <a:pt x="63" y="123"/>
                      <a:pt x="63" y="118"/>
                    </a:cubicBezTo>
                    <a:cubicBezTo>
                      <a:pt x="63" y="72"/>
                      <a:pt x="99" y="35"/>
                      <a:pt x="145" y="35"/>
                    </a:cubicBezTo>
                    <a:cubicBezTo>
                      <a:pt x="163" y="35"/>
                      <a:pt x="180" y="41"/>
                      <a:pt x="194" y="5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ctr"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grpSp>
        <p:pic>
          <p:nvPicPr>
            <p:cNvPr id="108" name="Picture 107">
              <a:extLst>
                <a:ext uri="{FF2B5EF4-FFF2-40B4-BE49-F238E27FC236}">
                  <a16:creationId xmlns:a16="http://schemas.microsoft.com/office/drawing/2014/main" id="{F539D4B5-C8C1-4835-96BB-98156B23EE7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45034" y="1313279"/>
              <a:ext cx="595657" cy="597852"/>
            </a:xfrm>
            <a:prstGeom prst="ellipse">
              <a:avLst/>
            </a:prstGeom>
          </p:spPr>
        </p:pic>
        <p:pic>
          <p:nvPicPr>
            <p:cNvPr id="109" name="Picture 108">
              <a:extLst>
                <a:ext uri="{FF2B5EF4-FFF2-40B4-BE49-F238E27FC236}">
                  <a16:creationId xmlns:a16="http://schemas.microsoft.com/office/drawing/2014/main" id="{FB7F1E65-89F0-498B-B976-22D013C2DA5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660952" y="1287112"/>
              <a:ext cx="595657" cy="597852"/>
            </a:xfrm>
            <a:prstGeom prst="ellipse">
              <a:avLst/>
            </a:prstGeom>
          </p:spPr>
        </p:pic>
        <p:pic>
          <p:nvPicPr>
            <p:cNvPr id="110" name="Picture 109">
              <a:extLst>
                <a:ext uri="{FF2B5EF4-FFF2-40B4-BE49-F238E27FC236}">
                  <a16:creationId xmlns:a16="http://schemas.microsoft.com/office/drawing/2014/main" id="{6B9C2E97-E728-458D-91F3-F6FFB6E08D61}"/>
                </a:ext>
              </a:extLst>
            </p:cNvPr>
            <p:cNvPicPr>
              <a:picLocks/>
            </p:cNvPicPr>
            <p:nvPr/>
          </p:nvPicPr>
          <p:blipFill>
            <a:blip r:embed="rId7">
              <a:extLst>
                <a:ext uri="{28A0092B-C50C-407E-A947-70E740481C1C}">
                  <a14:useLocalDpi xmlns:a14="http://schemas.microsoft.com/office/drawing/2010/main" val="0"/>
                </a:ext>
              </a:extLst>
            </a:blip>
            <a:stretch>
              <a:fillRect/>
            </a:stretch>
          </p:blipFill>
          <p:spPr>
            <a:xfrm>
              <a:off x="7589347" y="1312979"/>
              <a:ext cx="595658" cy="597853"/>
            </a:xfrm>
            <a:prstGeom prst="ellipse">
              <a:avLst/>
            </a:prstGeom>
            <a:ln>
              <a:noFill/>
            </a:ln>
          </p:spPr>
        </p:pic>
        <p:pic>
          <p:nvPicPr>
            <p:cNvPr id="111" name="Picture 110">
              <a:extLst>
                <a:ext uri="{FF2B5EF4-FFF2-40B4-BE49-F238E27FC236}">
                  <a16:creationId xmlns:a16="http://schemas.microsoft.com/office/drawing/2014/main" id="{7A2116B1-5B57-45EE-BCF3-E1F772B05CD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012139" y="1317641"/>
              <a:ext cx="595658" cy="597853"/>
            </a:xfrm>
            <a:prstGeom prst="ellipse">
              <a:avLst/>
            </a:prstGeom>
            <a:ln>
              <a:noFill/>
            </a:ln>
          </p:spPr>
        </p:pic>
        <p:pic>
          <p:nvPicPr>
            <p:cNvPr id="112" name="Picture 111">
              <a:extLst>
                <a:ext uri="{FF2B5EF4-FFF2-40B4-BE49-F238E27FC236}">
                  <a16:creationId xmlns:a16="http://schemas.microsoft.com/office/drawing/2014/main" id="{81A7BA16-1EF6-48D9-B971-8C1516F4F01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274862" y="1427090"/>
              <a:ext cx="341950" cy="344643"/>
            </a:xfrm>
            <a:prstGeom prst="rect">
              <a:avLst/>
            </a:prstGeom>
          </p:spPr>
        </p:pic>
      </p:grpSp>
      <p:pic>
        <p:nvPicPr>
          <p:cNvPr id="21" name="Picture 20" descr="A close up of a sign&#10;&#10;Description automatically generated">
            <a:extLst>
              <a:ext uri="{FF2B5EF4-FFF2-40B4-BE49-F238E27FC236}">
                <a16:creationId xmlns:a16="http://schemas.microsoft.com/office/drawing/2014/main" id="{66827082-6ED7-4B28-A99C-9A1D4D1F2BD2}"/>
              </a:ext>
            </a:extLst>
          </p:cNvPr>
          <p:cNvPicPr>
            <a:picLocks noChangeAspect="1"/>
          </p:cNvPicPr>
          <p:nvPr/>
        </p:nvPicPr>
        <p:blipFill>
          <a:blip r:embed="rId10"/>
          <a:stretch>
            <a:fillRect/>
          </a:stretch>
        </p:blipFill>
        <p:spPr>
          <a:xfrm>
            <a:off x="3041392" y="2277447"/>
            <a:ext cx="1057096" cy="601094"/>
          </a:xfrm>
          <a:prstGeom prst="rect">
            <a:avLst/>
          </a:prstGeom>
        </p:spPr>
      </p:pic>
    </p:spTree>
    <p:extLst>
      <p:ext uri="{BB962C8B-B14F-4D97-AF65-F5344CB8AC3E}">
        <p14:creationId xmlns:p14="http://schemas.microsoft.com/office/powerpoint/2010/main" val="285903662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a14="http://schemas.microsoft.com/office/drawing/2010/main" xmlns:p14="http://schemas.microsoft.com/office/powerpoint/2010/main" xmlns:a16="http://schemas.microsoft.com/office/drawing/2014/main"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afterEffect">
                                  <p:stCondLst>
                                    <p:cond delay="0"/>
                                  </p:stCondLst>
                                  <p:childTnLst>
                                    <p:animMotion origin="layout" path="M 1.50625E-6 -1.11212E-6 L 0.00013 0.32501 " pathEditMode="relative" rAng="0" ptsTypes="AA">
                                      <p:cBhvr>
                                        <p:cTn id="6" dur="2000" fill="hold"/>
                                        <p:tgtEl>
                                          <p:spTgt spid="21"/>
                                        </p:tgtEl>
                                        <p:attrNameLst>
                                          <p:attrName>ppt_x</p:attrName>
                                          <p:attrName>ppt_y</p:attrName>
                                        </p:attrNameLst>
                                      </p:cBhvr>
                                      <p:rCtr x="0" y="1625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DBB46B-C263-449E-8336-69202FFA847D}"/>
              </a:ext>
            </a:extLst>
          </p:cNvPr>
          <p:cNvSpPr>
            <a:spLocks noGrp="1"/>
          </p:cNvSpPr>
          <p:nvPr>
            <p:ph type="title"/>
          </p:nvPr>
        </p:nvSpPr>
        <p:spPr>
          <a:xfrm>
            <a:off x="588262" y="2548653"/>
            <a:ext cx="5943600" cy="984885"/>
          </a:xfrm>
        </p:spPr>
        <p:txBody>
          <a:bodyPr/>
          <a:lstStyle/>
          <a:p>
            <a:r>
              <a:rPr lang="en-US" dirty="0"/>
              <a:t>SQL Server + Cognitive Services</a:t>
            </a:r>
            <a:br>
              <a:rPr lang="en-US" dirty="0"/>
            </a:br>
            <a:r>
              <a:rPr lang="en-US" dirty="0"/>
              <a:t>+ Containers</a:t>
            </a:r>
          </a:p>
        </p:txBody>
      </p:sp>
      <p:sp>
        <p:nvSpPr>
          <p:cNvPr id="3" name="Text Placeholder 2">
            <a:extLst>
              <a:ext uri="{FF2B5EF4-FFF2-40B4-BE49-F238E27FC236}">
                <a16:creationId xmlns:a16="http://schemas.microsoft.com/office/drawing/2014/main" id="{9AC41A94-D69F-4B84-84A0-2AF5C015E671}"/>
              </a:ext>
            </a:extLst>
          </p:cNvPr>
          <p:cNvSpPr>
            <a:spLocks noGrp="1"/>
          </p:cNvSpPr>
          <p:nvPr>
            <p:ph type="body" sz="quarter" idx="12"/>
          </p:nvPr>
        </p:nvSpPr>
        <p:spPr/>
        <p:txBody>
          <a:bodyPr/>
          <a:lstStyle/>
          <a:p>
            <a:r>
              <a:rPr lang="en-US" dirty="0"/>
              <a:t>Demo</a:t>
            </a:r>
          </a:p>
        </p:txBody>
      </p:sp>
    </p:spTree>
    <p:extLst>
      <p:ext uri="{BB962C8B-B14F-4D97-AF65-F5344CB8AC3E}">
        <p14:creationId xmlns:p14="http://schemas.microsoft.com/office/powerpoint/2010/main" val="2941067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sp>
        <p:nvSpPr>
          <p:cNvPr id="4" name="Title 5">
            <a:extLst>
              <a:ext uri="{FF2B5EF4-FFF2-40B4-BE49-F238E27FC236}">
                <a16:creationId xmlns:a16="http://schemas.microsoft.com/office/drawing/2014/main" id="{05445E9E-E10D-4123-B5D8-7188F5E3A51F}"/>
              </a:ext>
            </a:extLst>
          </p:cNvPr>
          <p:cNvSpPr>
            <a:spLocks noGrp="1"/>
          </p:cNvSpPr>
          <p:nvPr>
            <p:ph type="title"/>
          </p:nvPr>
        </p:nvSpPr>
        <p:spPr>
          <a:xfrm>
            <a:off x="1263798" y="3059668"/>
            <a:ext cx="7455358" cy="738664"/>
          </a:xfrm>
        </p:spPr>
        <p:txBody>
          <a:bodyPr/>
          <a:lstStyle/>
          <a:p>
            <a:r>
              <a:rPr lang="en-US" sz="4800" dirty="0">
                <a:solidFill>
                  <a:schemeClr val="accent2"/>
                </a:solidFill>
                <a:latin typeface="Arial Unicode MS"/>
                <a:ea typeface="Arial Unicode MS"/>
                <a:cs typeface="Arial Unicode MS"/>
              </a:rPr>
              <a:t>Where to learn more</a:t>
            </a:r>
          </a:p>
        </p:txBody>
      </p:sp>
    </p:spTree>
    <p:extLst>
      <p:ext uri="{BB962C8B-B14F-4D97-AF65-F5344CB8AC3E}">
        <p14:creationId xmlns:p14="http://schemas.microsoft.com/office/powerpoint/2010/main" val="17918106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5943DDA-909C-C74C-9571-A7852EA4D8EA}"/>
              </a:ext>
            </a:extLst>
          </p:cNvPr>
          <p:cNvSpPr>
            <a:spLocks noGrp="1"/>
          </p:cNvSpPr>
          <p:nvPr>
            <p:ph type="title"/>
          </p:nvPr>
        </p:nvSpPr>
        <p:spPr>
          <a:xfrm>
            <a:off x="588263" y="457200"/>
            <a:ext cx="11018520" cy="492443"/>
          </a:xfrm>
        </p:spPr>
        <p:txBody>
          <a:bodyPr/>
          <a:lstStyle/>
          <a:p>
            <a:r>
              <a:rPr lang="en-US" dirty="0"/>
              <a:t>Resources</a:t>
            </a:r>
          </a:p>
        </p:txBody>
      </p:sp>
      <p:sp useBgFill="1">
        <p:nvSpPr>
          <p:cNvPr id="2" name="TextBox 1">
            <a:extLst>
              <a:ext uri="{FF2B5EF4-FFF2-40B4-BE49-F238E27FC236}">
                <a16:creationId xmlns:a16="http://schemas.microsoft.com/office/drawing/2014/main" id="{E82DB8BF-9367-44F0-B755-7D487098E4C5}"/>
              </a:ext>
            </a:extLst>
          </p:cNvPr>
          <p:cNvSpPr txBox="1"/>
          <p:nvPr/>
        </p:nvSpPr>
        <p:spPr>
          <a:xfrm>
            <a:off x="588263" y="1376979"/>
            <a:ext cx="10556659" cy="2585323"/>
          </a:xfrm>
          <a:prstGeom prst="rect">
            <a:avLst/>
          </a:prstGeom>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800" dirty="0">
                <a:gradFill>
                  <a:gsLst>
                    <a:gs pos="2917">
                      <a:srgbClr val="1A1A1A"/>
                    </a:gs>
                    <a:gs pos="30000">
                      <a:srgbClr val="1A1A1A"/>
                    </a:gs>
                  </a:gsLst>
                  <a:lin ang="5400000" scaled="0"/>
                </a:gradFill>
                <a:latin typeface="Segoe UI"/>
              </a:rPr>
              <a:t>Slides from today: </a:t>
            </a:r>
            <a:r>
              <a:rPr lang="en-US" sz="2800" dirty="0">
                <a:gradFill>
                  <a:gsLst>
                    <a:gs pos="2917">
                      <a:srgbClr val="1A1A1A"/>
                    </a:gs>
                    <a:gs pos="30000">
                      <a:srgbClr val="1A1A1A"/>
                    </a:gs>
                  </a:gsLst>
                  <a:lin ang="5400000" scaled="0"/>
                </a:gradFill>
                <a:latin typeface="Segoe UI"/>
                <a:hlinkClick r:id="rId3"/>
              </a:rPr>
              <a:t>https://g</a:t>
            </a:r>
            <a:r>
              <a:rPr kumimoji="0" lang="en-US" sz="2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hlinkClick r:id="rId3"/>
              </a:rPr>
              <a:t>ithub.com/amthomas46/SQL</a:t>
            </a:r>
            <a:endParaRPr kumimoji="0" lang="en-US" sz="2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ndParaRPr>
          </a:p>
          <a:p>
            <a:pPr marL="342900" lvl="0" indent="-342900">
              <a:buFont typeface="Arial" panose="020B0604020202020204" pitchFamily="34" charset="0"/>
              <a:buChar char="•"/>
              <a:defRPr/>
            </a:pPr>
            <a:r>
              <a:rPr lang="en-US" sz="2800" dirty="0">
                <a:gradFill>
                  <a:gsLst>
                    <a:gs pos="2917">
                      <a:srgbClr val="1A1A1A"/>
                    </a:gs>
                    <a:gs pos="30000">
                      <a:srgbClr val="1A1A1A"/>
                    </a:gs>
                  </a:gsLst>
                  <a:lin ang="5400000" scaled="0"/>
                </a:gradFill>
              </a:rPr>
              <a:t>SQL Workshops</a:t>
            </a:r>
            <a:r>
              <a:rPr lang="en-US" sz="2800">
                <a:gradFill>
                  <a:gsLst>
                    <a:gs pos="2917">
                      <a:srgbClr val="1A1A1A"/>
                    </a:gs>
                    <a:gs pos="30000">
                      <a:srgbClr val="1A1A1A"/>
                    </a:gs>
                  </a:gsLst>
                  <a:lin ang="5400000" scaled="0"/>
                </a:gradFill>
              </a:rPr>
              <a:t>: </a:t>
            </a:r>
            <a:r>
              <a:rPr lang="en-US" sz="2800">
                <a:gradFill>
                  <a:gsLst>
                    <a:gs pos="2917">
                      <a:srgbClr val="1A1A1A"/>
                    </a:gs>
                    <a:gs pos="30000">
                      <a:srgbClr val="1A1A1A"/>
                    </a:gs>
                  </a:gsLst>
                  <a:lin ang="5400000" scaled="0"/>
                </a:gradFill>
                <a:hlinkClick r:id="rId4"/>
              </a:rPr>
              <a:t>https://</a:t>
            </a:r>
            <a:r>
              <a:rPr lang="en-US" sz="2800">
                <a:solidFill>
                  <a:schemeClr val="accent1"/>
                </a:solidFill>
                <a:hlinkClick r:id="rId4"/>
              </a:rPr>
              <a:t>aka</a:t>
            </a:r>
            <a:r>
              <a:rPr lang="en-US" sz="2800" dirty="0">
                <a:solidFill>
                  <a:schemeClr val="accent1"/>
                </a:solidFill>
                <a:hlinkClick r:id="rId4"/>
              </a:rPr>
              <a:t>.ms</a:t>
            </a:r>
            <a:r>
              <a:rPr lang="en-US" sz="2800">
                <a:solidFill>
                  <a:schemeClr val="accent1"/>
                </a:solidFill>
                <a:hlinkClick r:id="rId4"/>
              </a:rPr>
              <a:t>/sqlworkshops</a:t>
            </a:r>
            <a:r>
              <a:rPr lang="en-US" sz="2800">
                <a:solidFill>
                  <a:schemeClr val="accent1"/>
                </a:solidFill>
              </a:rPr>
              <a:t> </a:t>
            </a:r>
            <a:endParaRPr lang="en-US" sz="2800" dirty="0">
              <a:solidFill>
                <a:schemeClr val="accent1"/>
              </a:solidFill>
            </a:endParaRPr>
          </a:p>
          <a:p>
            <a:pPr marL="342900" lvl="0" indent="-342900">
              <a:buFont typeface="Arial" panose="020B0604020202020204" pitchFamily="34" charset="0"/>
              <a:buChar char="•"/>
              <a:defRPr/>
            </a:pPr>
            <a:endParaRPr lang="en-US" sz="2800" dirty="0">
              <a:solidFill>
                <a:schemeClr val="accent1"/>
              </a:solidFill>
            </a:endParaRPr>
          </a:p>
          <a:p>
            <a:pPr lvl="0">
              <a:defRPr/>
            </a:pPr>
            <a:r>
              <a:rPr lang="en-US" sz="2800" dirty="0">
                <a:solidFill>
                  <a:schemeClr val="accent1"/>
                </a:solidFill>
              </a:rPr>
              <a:t> </a:t>
            </a:r>
            <a:endParaRPr kumimoji="0" lang="en-US" sz="2800" b="0" i="0" u="none" strike="noStrike" kern="1200" cap="none" spc="0" normalizeH="0" baseline="0" noProof="0" dirty="0">
              <a:ln>
                <a:noFill/>
              </a:ln>
              <a:solidFill>
                <a:schemeClr val="accent1"/>
              </a:solidFill>
              <a:effectLst/>
              <a:uLnTx/>
              <a:uFillTx/>
              <a:latin typeface="Segoe UI"/>
            </a:endParaRPr>
          </a:p>
        </p:txBody>
      </p:sp>
    </p:spTree>
    <p:extLst>
      <p:ext uri="{BB962C8B-B14F-4D97-AF65-F5344CB8AC3E}">
        <p14:creationId xmlns:p14="http://schemas.microsoft.com/office/powerpoint/2010/main" val="3498469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CBB8B40-F3D1-4331-B430-E127860A693D}"/>
              </a:ext>
            </a:extLst>
          </p:cNvPr>
          <p:cNvSpPr>
            <a:spLocks noGrp="1"/>
          </p:cNvSpPr>
          <p:nvPr>
            <p:ph type="title"/>
          </p:nvPr>
        </p:nvSpPr>
        <p:spPr>
          <a:xfrm>
            <a:off x="231063" y="1505843"/>
            <a:ext cx="7455358" cy="2215991"/>
          </a:xfrm>
        </p:spPr>
        <p:txBody>
          <a:bodyPr/>
          <a:lstStyle/>
          <a:p>
            <a:r>
              <a:rPr lang="en-US" sz="4800" dirty="0">
                <a:latin typeface="Arial Unicode MS"/>
                <a:ea typeface="Arial Unicode MS"/>
                <a:cs typeface="Arial Unicode MS"/>
              </a:rPr>
              <a:t>Questions?</a:t>
            </a:r>
            <a:br>
              <a:rPr lang="en-US" sz="4800" dirty="0">
                <a:latin typeface="Arial Unicode MS"/>
                <a:ea typeface="Arial Unicode MS"/>
                <a:cs typeface="Arial Unicode MS"/>
              </a:rPr>
            </a:br>
            <a:br>
              <a:rPr lang="en-US" sz="4800" dirty="0">
                <a:latin typeface="Arial Unicode MS"/>
                <a:ea typeface="Arial Unicode MS"/>
                <a:cs typeface="Arial Unicode MS"/>
              </a:rPr>
            </a:br>
            <a:r>
              <a:rPr lang="en-US" sz="4800" dirty="0">
                <a:latin typeface="Arial Unicode MS"/>
                <a:ea typeface="Arial Unicode MS"/>
                <a:cs typeface="Arial Unicode MS"/>
              </a:rPr>
              <a:t>Thank you</a:t>
            </a:r>
            <a:endParaRPr lang="en-US" dirty="0"/>
          </a:p>
        </p:txBody>
      </p:sp>
      <p:sp>
        <p:nvSpPr>
          <p:cNvPr id="2" name="TextBox 1">
            <a:extLst>
              <a:ext uri="{FF2B5EF4-FFF2-40B4-BE49-F238E27FC236}">
                <a16:creationId xmlns:a16="http://schemas.microsoft.com/office/drawing/2014/main" id="{AF57CFD1-12DE-4287-8E0D-77F399553290}"/>
              </a:ext>
            </a:extLst>
          </p:cNvPr>
          <p:cNvSpPr txBox="1"/>
          <p:nvPr/>
        </p:nvSpPr>
        <p:spPr>
          <a:xfrm>
            <a:off x="457193" y="4107266"/>
            <a:ext cx="3809382" cy="1231106"/>
          </a:xfrm>
          <a:prstGeom prst="rect">
            <a:avLst/>
          </a:prstGeom>
          <a:noFill/>
        </p:spPr>
        <p:txBody>
          <a:bodyPr wrap="square" lIns="0" tIns="0" rIns="0" bIns="0" rtlCol="0" anchor="t">
            <a:spAutoFit/>
          </a:bodyPr>
          <a:lstStyle/>
          <a:p>
            <a:r>
              <a:rPr lang="en-US" sz="2000" i="1" dirty="0">
                <a:solidFill>
                  <a:schemeClr val="accent4">
                    <a:lumMod val="60000"/>
                    <a:lumOff val="40000"/>
                  </a:schemeClr>
                </a:solidFill>
                <a:cs typeface="Segoe UI"/>
              </a:rPr>
              <a:t>Twitter: @AnalyticAnna</a:t>
            </a:r>
          </a:p>
          <a:p>
            <a:r>
              <a:rPr lang="en-US" sz="2000" i="1" dirty="0">
                <a:solidFill>
                  <a:schemeClr val="accent4">
                    <a:lumMod val="60000"/>
                    <a:lumOff val="40000"/>
                  </a:schemeClr>
                </a:solidFill>
                <a:cs typeface="Segoe UI"/>
              </a:rPr>
              <a:t>LinkedIn: amthomas46</a:t>
            </a:r>
          </a:p>
          <a:p>
            <a:r>
              <a:rPr lang="en-US" sz="2000" i="1" dirty="0">
                <a:solidFill>
                  <a:schemeClr val="accent4">
                    <a:lumMod val="60000"/>
                    <a:lumOff val="40000"/>
                  </a:schemeClr>
                </a:solidFill>
                <a:cs typeface="Segoe UI"/>
              </a:rPr>
              <a:t>antho@microsoft.com</a:t>
            </a:r>
          </a:p>
          <a:p>
            <a:endParaRPr lang="en-US" sz="2000" i="1" dirty="0">
              <a:solidFill>
                <a:schemeClr val="accent4">
                  <a:lumMod val="60000"/>
                  <a:lumOff val="40000"/>
                </a:schemeClr>
              </a:solidFill>
              <a:cs typeface="Segoe UI"/>
            </a:endParaRPr>
          </a:p>
        </p:txBody>
      </p:sp>
      <p:pic>
        <p:nvPicPr>
          <p:cNvPr id="1026" name="Picture 2" descr="SQLBits Logo">
            <a:extLst>
              <a:ext uri="{FF2B5EF4-FFF2-40B4-BE49-F238E27FC236}">
                <a16:creationId xmlns:a16="http://schemas.microsoft.com/office/drawing/2014/main" id="{F39129AF-A1F0-0C41-966C-86632AF876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07599" y="445332"/>
            <a:ext cx="1085623" cy="4777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95075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5943DDA-909C-C74C-9571-A7852EA4D8EA}"/>
              </a:ext>
            </a:extLst>
          </p:cNvPr>
          <p:cNvSpPr>
            <a:spLocks noGrp="1"/>
          </p:cNvSpPr>
          <p:nvPr>
            <p:ph type="title"/>
          </p:nvPr>
        </p:nvSpPr>
        <p:spPr>
          <a:xfrm>
            <a:off x="588263" y="457200"/>
            <a:ext cx="11018520" cy="492443"/>
          </a:xfrm>
        </p:spPr>
        <p:txBody>
          <a:bodyPr/>
          <a:lstStyle/>
          <a:p>
            <a:r>
              <a:rPr lang="en-US" dirty="0"/>
              <a:t>Agenda</a:t>
            </a:r>
          </a:p>
        </p:txBody>
      </p:sp>
      <p:sp useBgFill="1">
        <p:nvSpPr>
          <p:cNvPr id="2" name="TextBox 1">
            <a:extLst>
              <a:ext uri="{FF2B5EF4-FFF2-40B4-BE49-F238E27FC236}">
                <a16:creationId xmlns:a16="http://schemas.microsoft.com/office/drawing/2014/main" id="{E82DB8BF-9367-44F0-B755-7D487098E4C5}"/>
              </a:ext>
            </a:extLst>
          </p:cNvPr>
          <p:cNvSpPr txBox="1"/>
          <p:nvPr/>
        </p:nvSpPr>
        <p:spPr>
          <a:xfrm>
            <a:off x="588263" y="1376979"/>
            <a:ext cx="10556659" cy="3447098"/>
          </a:xfrm>
          <a:prstGeom prst="rect">
            <a:avLst/>
          </a:prstGeom>
        </p:spPr>
        <p:txBody>
          <a:bodyPr wrap="square" lIns="0" tIns="0" rIns="0" bIns="0" rtlCol="0">
            <a:spAutoFit/>
          </a:bodyPr>
          <a:lstStyle/>
          <a:p>
            <a:pPr algn="l"/>
            <a:endParaRPr lang="en-US" sz="2800" dirty="0">
              <a:gradFill>
                <a:gsLst>
                  <a:gs pos="2917">
                    <a:schemeClr val="tx1"/>
                  </a:gs>
                  <a:gs pos="30000">
                    <a:schemeClr val="tx1"/>
                  </a:gs>
                </a:gsLst>
                <a:lin ang="5400000" scaled="0"/>
              </a:gradFill>
            </a:endParaRPr>
          </a:p>
          <a:p>
            <a:pPr algn="l"/>
            <a:endParaRPr lang="en-US" sz="2800" dirty="0">
              <a:gradFill>
                <a:gsLst>
                  <a:gs pos="2917">
                    <a:schemeClr val="tx1"/>
                  </a:gs>
                  <a:gs pos="30000">
                    <a:schemeClr val="tx1"/>
                  </a:gs>
                </a:gsLst>
                <a:lin ang="5400000" scaled="0"/>
              </a:gradFill>
            </a:endParaRPr>
          </a:p>
          <a:p>
            <a:pPr marL="342900" indent="-342900" algn="l">
              <a:buFont typeface="Arial" panose="020B0604020202020204" pitchFamily="34" charset="0"/>
              <a:buChar char="•"/>
            </a:pPr>
            <a:r>
              <a:rPr lang="en-US" sz="2800" dirty="0">
                <a:gradFill>
                  <a:gsLst>
                    <a:gs pos="2917">
                      <a:schemeClr val="tx1"/>
                    </a:gs>
                    <a:gs pos="30000">
                      <a:schemeClr val="tx1"/>
                    </a:gs>
                  </a:gsLst>
                  <a:lin ang="5400000" scaled="0"/>
                </a:gradFill>
              </a:rPr>
              <a:t>SQL Server ML Services + Extensibility</a:t>
            </a:r>
          </a:p>
          <a:p>
            <a:pPr marL="342900" indent="-342900" algn="l">
              <a:buFont typeface="Arial" panose="020B0604020202020204" pitchFamily="34" charset="0"/>
              <a:buChar char="•"/>
            </a:pPr>
            <a:r>
              <a:rPr lang="en-US" sz="2800" dirty="0">
                <a:gradFill>
                  <a:gsLst>
                    <a:gs pos="2917">
                      <a:schemeClr val="tx1"/>
                    </a:gs>
                    <a:gs pos="30000">
                      <a:schemeClr val="tx1"/>
                    </a:gs>
                  </a:gsLst>
                  <a:lin ang="5400000" scaled="0"/>
                </a:gradFill>
              </a:rPr>
              <a:t>AI </a:t>
            </a:r>
          </a:p>
          <a:p>
            <a:pPr marL="342900" indent="-342900" algn="l">
              <a:buFont typeface="Arial" panose="020B0604020202020204" pitchFamily="34" charset="0"/>
              <a:buChar char="•"/>
            </a:pPr>
            <a:r>
              <a:rPr lang="en-US" sz="2800" dirty="0">
                <a:gradFill>
                  <a:gsLst>
                    <a:gs pos="2917">
                      <a:schemeClr val="tx1"/>
                    </a:gs>
                    <a:gs pos="30000">
                      <a:schemeClr val="tx1"/>
                    </a:gs>
                  </a:gsLst>
                  <a:lin ang="5400000" scaled="0"/>
                </a:gradFill>
              </a:rPr>
              <a:t>Cognitive Services</a:t>
            </a:r>
          </a:p>
          <a:p>
            <a:pPr marL="342900" indent="-342900" algn="l">
              <a:buFont typeface="Arial" panose="020B0604020202020204" pitchFamily="34" charset="0"/>
              <a:buChar char="•"/>
            </a:pPr>
            <a:r>
              <a:rPr lang="en-US" sz="2800" dirty="0">
                <a:gradFill>
                  <a:gsLst>
                    <a:gs pos="2917">
                      <a:schemeClr val="tx1"/>
                    </a:gs>
                    <a:gs pos="30000">
                      <a:schemeClr val="tx1"/>
                    </a:gs>
                  </a:gsLst>
                  <a:lin ang="5400000" scaled="0"/>
                </a:gradFill>
              </a:rPr>
              <a:t>SQL Server + Cognitive Services</a:t>
            </a:r>
          </a:p>
          <a:p>
            <a:pPr marL="342900" indent="-342900" algn="l">
              <a:buFont typeface="Arial" panose="020B0604020202020204" pitchFamily="34" charset="0"/>
              <a:buChar char="•"/>
            </a:pPr>
            <a:r>
              <a:rPr lang="en-US" sz="2800" dirty="0">
                <a:gradFill>
                  <a:gsLst>
                    <a:gs pos="2917">
                      <a:schemeClr val="tx1"/>
                    </a:gs>
                    <a:gs pos="30000">
                      <a:schemeClr val="tx1"/>
                    </a:gs>
                  </a:gsLst>
                  <a:lin ang="5400000" scaled="0"/>
                </a:gradFill>
              </a:rPr>
              <a:t>+ Containers</a:t>
            </a:r>
          </a:p>
          <a:p>
            <a:pPr marL="342900" indent="-342900" algn="l">
              <a:buFont typeface="Arial" panose="020B0604020202020204" pitchFamily="34" charset="0"/>
              <a:buChar char="•"/>
            </a:pPr>
            <a:r>
              <a:rPr lang="en-US" sz="2800" dirty="0">
                <a:gradFill>
                  <a:gsLst>
                    <a:gs pos="2917">
                      <a:schemeClr val="tx1"/>
                    </a:gs>
                    <a:gs pos="30000">
                      <a:schemeClr val="tx1"/>
                    </a:gs>
                  </a:gsLst>
                  <a:lin ang="5400000" scaled="0"/>
                </a:gradFill>
              </a:rPr>
              <a:t>Where to learn more</a:t>
            </a:r>
          </a:p>
        </p:txBody>
      </p:sp>
    </p:spTree>
    <p:extLst>
      <p:ext uri="{BB962C8B-B14F-4D97-AF65-F5344CB8AC3E}">
        <p14:creationId xmlns:p14="http://schemas.microsoft.com/office/powerpoint/2010/main" val="2927626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sp>
        <p:nvSpPr>
          <p:cNvPr id="4" name="Title 5">
            <a:extLst>
              <a:ext uri="{FF2B5EF4-FFF2-40B4-BE49-F238E27FC236}">
                <a16:creationId xmlns:a16="http://schemas.microsoft.com/office/drawing/2014/main" id="{05445E9E-E10D-4123-B5D8-7188F5E3A51F}"/>
              </a:ext>
            </a:extLst>
          </p:cNvPr>
          <p:cNvSpPr>
            <a:spLocks noGrp="1"/>
          </p:cNvSpPr>
          <p:nvPr>
            <p:ph type="title"/>
          </p:nvPr>
        </p:nvSpPr>
        <p:spPr>
          <a:xfrm>
            <a:off x="1263798" y="2321004"/>
            <a:ext cx="7455358" cy="1477328"/>
          </a:xfrm>
        </p:spPr>
        <p:txBody>
          <a:bodyPr/>
          <a:lstStyle/>
          <a:p>
            <a:r>
              <a:rPr lang="en-US" sz="4800" dirty="0">
                <a:solidFill>
                  <a:schemeClr val="accent2"/>
                </a:solidFill>
                <a:latin typeface="Arial Unicode MS"/>
                <a:ea typeface="Arial Unicode MS"/>
                <a:cs typeface="Arial Unicode MS"/>
              </a:rPr>
              <a:t>SQL Server ML Services </a:t>
            </a:r>
            <a:br>
              <a:rPr lang="en-US" sz="4800" dirty="0">
                <a:solidFill>
                  <a:schemeClr val="accent2"/>
                </a:solidFill>
                <a:latin typeface="Arial Unicode MS"/>
                <a:ea typeface="Arial Unicode MS"/>
                <a:cs typeface="Arial Unicode MS"/>
              </a:rPr>
            </a:br>
            <a:r>
              <a:rPr lang="en-US" sz="4800" dirty="0">
                <a:solidFill>
                  <a:schemeClr val="accent2"/>
                </a:solidFill>
                <a:latin typeface="Arial Unicode MS"/>
                <a:ea typeface="Arial Unicode MS"/>
                <a:cs typeface="Arial Unicode MS"/>
              </a:rPr>
              <a:t>+ Extensibility</a:t>
            </a:r>
          </a:p>
        </p:txBody>
      </p:sp>
    </p:spTree>
    <p:extLst>
      <p:ext uri="{BB962C8B-B14F-4D97-AF65-F5344CB8AC3E}">
        <p14:creationId xmlns:p14="http://schemas.microsoft.com/office/powerpoint/2010/main" val="8288945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88" name="Group 87">
            <a:extLst>
              <a:ext uri="{FF2B5EF4-FFF2-40B4-BE49-F238E27FC236}">
                <a16:creationId xmlns:a16="http://schemas.microsoft.com/office/drawing/2014/main" id="{A45F1D3A-1F99-034C-9D90-7D7F3784503F}"/>
              </a:ext>
            </a:extLst>
          </p:cNvPr>
          <p:cNvGrpSpPr/>
          <p:nvPr/>
        </p:nvGrpSpPr>
        <p:grpSpPr>
          <a:xfrm>
            <a:off x="8099158" y="2650987"/>
            <a:ext cx="1661765" cy="1285655"/>
            <a:chOff x="7157552" y="1735934"/>
            <a:chExt cx="497690" cy="398542"/>
          </a:xfrm>
        </p:grpSpPr>
        <p:grpSp>
          <p:nvGrpSpPr>
            <p:cNvPr id="89" name="Group 88">
              <a:extLst>
                <a:ext uri="{FF2B5EF4-FFF2-40B4-BE49-F238E27FC236}">
                  <a16:creationId xmlns:a16="http://schemas.microsoft.com/office/drawing/2014/main" id="{613081AF-62AC-8447-A5F9-282900B2DEC5}"/>
                </a:ext>
              </a:extLst>
            </p:cNvPr>
            <p:cNvGrpSpPr/>
            <p:nvPr/>
          </p:nvGrpSpPr>
          <p:grpSpPr>
            <a:xfrm>
              <a:off x="7157552" y="1735934"/>
              <a:ext cx="497690" cy="398542"/>
              <a:chOff x="2107241" y="1575258"/>
              <a:chExt cx="389454" cy="264555"/>
            </a:xfrm>
            <a:solidFill>
              <a:srgbClr val="0078D7"/>
            </a:solidFill>
          </p:grpSpPr>
          <p:sp>
            <p:nvSpPr>
              <p:cNvPr id="94" name="Rectangle 9">
                <a:extLst>
                  <a:ext uri="{FF2B5EF4-FFF2-40B4-BE49-F238E27FC236}">
                    <a16:creationId xmlns:a16="http://schemas.microsoft.com/office/drawing/2014/main" id="{D66DB734-5451-8043-99C5-28200E93F67E}"/>
                  </a:ext>
                </a:extLst>
              </p:cNvPr>
              <p:cNvSpPr>
                <a:spLocks noChangeArrowheads="1"/>
              </p:cNvSpPr>
              <p:nvPr/>
            </p:nvSpPr>
            <p:spPr bwMode="auto">
              <a:xfrm>
                <a:off x="2107244" y="1575258"/>
                <a:ext cx="389451" cy="264555"/>
              </a:xfrm>
              <a:prstGeom prst="rect">
                <a:avLst/>
              </a:prstGeom>
              <a:grpFill/>
              <a:ln w="12700" cap="flat">
                <a:no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sp>
            <p:nvSpPr>
              <p:cNvPr id="95" name="Line 10">
                <a:extLst>
                  <a:ext uri="{FF2B5EF4-FFF2-40B4-BE49-F238E27FC236}">
                    <a16:creationId xmlns:a16="http://schemas.microsoft.com/office/drawing/2014/main" id="{38A5A22C-3F42-C64F-A2A3-3D1F2743351B}"/>
                  </a:ext>
                </a:extLst>
              </p:cNvPr>
              <p:cNvSpPr>
                <a:spLocks noChangeShapeType="1"/>
              </p:cNvSpPr>
              <p:nvPr/>
            </p:nvSpPr>
            <p:spPr bwMode="auto">
              <a:xfrm flipH="1">
                <a:off x="2107241" y="1647026"/>
                <a:ext cx="389450" cy="0"/>
              </a:xfrm>
              <a:prstGeom prst="line">
                <a:avLst/>
              </a:prstGeom>
              <a:grpFill/>
              <a:ln w="19050" cap="flat">
                <a:solidFill>
                  <a:srgbClr val="50E6FF"/>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grpSp>
        <p:sp>
          <p:nvSpPr>
            <p:cNvPr id="91" name="Oval 90">
              <a:extLst>
                <a:ext uri="{FF2B5EF4-FFF2-40B4-BE49-F238E27FC236}">
                  <a16:creationId xmlns:a16="http://schemas.microsoft.com/office/drawing/2014/main" id="{AC0D0FCB-B378-A848-B10A-E214F2DBA2AA}"/>
                </a:ext>
              </a:extLst>
            </p:cNvPr>
            <p:cNvSpPr/>
            <p:nvPr/>
          </p:nvSpPr>
          <p:spPr bwMode="auto">
            <a:xfrm>
              <a:off x="7190299" y="1771323"/>
              <a:ext cx="36975" cy="36975"/>
            </a:xfrm>
            <a:prstGeom prst="ellipse">
              <a:avLst/>
            </a:prstGeom>
            <a:solidFill>
              <a:srgbClr val="50E6FF"/>
            </a:solidFill>
            <a:ln w="12700" cap="rnd">
              <a:solidFill>
                <a:srgbClr val="50E6FF"/>
              </a:solidFill>
              <a:miter lim="800000"/>
              <a:headEnd/>
              <a:tailEnd/>
            </a:ln>
            <a:effectLst/>
            <a:extLst/>
          </p:spPr>
          <p:txBody>
            <a:bodyPr wrap="none"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grpSp>
      <p:sp>
        <p:nvSpPr>
          <p:cNvPr id="2" name="Title 1">
            <a:extLst>
              <a:ext uri="{FF2B5EF4-FFF2-40B4-BE49-F238E27FC236}">
                <a16:creationId xmlns:a16="http://schemas.microsoft.com/office/drawing/2014/main" id="{D5059136-E2D9-49E7-B917-8BFA9B01500E}"/>
              </a:ext>
            </a:extLst>
          </p:cNvPr>
          <p:cNvSpPr>
            <a:spLocks noGrp="1"/>
          </p:cNvSpPr>
          <p:nvPr>
            <p:ph type="title"/>
          </p:nvPr>
        </p:nvSpPr>
        <p:spPr/>
        <p:txBody>
          <a:bodyPr/>
          <a:lstStyle/>
          <a:p>
            <a:pPr algn="ctr"/>
            <a:r>
              <a:rPr lang="en-US"/>
              <a:t>The modern development platform </a:t>
            </a:r>
          </a:p>
        </p:txBody>
      </p:sp>
      <p:sp>
        <p:nvSpPr>
          <p:cNvPr id="4" name="TextBox 3">
            <a:extLst>
              <a:ext uri="{FF2B5EF4-FFF2-40B4-BE49-F238E27FC236}">
                <a16:creationId xmlns:a16="http://schemas.microsoft.com/office/drawing/2014/main" id="{5E471F12-A5DB-4515-B13A-D962D518CDBA}"/>
              </a:ext>
            </a:extLst>
          </p:cNvPr>
          <p:cNvSpPr txBox="1"/>
          <p:nvPr/>
        </p:nvSpPr>
        <p:spPr>
          <a:xfrm>
            <a:off x="1973595" y="4477601"/>
            <a:ext cx="3062231" cy="492443"/>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i="0" u="none" strike="noStrike" kern="1200" cap="none" spc="0" normalizeH="0" baseline="0" noProof="0">
                <a:ln>
                  <a:noFill/>
                </a:ln>
                <a:effectLst/>
                <a:uLnTx/>
                <a:uFillTx/>
                <a:latin typeface="+mj-lt"/>
                <a:ea typeface="+mn-ea"/>
                <a:cs typeface="+mn-cs"/>
              </a:rPr>
              <a:t>Speed app development and admin with new enhancements </a:t>
            </a:r>
          </a:p>
        </p:txBody>
      </p:sp>
      <p:sp>
        <p:nvSpPr>
          <p:cNvPr id="6" name="TextBox 5">
            <a:extLst>
              <a:ext uri="{FF2B5EF4-FFF2-40B4-BE49-F238E27FC236}">
                <a16:creationId xmlns:a16="http://schemas.microsoft.com/office/drawing/2014/main" id="{0A78A6D0-BB31-4DDD-B9A9-EC8FAF466AB0}"/>
              </a:ext>
            </a:extLst>
          </p:cNvPr>
          <p:cNvSpPr txBox="1"/>
          <p:nvPr/>
        </p:nvSpPr>
        <p:spPr>
          <a:xfrm>
            <a:off x="7748310" y="4477601"/>
            <a:ext cx="2363444" cy="492443"/>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i="0" u="none" strike="noStrike" kern="1200" cap="none" spc="0" normalizeH="0" baseline="0" noProof="0">
                <a:ln>
                  <a:noFill/>
                </a:ln>
                <a:effectLst/>
                <a:uLnTx/>
                <a:uFillTx/>
                <a:latin typeface="+mj-lt"/>
                <a:ea typeface="+mn-ea"/>
                <a:cs typeface="+mn-cs"/>
              </a:rPr>
              <a:t>Develop on your choice of language and tooling </a:t>
            </a:r>
          </a:p>
        </p:txBody>
      </p:sp>
      <p:grpSp>
        <p:nvGrpSpPr>
          <p:cNvPr id="35" name="Group 34">
            <a:extLst>
              <a:ext uri="{FF2B5EF4-FFF2-40B4-BE49-F238E27FC236}">
                <a16:creationId xmlns:a16="http://schemas.microsoft.com/office/drawing/2014/main" id="{C953BFF5-08BD-BB4F-9B79-F70B205B1FF5}"/>
              </a:ext>
            </a:extLst>
          </p:cNvPr>
          <p:cNvGrpSpPr/>
          <p:nvPr/>
        </p:nvGrpSpPr>
        <p:grpSpPr>
          <a:xfrm>
            <a:off x="2683734" y="2650987"/>
            <a:ext cx="1661765" cy="1285655"/>
            <a:chOff x="7157552" y="1735934"/>
            <a:chExt cx="497690" cy="398542"/>
          </a:xfrm>
        </p:grpSpPr>
        <p:grpSp>
          <p:nvGrpSpPr>
            <p:cNvPr id="36" name="Group 35">
              <a:extLst>
                <a:ext uri="{FF2B5EF4-FFF2-40B4-BE49-F238E27FC236}">
                  <a16:creationId xmlns:a16="http://schemas.microsoft.com/office/drawing/2014/main" id="{D61F7347-25B5-7C4E-B535-8D8275305A80}"/>
                </a:ext>
              </a:extLst>
            </p:cNvPr>
            <p:cNvGrpSpPr/>
            <p:nvPr/>
          </p:nvGrpSpPr>
          <p:grpSpPr>
            <a:xfrm>
              <a:off x="7157552" y="1735934"/>
              <a:ext cx="497690" cy="398542"/>
              <a:chOff x="2107241" y="1575258"/>
              <a:chExt cx="389454" cy="264555"/>
            </a:xfrm>
            <a:solidFill>
              <a:srgbClr val="0078D7"/>
            </a:solidFill>
          </p:grpSpPr>
          <p:sp>
            <p:nvSpPr>
              <p:cNvPr id="41" name="Rectangle 9">
                <a:extLst>
                  <a:ext uri="{FF2B5EF4-FFF2-40B4-BE49-F238E27FC236}">
                    <a16:creationId xmlns:a16="http://schemas.microsoft.com/office/drawing/2014/main" id="{3241A18B-D149-EE40-86DC-A7AC24193231}"/>
                  </a:ext>
                </a:extLst>
              </p:cNvPr>
              <p:cNvSpPr>
                <a:spLocks noChangeArrowheads="1"/>
              </p:cNvSpPr>
              <p:nvPr/>
            </p:nvSpPr>
            <p:spPr bwMode="auto">
              <a:xfrm>
                <a:off x="2107244" y="1575258"/>
                <a:ext cx="389451" cy="264555"/>
              </a:xfrm>
              <a:prstGeom prst="rect">
                <a:avLst/>
              </a:prstGeom>
              <a:grpFill/>
              <a:ln w="12700" cap="flat">
                <a:no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sp>
            <p:nvSpPr>
              <p:cNvPr id="42" name="Line 10">
                <a:extLst>
                  <a:ext uri="{FF2B5EF4-FFF2-40B4-BE49-F238E27FC236}">
                    <a16:creationId xmlns:a16="http://schemas.microsoft.com/office/drawing/2014/main" id="{A173672D-C850-BA45-ADB0-D3E0EA518F59}"/>
                  </a:ext>
                </a:extLst>
              </p:cNvPr>
              <p:cNvSpPr>
                <a:spLocks noChangeShapeType="1"/>
              </p:cNvSpPr>
              <p:nvPr/>
            </p:nvSpPr>
            <p:spPr bwMode="auto">
              <a:xfrm flipH="1">
                <a:off x="2107241" y="1647026"/>
                <a:ext cx="389450" cy="0"/>
              </a:xfrm>
              <a:prstGeom prst="line">
                <a:avLst/>
              </a:prstGeom>
              <a:grpFill/>
              <a:ln w="19050" cap="flat">
                <a:solidFill>
                  <a:srgbClr val="50E6FF"/>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grpSp>
        <p:grpSp>
          <p:nvGrpSpPr>
            <p:cNvPr id="37" name="Group 36">
              <a:extLst>
                <a:ext uri="{FF2B5EF4-FFF2-40B4-BE49-F238E27FC236}">
                  <a16:creationId xmlns:a16="http://schemas.microsoft.com/office/drawing/2014/main" id="{B007C3D3-ECBE-CA4D-B16E-92EE5C74153D}"/>
                </a:ext>
              </a:extLst>
            </p:cNvPr>
            <p:cNvGrpSpPr/>
            <p:nvPr/>
          </p:nvGrpSpPr>
          <p:grpSpPr>
            <a:xfrm>
              <a:off x="7311048" y="1903738"/>
              <a:ext cx="191394" cy="180132"/>
              <a:chOff x="2226076" y="1701907"/>
              <a:chExt cx="95690" cy="90061"/>
            </a:xfrm>
            <a:solidFill>
              <a:srgbClr val="50E6FF"/>
            </a:solidFill>
          </p:grpSpPr>
          <p:sp>
            <p:nvSpPr>
              <p:cNvPr id="39" name="Freeform 14">
                <a:extLst>
                  <a:ext uri="{FF2B5EF4-FFF2-40B4-BE49-F238E27FC236}">
                    <a16:creationId xmlns:a16="http://schemas.microsoft.com/office/drawing/2014/main" id="{D91C4C32-415C-3247-BA69-4B726AC6DAFA}"/>
                  </a:ext>
                </a:extLst>
              </p:cNvPr>
              <p:cNvSpPr>
                <a:spLocks/>
              </p:cNvSpPr>
              <p:nvPr/>
            </p:nvSpPr>
            <p:spPr bwMode="auto">
              <a:xfrm>
                <a:off x="2226076" y="1701907"/>
                <a:ext cx="95690" cy="90061"/>
              </a:xfrm>
              <a:custGeom>
                <a:avLst/>
                <a:gdLst>
                  <a:gd name="T0" fmla="*/ 0 w 68"/>
                  <a:gd name="T1" fmla="*/ 64 h 64"/>
                  <a:gd name="T2" fmla="*/ 0 w 68"/>
                  <a:gd name="T3" fmla="*/ 34 h 64"/>
                  <a:gd name="T4" fmla="*/ 34 w 68"/>
                  <a:gd name="T5" fmla="*/ 0 h 64"/>
                  <a:gd name="T6" fmla="*/ 68 w 68"/>
                  <a:gd name="T7" fmla="*/ 34 h 64"/>
                  <a:gd name="T8" fmla="*/ 68 w 68"/>
                  <a:gd name="T9" fmla="*/ 64 h 64"/>
                  <a:gd name="T10" fmla="*/ 0 w 68"/>
                  <a:gd name="T11" fmla="*/ 64 h 64"/>
                </a:gdLst>
                <a:ahLst/>
                <a:cxnLst>
                  <a:cxn ang="0">
                    <a:pos x="T0" y="T1"/>
                  </a:cxn>
                  <a:cxn ang="0">
                    <a:pos x="T2" y="T3"/>
                  </a:cxn>
                  <a:cxn ang="0">
                    <a:pos x="T4" y="T5"/>
                  </a:cxn>
                  <a:cxn ang="0">
                    <a:pos x="T6" y="T7"/>
                  </a:cxn>
                  <a:cxn ang="0">
                    <a:pos x="T8" y="T9"/>
                  </a:cxn>
                  <a:cxn ang="0">
                    <a:pos x="T10" y="T11"/>
                  </a:cxn>
                </a:cxnLst>
                <a:rect l="0" t="0" r="r" b="b"/>
                <a:pathLst>
                  <a:path w="68" h="64">
                    <a:moveTo>
                      <a:pt x="0" y="64"/>
                    </a:moveTo>
                    <a:lnTo>
                      <a:pt x="0" y="34"/>
                    </a:lnTo>
                    <a:lnTo>
                      <a:pt x="34" y="0"/>
                    </a:lnTo>
                    <a:lnTo>
                      <a:pt x="68" y="34"/>
                    </a:lnTo>
                    <a:lnTo>
                      <a:pt x="68" y="64"/>
                    </a:lnTo>
                    <a:lnTo>
                      <a:pt x="0" y="64"/>
                    </a:lnTo>
                    <a:close/>
                  </a:path>
                </a:pathLst>
              </a:custGeom>
              <a:grpFill/>
              <a:ln w="12700" cap="flat">
                <a:solidFill>
                  <a:srgbClr val="0078D7"/>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40" name="Line 15">
                <a:extLst>
                  <a:ext uri="{FF2B5EF4-FFF2-40B4-BE49-F238E27FC236}">
                    <a16:creationId xmlns:a16="http://schemas.microsoft.com/office/drawing/2014/main" id="{10D59CB8-4BD7-7044-8B0F-F71D15B9D430}"/>
                  </a:ext>
                </a:extLst>
              </p:cNvPr>
              <p:cNvSpPr>
                <a:spLocks noChangeShapeType="1"/>
              </p:cNvSpPr>
              <p:nvPr/>
            </p:nvSpPr>
            <p:spPr bwMode="auto">
              <a:xfrm>
                <a:off x="2275477" y="1755381"/>
                <a:ext cx="0" cy="36587"/>
              </a:xfrm>
              <a:prstGeom prst="line">
                <a:avLst/>
              </a:prstGeom>
              <a:grpFill/>
              <a:ln w="12700" cap="flat">
                <a:solidFill>
                  <a:srgbClr val="0078D7"/>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grpSp>
        <p:sp>
          <p:nvSpPr>
            <p:cNvPr id="38" name="Oval 37">
              <a:extLst>
                <a:ext uri="{FF2B5EF4-FFF2-40B4-BE49-F238E27FC236}">
                  <a16:creationId xmlns:a16="http://schemas.microsoft.com/office/drawing/2014/main" id="{A54A435E-FCC4-4746-AB2B-7430084602BA}"/>
                </a:ext>
              </a:extLst>
            </p:cNvPr>
            <p:cNvSpPr/>
            <p:nvPr/>
          </p:nvSpPr>
          <p:spPr bwMode="auto">
            <a:xfrm>
              <a:off x="7190299" y="1771323"/>
              <a:ext cx="36975" cy="36975"/>
            </a:xfrm>
            <a:prstGeom prst="ellipse">
              <a:avLst/>
            </a:prstGeom>
            <a:solidFill>
              <a:srgbClr val="50E6FF"/>
            </a:solidFill>
            <a:ln w="12700" cap="rnd">
              <a:solidFill>
                <a:srgbClr val="50E6FF"/>
              </a:solidFill>
              <a:miter lim="800000"/>
              <a:headEnd/>
              <a:tailEnd/>
            </a:ln>
            <a:effectLst/>
            <a:extLst/>
          </p:spPr>
          <p:txBody>
            <a:bodyPr wrap="none"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grpSp>
      <p:sp>
        <p:nvSpPr>
          <p:cNvPr id="50" name="gear_3">
            <a:extLst>
              <a:ext uri="{FF2B5EF4-FFF2-40B4-BE49-F238E27FC236}">
                <a16:creationId xmlns:a16="http://schemas.microsoft.com/office/drawing/2014/main" id="{9E0A1276-67D3-44A8-B3C7-8FCB397AE1A7}"/>
              </a:ext>
            </a:extLst>
          </p:cNvPr>
          <p:cNvSpPr>
            <a:spLocks noChangeAspect="1" noEditPoints="1"/>
          </p:cNvSpPr>
          <p:nvPr/>
        </p:nvSpPr>
        <p:spPr bwMode="auto">
          <a:xfrm>
            <a:off x="4006485" y="3537327"/>
            <a:ext cx="730580" cy="736769"/>
          </a:xfrm>
          <a:custGeom>
            <a:avLst/>
            <a:gdLst>
              <a:gd name="T0" fmla="*/ 81 w 327"/>
              <a:gd name="T1" fmla="*/ 162 h 327"/>
              <a:gd name="T2" fmla="*/ 162 w 327"/>
              <a:gd name="T3" fmla="*/ 80 h 327"/>
              <a:gd name="T4" fmla="*/ 244 w 327"/>
              <a:gd name="T5" fmla="*/ 162 h 327"/>
              <a:gd name="T6" fmla="*/ 162 w 327"/>
              <a:gd name="T7" fmla="*/ 243 h 327"/>
              <a:gd name="T8" fmla="*/ 81 w 327"/>
              <a:gd name="T9" fmla="*/ 162 h 327"/>
              <a:gd name="T10" fmla="*/ 298 w 327"/>
              <a:gd name="T11" fmla="*/ 162 h 327"/>
              <a:gd name="T12" fmla="*/ 295 w 327"/>
              <a:gd name="T13" fmla="*/ 135 h 327"/>
              <a:gd name="T14" fmla="*/ 327 w 327"/>
              <a:gd name="T15" fmla="*/ 117 h 327"/>
              <a:gd name="T16" fmla="*/ 286 w 327"/>
              <a:gd name="T17" fmla="*/ 46 h 327"/>
              <a:gd name="T18" fmla="*/ 256 w 327"/>
              <a:gd name="T19" fmla="*/ 64 h 327"/>
              <a:gd name="T20" fmla="*/ 205 w 327"/>
              <a:gd name="T21" fmla="*/ 33 h 327"/>
              <a:gd name="T22" fmla="*/ 205 w 327"/>
              <a:gd name="T23" fmla="*/ 0 h 327"/>
              <a:gd name="T24" fmla="*/ 124 w 327"/>
              <a:gd name="T25" fmla="*/ 0 h 327"/>
              <a:gd name="T26" fmla="*/ 124 w 327"/>
              <a:gd name="T27" fmla="*/ 31 h 327"/>
              <a:gd name="T28" fmla="*/ 68 w 327"/>
              <a:gd name="T29" fmla="*/ 64 h 327"/>
              <a:gd name="T30" fmla="*/ 41 w 327"/>
              <a:gd name="T31" fmla="*/ 48 h 327"/>
              <a:gd name="T32" fmla="*/ 0 w 327"/>
              <a:gd name="T33" fmla="*/ 119 h 327"/>
              <a:gd name="T34" fmla="*/ 29 w 327"/>
              <a:gd name="T35" fmla="*/ 135 h 327"/>
              <a:gd name="T36" fmla="*/ 26 w 327"/>
              <a:gd name="T37" fmla="*/ 162 h 327"/>
              <a:gd name="T38" fmla="*/ 30 w 327"/>
              <a:gd name="T39" fmla="*/ 194 h 327"/>
              <a:gd name="T40" fmla="*/ 3 w 327"/>
              <a:gd name="T41" fmla="*/ 210 h 327"/>
              <a:gd name="T42" fmla="*/ 43 w 327"/>
              <a:gd name="T43" fmla="*/ 280 h 327"/>
              <a:gd name="T44" fmla="*/ 72 w 327"/>
              <a:gd name="T45" fmla="*/ 264 h 327"/>
              <a:gd name="T46" fmla="*/ 124 w 327"/>
              <a:gd name="T47" fmla="*/ 292 h 327"/>
              <a:gd name="T48" fmla="*/ 124 w 327"/>
              <a:gd name="T49" fmla="*/ 327 h 327"/>
              <a:gd name="T50" fmla="*/ 205 w 327"/>
              <a:gd name="T51" fmla="*/ 327 h 327"/>
              <a:gd name="T52" fmla="*/ 205 w 327"/>
              <a:gd name="T53" fmla="*/ 291 h 327"/>
              <a:gd name="T54" fmla="*/ 252 w 327"/>
              <a:gd name="T55" fmla="*/ 264 h 327"/>
              <a:gd name="T56" fmla="*/ 283 w 327"/>
              <a:gd name="T57" fmla="*/ 282 h 327"/>
              <a:gd name="T58" fmla="*/ 324 w 327"/>
              <a:gd name="T59" fmla="*/ 212 h 327"/>
              <a:gd name="T60" fmla="*/ 294 w 327"/>
              <a:gd name="T61" fmla="*/ 194 h 327"/>
              <a:gd name="T62" fmla="*/ 298 w 327"/>
              <a:gd name="T63" fmla="*/ 162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7" h="327">
                <a:moveTo>
                  <a:pt x="81" y="162"/>
                </a:moveTo>
                <a:cubicBezTo>
                  <a:pt x="81" y="117"/>
                  <a:pt x="117" y="80"/>
                  <a:pt x="162" y="80"/>
                </a:cubicBezTo>
                <a:cubicBezTo>
                  <a:pt x="207" y="80"/>
                  <a:pt x="244" y="117"/>
                  <a:pt x="244" y="162"/>
                </a:cubicBezTo>
                <a:cubicBezTo>
                  <a:pt x="244" y="207"/>
                  <a:pt x="207" y="243"/>
                  <a:pt x="162" y="243"/>
                </a:cubicBezTo>
                <a:cubicBezTo>
                  <a:pt x="117" y="243"/>
                  <a:pt x="81" y="207"/>
                  <a:pt x="81" y="162"/>
                </a:cubicBezTo>
                <a:close/>
                <a:moveTo>
                  <a:pt x="298" y="162"/>
                </a:moveTo>
                <a:cubicBezTo>
                  <a:pt x="298" y="153"/>
                  <a:pt x="297" y="144"/>
                  <a:pt x="295" y="135"/>
                </a:cubicBezTo>
                <a:cubicBezTo>
                  <a:pt x="327" y="117"/>
                  <a:pt x="327" y="117"/>
                  <a:pt x="327" y="117"/>
                </a:cubicBezTo>
                <a:cubicBezTo>
                  <a:pt x="286" y="46"/>
                  <a:pt x="286" y="46"/>
                  <a:pt x="286" y="46"/>
                </a:cubicBezTo>
                <a:cubicBezTo>
                  <a:pt x="256" y="64"/>
                  <a:pt x="256" y="64"/>
                  <a:pt x="256" y="64"/>
                </a:cubicBezTo>
                <a:cubicBezTo>
                  <a:pt x="242" y="50"/>
                  <a:pt x="225" y="39"/>
                  <a:pt x="205" y="33"/>
                </a:cubicBezTo>
                <a:cubicBezTo>
                  <a:pt x="205" y="0"/>
                  <a:pt x="205" y="0"/>
                  <a:pt x="205" y="0"/>
                </a:cubicBezTo>
                <a:cubicBezTo>
                  <a:pt x="124" y="0"/>
                  <a:pt x="124" y="0"/>
                  <a:pt x="124" y="0"/>
                </a:cubicBezTo>
                <a:cubicBezTo>
                  <a:pt x="124" y="31"/>
                  <a:pt x="124" y="31"/>
                  <a:pt x="124" y="31"/>
                </a:cubicBezTo>
                <a:cubicBezTo>
                  <a:pt x="103" y="38"/>
                  <a:pt x="84" y="49"/>
                  <a:pt x="68" y="64"/>
                </a:cubicBezTo>
                <a:cubicBezTo>
                  <a:pt x="41" y="48"/>
                  <a:pt x="41" y="48"/>
                  <a:pt x="41" y="48"/>
                </a:cubicBezTo>
                <a:cubicBezTo>
                  <a:pt x="0" y="119"/>
                  <a:pt x="0" y="119"/>
                  <a:pt x="0" y="119"/>
                </a:cubicBezTo>
                <a:cubicBezTo>
                  <a:pt x="29" y="135"/>
                  <a:pt x="29" y="135"/>
                  <a:pt x="29" y="135"/>
                </a:cubicBezTo>
                <a:cubicBezTo>
                  <a:pt x="27" y="144"/>
                  <a:pt x="26" y="153"/>
                  <a:pt x="26" y="162"/>
                </a:cubicBezTo>
                <a:cubicBezTo>
                  <a:pt x="26" y="173"/>
                  <a:pt x="28" y="184"/>
                  <a:pt x="30" y="194"/>
                </a:cubicBezTo>
                <a:cubicBezTo>
                  <a:pt x="3" y="210"/>
                  <a:pt x="3" y="210"/>
                  <a:pt x="3" y="210"/>
                </a:cubicBezTo>
                <a:cubicBezTo>
                  <a:pt x="43" y="280"/>
                  <a:pt x="43" y="280"/>
                  <a:pt x="43" y="280"/>
                </a:cubicBezTo>
                <a:cubicBezTo>
                  <a:pt x="72" y="264"/>
                  <a:pt x="72" y="264"/>
                  <a:pt x="72" y="264"/>
                </a:cubicBezTo>
                <a:cubicBezTo>
                  <a:pt x="87" y="277"/>
                  <a:pt x="105" y="287"/>
                  <a:pt x="124" y="292"/>
                </a:cubicBezTo>
                <a:cubicBezTo>
                  <a:pt x="124" y="327"/>
                  <a:pt x="124" y="327"/>
                  <a:pt x="124" y="327"/>
                </a:cubicBezTo>
                <a:cubicBezTo>
                  <a:pt x="205" y="327"/>
                  <a:pt x="205" y="327"/>
                  <a:pt x="205" y="327"/>
                </a:cubicBezTo>
                <a:cubicBezTo>
                  <a:pt x="205" y="291"/>
                  <a:pt x="205" y="291"/>
                  <a:pt x="205" y="291"/>
                </a:cubicBezTo>
                <a:cubicBezTo>
                  <a:pt x="223" y="285"/>
                  <a:pt x="238" y="276"/>
                  <a:pt x="252" y="264"/>
                </a:cubicBezTo>
                <a:cubicBezTo>
                  <a:pt x="283" y="282"/>
                  <a:pt x="283" y="282"/>
                  <a:pt x="283" y="282"/>
                </a:cubicBezTo>
                <a:cubicBezTo>
                  <a:pt x="324" y="212"/>
                  <a:pt x="324" y="212"/>
                  <a:pt x="324" y="212"/>
                </a:cubicBezTo>
                <a:cubicBezTo>
                  <a:pt x="294" y="194"/>
                  <a:pt x="294" y="194"/>
                  <a:pt x="294" y="194"/>
                </a:cubicBezTo>
                <a:cubicBezTo>
                  <a:pt x="297" y="184"/>
                  <a:pt x="298" y="173"/>
                  <a:pt x="298" y="162"/>
                </a:cubicBezTo>
                <a:close/>
              </a:path>
            </a:pathLst>
          </a:custGeom>
          <a:solidFill>
            <a:srgbClr val="50E6FF"/>
          </a:solidFill>
          <a:ln w="12700">
            <a:noFill/>
            <a:prstDash val="solid"/>
            <a:miter lim="800000"/>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5" name="Group 4">
            <a:extLst>
              <a:ext uri="{FF2B5EF4-FFF2-40B4-BE49-F238E27FC236}">
                <a16:creationId xmlns:a16="http://schemas.microsoft.com/office/drawing/2014/main" id="{1549BF2F-F0F9-4689-A1AF-072289338C4A}"/>
              </a:ext>
            </a:extLst>
          </p:cNvPr>
          <p:cNvGrpSpPr/>
          <p:nvPr/>
        </p:nvGrpSpPr>
        <p:grpSpPr>
          <a:xfrm>
            <a:off x="8287410" y="3261012"/>
            <a:ext cx="1282078" cy="410714"/>
            <a:chOff x="8287410" y="3261012"/>
            <a:chExt cx="1282078" cy="410714"/>
          </a:xfrm>
        </p:grpSpPr>
        <p:sp>
          <p:nvSpPr>
            <p:cNvPr id="10" name="Freeform 160">
              <a:extLst>
                <a:ext uri="{FF2B5EF4-FFF2-40B4-BE49-F238E27FC236}">
                  <a16:creationId xmlns:a16="http://schemas.microsoft.com/office/drawing/2014/main" id="{24A23C94-CB16-4786-836E-2EFC04494D19}"/>
                </a:ext>
              </a:extLst>
            </p:cNvPr>
            <p:cNvSpPr>
              <a:spLocks/>
            </p:cNvSpPr>
            <p:nvPr/>
          </p:nvSpPr>
          <p:spPr bwMode="auto">
            <a:xfrm>
              <a:off x="9276291" y="3299154"/>
              <a:ext cx="293197" cy="362028"/>
            </a:xfrm>
            <a:custGeom>
              <a:avLst/>
              <a:gdLst>
                <a:gd name="connsiteX0" fmla="*/ 129808 w 426363"/>
                <a:gd name="connsiteY0" fmla="*/ 126536 h 526455"/>
                <a:gd name="connsiteX1" fmla="*/ 218389 w 426363"/>
                <a:gd name="connsiteY1" fmla="*/ 149608 h 526455"/>
                <a:gd name="connsiteX2" fmla="*/ 318525 w 426363"/>
                <a:gd name="connsiteY2" fmla="*/ 126536 h 526455"/>
                <a:gd name="connsiteX3" fmla="*/ 414809 w 426363"/>
                <a:gd name="connsiteY3" fmla="*/ 176526 h 526455"/>
                <a:gd name="connsiteX4" fmla="*/ 357039 w 426363"/>
                <a:gd name="connsiteY4" fmla="*/ 276505 h 526455"/>
                <a:gd name="connsiteX5" fmla="*/ 426363 w 426363"/>
                <a:gd name="connsiteY5" fmla="*/ 384176 h 526455"/>
                <a:gd name="connsiteX6" fmla="*/ 391701 w 426363"/>
                <a:gd name="connsiteY6" fmla="*/ 461084 h 526455"/>
                <a:gd name="connsiteX7" fmla="*/ 310822 w 426363"/>
                <a:gd name="connsiteY7" fmla="*/ 522610 h 526455"/>
                <a:gd name="connsiteX8" fmla="*/ 222241 w 426363"/>
                <a:gd name="connsiteY8" fmla="*/ 503383 h 526455"/>
                <a:gd name="connsiteX9" fmla="*/ 137511 w 426363"/>
                <a:gd name="connsiteY9" fmla="*/ 526455 h 526455"/>
                <a:gd name="connsiteX10" fmla="*/ 52780 w 426363"/>
                <a:gd name="connsiteY10" fmla="*/ 457238 h 526455"/>
                <a:gd name="connsiteX11" fmla="*/ 21970 w 426363"/>
                <a:gd name="connsiteY11" fmla="*/ 191907 h 526455"/>
                <a:gd name="connsiteX12" fmla="*/ 129808 w 426363"/>
                <a:gd name="connsiteY12" fmla="*/ 126536 h 526455"/>
                <a:gd name="connsiteX13" fmla="*/ 317672 w 426363"/>
                <a:gd name="connsiteY13" fmla="*/ 0 h 526455"/>
                <a:gd name="connsiteX14" fmla="*/ 290749 w 426363"/>
                <a:gd name="connsiteY14" fmla="*/ 84351 h 526455"/>
                <a:gd name="connsiteX15" fmla="*/ 213827 w 426363"/>
                <a:gd name="connsiteY15" fmla="*/ 118858 h 526455"/>
                <a:gd name="connsiteX16" fmla="*/ 240750 w 426363"/>
                <a:gd name="connsiteY16" fmla="*/ 38341 h 526455"/>
                <a:gd name="connsiteX17" fmla="*/ 317672 w 426363"/>
                <a:gd name="connsiteY17" fmla="*/ 0 h 526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26363" h="526455">
                  <a:moveTo>
                    <a:pt x="129808" y="126536"/>
                  </a:moveTo>
                  <a:cubicBezTo>
                    <a:pt x="164470" y="126536"/>
                    <a:pt x="195281" y="149608"/>
                    <a:pt x="218389" y="149608"/>
                  </a:cubicBezTo>
                  <a:cubicBezTo>
                    <a:pt x="237646" y="149608"/>
                    <a:pt x="276160" y="122690"/>
                    <a:pt x="318525" y="126536"/>
                  </a:cubicBezTo>
                  <a:cubicBezTo>
                    <a:pt x="333930" y="126536"/>
                    <a:pt x="383998" y="134226"/>
                    <a:pt x="414809" y="176526"/>
                  </a:cubicBezTo>
                  <a:cubicBezTo>
                    <a:pt x="410958" y="180371"/>
                    <a:pt x="357039" y="211134"/>
                    <a:pt x="357039" y="276505"/>
                  </a:cubicBezTo>
                  <a:cubicBezTo>
                    <a:pt x="357039" y="357258"/>
                    <a:pt x="426363" y="384176"/>
                    <a:pt x="426363" y="384176"/>
                  </a:cubicBezTo>
                  <a:cubicBezTo>
                    <a:pt x="426363" y="388022"/>
                    <a:pt x="418660" y="422630"/>
                    <a:pt x="391701" y="461084"/>
                  </a:cubicBezTo>
                  <a:cubicBezTo>
                    <a:pt x="368593" y="491847"/>
                    <a:pt x="345484" y="522610"/>
                    <a:pt x="310822" y="522610"/>
                  </a:cubicBezTo>
                  <a:cubicBezTo>
                    <a:pt x="276160" y="526455"/>
                    <a:pt x="264606" y="503383"/>
                    <a:pt x="222241" y="503383"/>
                  </a:cubicBezTo>
                  <a:cubicBezTo>
                    <a:pt x="183727" y="503383"/>
                    <a:pt x="172173" y="522610"/>
                    <a:pt x="137511" y="526455"/>
                  </a:cubicBezTo>
                  <a:cubicBezTo>
                    <a:pt x="102848" y="526455"/>
                    <a:pt x="75889" y="491847"/>
                    <a:pt x="52780" y="457238"/>
                  </a:cubicBezTo>
                  <a:cubicBezTo>
                    <a:pt x="10415" y="391867"/>
                    <a:pt x="-24247" y="272660"/>
                    <a:pt x="21970" y="191907"/>
                  </a:cubicBezTo>
                  <a:cubicBezTo>
                    <a:pt x="45078" y="153453"/>
                    <a:pt x="83591" y="126536"/>
                    <a:pt x="129808" y="126536"/>
                  </a:cubicBezTo>
                  <a:close/>
                  <a:moveTo>
                    <a:pt x="317672" y="0"/>
                  </a:moveTo>
                  <a:cubicBezTo>
                    <a:pt x="321518" y="30673"/>
                    <a:pt x="309980" y="61346"/>
                    <a:pt x="290749" y="84351"/>
                  </a:cubicBezTo>
                  <a:cubicBezTo>
                    <a:pt x="271519" y="103521"/>
                    <a:pt x="240750" y="122692"/>
                    <a:pt x="213827" y="118858"/>
                  </a:cubicBezTo>
                  <a:cubicBezTo>
                    <a:pt x="209981" y="88185"/>
                    <a:pt x="221519" y="57512"/>
                    <a:pt x="240750" y="38341"/>
                  </a:cubicBezTo>
                  <a:cubicBezTo>
                    <a:pt x="259980" y="15336"/>
                    <a:pt x="290749" y="0"/>
                    <a:pt x="317672" y="0"/>
                  </a:cubicBezTo>
                  <a:close/>
                </a:path>
              </a:pathLst>
            </a:custGeom>
            <a:solidFill>
              <a:srgbClr val="50E6FF"/>
            </a:solidFill>
            <a:ln w="12700">
              <a:noFill/>
              <a:miter lim="800000"/>
              <a:headEnd/>
              <a:tailEnd/>
            </a:ln>
            <a:extLst/>
          </p:spPr>
          <p:txBody>
            <a:bodyPr vert="horz" wrap="square" lIns="91427" tIns="45713" rIns="91427" bIns="45713" numCol="1" anchor="t" anchorCtr="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78D7"/>
                </a:solidFill>
                <a:effectLst/>
                <a:uLnTx/>
                <a:uFillTx/>
                <a:latin typeface="Segoe UI"/>
                <a:ea typeface="+mn-ea"/>
                <a:cs typeface="+mn-cs"/>
              </a:endParaRPr>
            </a:p>
          </p:txBody>
        </p:sp>
        <p:sp>
          <p:nvSpPr>
            <p:cNvPr id="11" name="Freeform 130">
              <a:extLst>
                <a:ext uri="{FF2B5EF4-FFF2-40B4-BE49-F238E27FC236}">
                  <a16:creationId xmlns:a16="http://schemas.microsoft.com/office/drawing/2014/main" id="{9E6279ED-C113-4C5F-8F0A-A76709697177}"/>
                </a:ext>
              </a:extLst>
            </p:cNvPr>
            <p:cNvSpPr>
              <a:spLocks noChangeAspect="1" noEditPoints="1"/>
            </p:cNvSpPr>
            <p:nvPr/>
          </p:nvSpPr>
          <p:spPr bwMode="black">
            <a:xfrm>
              <a:off x="8287410" y="3312243"/>
              <a:ext cx="360948" cy="359483"/>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rgbClr val="50E6FF"/>
            </a:solidFill>
            <a:ln w="12700">
              <a:noFill/>
              <a:miter lim="800000"/>
            </a:ln>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23" name="Group 4">
              <a:extLst>
                <a:ext uri="{FF2B5EF4-FFF2-40B4-BE49-F238E27FC236}">
                  <a16:creationId xmlns:a16="http://schemas.microsoft.com/office/drawing/2014/main" id="{BE2269D6-5C5E-4D00-A9DD-BF247B26B417}"/>
                </a:ext>
              </a:extLst>
            </p:cNvPr>
            <p:cNvGrpSpPr>
              <a:grpSpLocks noChangeAspect="1"/>
            </p:cNvGrpSpPr>
            <p:nvPr/>
          </p:nvGrpSpPr>
          <p:grpSpPr bwMode="auto">
            <a:xfrm>
              <a:off x="8786099" y="3261012"/>
              <a:ext cx="352451" cy="410714"/>
              <a:chOff x="2115" y="3208"/>
              <a:chExt cx="490" cy="571"/>
            </a:xfrm>
            <a:solidFill>
              <a:srgbClr val="50E6FF"/>
            </a:solidFill>
          </p:grpSpPr>
          <p:sp>
            <p:nvSpPr>
              <p:cNvPr id="24" name="Freeform 5">
                <a:extLst>
                  <a:ext uri="{FF2B5EF4-FFF2-40B4-BE49-F238E27FC236}">
                    <a16:creationId xmlns:a16="http://schemas.microsoft.com/office/drawing/2014/main" id="{76BE3FB4-5CD7-4731-8CDA-D484AE70545B}"/>
                  </a:ext>
                </a:extLst>
              </p:cNvPr>
              <p:cNvSpPr>
                <a:spLocks/>
              </p:cNvSpPr>
              <p:nvPr/>
            </p:nvSpPr>
            <p:spPr bwMode="auto">
              <a:xfrm>
                <a:off x="2292" y="3293"/>
                <a:ext cx="40" cy="58"/>
              </a:xfrm>
              <a:custGeom>
                <a:avLst/>
                <a:gdLst>
                  <a:gd name="T0" fmla="*/ 9 w 85"/>
                  <a:gd name="T1" fmla="*/ 107 h 124"/>
                  <a:gd name="T2" fmla="*/ 19 w 85"/>
                  <a:gd name="T3" fmla="*/ 123 h 124"/>
                  <a:gd name="T4" fmla="*/ 20 w 85"/>
                  <a:gd name="T5" fmla="*/ 124 h 124"/>
                  <a:gd name="T6" fmla="*/ 30 w 85"/>
                  <a:gd name="T7" fmla="*/ 115 h 124"/>
                  <a:gd name="T8" fmla="*/ 37 w 85"/>
                  <a:gd name="T9" fmla="*/ 108 h 124"/>
                  <a:gd name="T10" fmla="*/ 29 w 85"/>
                  <a:gd name="T11" fmla="*/ 101 h 124"/>
                  <a:gd name="T12" fmla="*/ 19 w 85"/>
                  <a:gd name="T13" fmla="*/ 86 h 124"/>
                  <a:gd name="T14" fmla="*/ 18 w 85"/>
                  <a:gd name="T15" fmla="*/ 59 h 124"/>
                  <a:gd name="T16" fmla="*/ 21 w 85"/>
                  <a:gd name="T17" fmla="*/ 47 h 124"/>
                  <a:gd name="T18" fmla="*/ 30 w 85"/>
                  <a:gd name="T19" fmla="*/ 39 h 124"/>
                  <a:gd name="T20" fmla="*/ 41 w 85"/>
                  <a:gd name="T21" fmla="*/ 38 h 124"/>
                  <a:gd name="T22" fmla="*/ 51 w 85"/>
                  <a:gd name="T23" fmla="*/ 43 h 124"/>
                  <a:gd name="T24" fmla="*/ 63 w 85"/>
                  <a:gd name="T25" fmla="*/ 62 h 124"/>
                  <a:gd name="T26" fmla="*/ 64 w 85"/>
                  <a:gd name="T27" fmla="*/ 88 h 124"/>
                  <a:gd name="T28" fmla="*/ 76 w 85"/>
                  <a:gd name="T29" fmla="*/ 83 h 124"/>
                  <a:gd name="T30" fmla="*/ 85 w 85"/>
                  <a:gd name="T31" fmla="*/ 71 h 124"/>
                  <a:gd name="T32" fmla="*/ 80 w 85"/>
                  <a:gd name="T33" fmla="*/ 41 h 124"/>
                  <a:gd name="T34" fmla="*/ 63 w 85"/>
                  <a:gd name="T35" fmla="*/ 13 h 124"/>
                  <a:gd name="T36" fmla="*/ 50 w 85"/>
                  <a:gd name="T37" fmla="*/ 3 h 124"/>
                  <a:gd name="T38" fmla="*/ 35 w 85"/>
                  <a:gd name="T39" fmla="*/ 0 h 124"/>
                  <a:gd name="T40" fmla="*/ 16 w 85"/>
                  <a:gd name="T41" fmla="*/ 9 h 124"/>
                  <a:gd name="T42" fmla="*/ 5 w 85"/>
                  <a:gd name="T43" fmla="*/ 27 h 124"/>
                  <a:gd name="T44" fmla="*/ 2 w 85"/>
                  <a:gd name="T45" fmla="*/ 69 h 124"/>
                  <a:gd name="T46" fmla="*/ 9 w 85"/>
                  <a:gd name="T47" fmla="*/ 107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5" h="124">
                    <a:moveTo>
                      <a:pt x="9" y="107"/>
                    </a:moveTo>
                    <a:cubicBezTo>
                      <a:pt x="11" y="113"/>
                      <a:pt x="15" y="119"/>
                      <a:pt x="19" y="123"/>
                    </a:cubicBezTo>
                    <a:cubicBezTo>
                      <a:pt x="20" y="124"/>
                      <a:pt x="20" y="124"/>
                      <a:pt x="20" y="124"/>
                    </a:cubicBezTo>
                    <a:cubicBezTo>
                      <a:pt x="23" y="121"/>
                      <a:pt x="27" y="118"/>
                      <a:pt x="30" y="115"/>
                    </a:cubicBezTo>
                    <a:cubicBezTo>
                      <a:pt x="32" y="112"/>
                      <a:pt x="35" y="110"/>
                      <a:pt x="37" y="108"/>
                    </a:cubicBezTo>
                    <a:cubicBezTo>
                      <a:pt x="34" y="106"/>
                      <a:pt x="31" y="104"/>
                      <a:pt x="29" y="101"/>
                    </a:cubicBezTo>
                    <a:cubicBezTo>
                      <a:pt x="25" y="97"/>
                      <a:pt x="21" y="92"/>
                      <a:pt x="19" y="86"/>
                    </a:cubicBezTo>
                    <a:cubicBezTo>
                      <a:pt x="16" y="77"/>
                      <a:pt x="16" y="68"/>
                      <a:pt x="18" y="59"/>
                    </a:cubicBezTo>
                    <a:cubicBezTo>
                      <a:pt x="18" y="55"/>
                      <a:pt x="19" y="51"/>
                      <a:pt x="21" y="47"/>
                    </a:cubicBezTo>
                    <a:cubicBezTo>
                      <a:pt x="23" y="43"/>
                      <a:pt x="26" y="40"/>
                      <a:pt x="30" y="39"/>
                    </a:cubicBezTo>
                    <a:cubicBezTo>
                      <a:pt x="33" y="37"/>
                      <a:pt x="37" y="37"/>
                      <a:pt x="41" y="38"/>
                    </a:cubicBezTo>
                    <a:cubicBezTo>
                      <a:pt x="44" y="38"/>
                      <a:pt x="48" y="40"/>
                      <a:pt x="51" y="43"/>
                    </a:cubicBezTo>
                    <a:cubicBezTo>
                      <a:pt x="57" y="48"/>
                      <a:pt x="60" y="55"/>
                      <a:pt x="63" y="62"/>
                    </a:cubicBezTo>
                    <a:cubicBezTo>
                      <a:pt x="65" y="71"/>
                      <a:pt x="66" y="80"/>
                      <a:pt x="64" y="88"/>
                    </a:cubicBezTo>
                    <a:cubicBezTo>
                      <a:pt x="68" y="86"/>
                      <a:pt x="72" y="84"/>
                      <a:pt x="76" y="83"/>
                    </a:cubicBezTo>
                    <a:cubicBezTo>
                      <a:pt x="79" y="79"/>
                      <a:pt x="82" y="75"/>
                      <a:pt x="85" y="71"/>
                    </a:cubicBezTo>
                    <a:cubicBezTo>
                      <a:pt x="85" y="61"/>
                      <a:pt x="83" y="51"/>
                      <a:pt x="80" y="41"/>
                    </a:cubicBezTo>
                    <a:cubicBezTo>
                      <a:pt x="76" y="31"/>
                      <a:pt x="71" y="21"/>
                      <a:pt x="63" y="13"/>
                    </a:cubicBezTo>
                    <a:cubicBezTo>
                      <a:pt x="60" y="9"/>
                      <a:pt x="55" y="6"/>
                      <a:pt x="50" y="3"/>
                    </a:cubicBezTo>
                    <a:cubicBezTo>
                      <a:pt x="46" y="1"/>
                      <a:pt x="40" y="0"/>
                      <a:pt x="35" y="0"/>
                    </a:cubicBezTo>
                    <a:cubicBezTo>
                      <a:pt x="28" y="0"/>
                      <a:pt x="21" y="4"/>
                      <a:pt x="16" y="9"/>
                    </a:cubicBezTo>
                    <a:cubicBezTo>
                      <a:pt x="11" y="13"/>
                      <a:pt x="7" y="20"/>
                      <a:pt x="5" y="27"/>
                    </a:cubicBezTo>
                    <a:cubicBezTo>
                      <a:pt x="0" y="40"/>
                      <a:pt x="1" y="55"/>
                      <a:pt x="2" y="69"/>
                    </a:cubicBezTo>
                    <a:cubicBezTo>
                      <a:pt x="3" y="82"/>
                      <a:pt x="4" y="95"/>
                      <a:pt x="9" y="10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6">
                <a:extLst>
                  <a:ext uri="{FF2B5EF4-FFF2-40B4-BE49-F238E27FC236}">
                    <a16:creationId xmlns:a16="http://schemas.microsoft.com/office/drawing/2014/main" id="{C190385E-5FBB-4CD6-A37F-65C1CFD70BDA}"/>
                  </a:ext>
                </a:extLst>
              </p:cNvPr>
              <p:cNvSpPr>
                <a:spLocks/>
              </p:cNvSpPr>
              <p:nvPr/>
            </p:nvSpPr>
            <p:spPr bwMode="auto">
              <a:xfrm>
                <a:off x="2308" y="3281"/>
                <a:ext cx="22" cy="17"/>
              </a:xfrm>
              <a:custGeom>
                <a:avLst/>
                <a:gdLst>
                  <a:gd name="T0" fmla="*/ 27 w 46"/>
                  <a:gd name="T1" fmla="*/ 13 h 37"/>
                  <a:gd name="T2" fmla="*/ 46 w 46"/>
                  <a:gd name="T3" fmla="*/ 37 h 37"/>
                  <a:gd name="T4" fmla="*/ 39 w 46"/>
                  <a:gd name="T5" fmla="*/ 18 h 37"/>
                  <a:gd name="T6" fmla="*/ 34 w 46"/>
                  <a:gd name="T7" fmla="*/ 13 h 37"/>
                  <a:gd name="T8" fmla="*/ 18 w 46"/>
                  <a:gd name="T9" fmla="*/ 4 h 37"/>
                  <a:gd name="T10" fmla="*/ 3 w 46"/>
                  <a:gd name="T11" fmla="*/ 1 h 37"/>
                  <a:gd name="T12" fmla="*/ 1 w 46"/>
                  <a:gd name="T13" fmla="*/ 1 h 37"/>
                  <a:gd name="T14" fmla="*/ 0 w 46"/>
                  <a:gd name="T15" fmla="*/ 1 h 37"/>
                  <a:gd name="T16" fmla="*/ 12 w 46"/>
                  <a:gd name="T17" fmla="*/ 4 h 37"/>
                  <a:gd name="T18" fmla="*/ 27 w 46"/>
                  <a:gd name="T19" fmla="*/ 13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 h="37">
                    <a:moveTo>
                      <a:pt x="27" y="13"/>
                    </a:moveTo>
                    <a:cubicBezTo>
                      <a:pt x="36" y="20"/>
                      <a:pt x="42" y="28"/>
                      <a:pt x="46" y="37"/>
                    </a:cubicBezTo>
                    <a:cubicBezTo>
                      <a:pt x="45" y="30"/>
                      <a:pt x="43" y="24"/>
                      <a:pt x="39" y="18"/>
                    </a:cubicBezTo>
                    <a:cubicBezTo>
                      <a:pt x="38" y="16"/>
                      <a:pt x="36" y="15"/>
                      <a:pt x="34" y="13"/>
                    </a:cubicBezTo>
                    <a:cubicBezTo>
                      <a:pt x="29" y="10"/>
                      <a:pt x="24" y="6"/>
                      <a:pt x="18" y="4"/>
                    </a:cubicBezTo>
                    <a:cubicBezTo>
                      <a:pt x="14" y="2"/>
                      <a:pt x="9" y="1"/>
                      <a:pt x="3" y="1"/>
                    </a:cubicBezTo>
                    <a:cubicBezTo>
                      <a:pt x="3" y="0"/>
                      <a:pt x="2" y="1"/>
                      <a:pt x="1" y="1"/>
                    </a:cubicBezTo>
                    <a:cubicBezTo>
                      <a:pt x="0" y="1"/>
                      <a:pt x="0" y="1"/>
                      <a:pt x="0" y="1"/>
                    </a:cubicBezTo>
                    <a:cubicBezTo>
                      <a:pt x="4" y="1"/>
                      <a:pt x="8" y="2"/>
                      <a:pt x="12" y="4"/>
                    </a:cubicBezTo>
                    <a:cubicBezTo>
                      <a:pt x="18" y="6"/>
                      <a:pt x="23" y="9"/>
                      <a:pt x="27"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7">
                <a:extLst>
                  <a:ext uri="{FF2B5EF4-FFF2-40B4-BE49-F238E27FC236}">
                    <a16:creationId xmlns:a16="http://schemas.microsoft.com/office/drawing/2014/main" id="{58552537-EC15-4E65-AF59-F2351395B55C}"/>
                  </a:ext>
                </a:extLst>
              </p:cNvPr>
              <p:cNvSpPr>
                <a:spLocks/>
              </p:cNvSpPr>
              <p:nvPr/>
            </p:nvSpPr>
            <p:spPr bwMode="auto">
              <a:xfrm>
                <a:off x="2380" y="3313"/>
                <a:ext cx="13" cy="14"/>
              </a:xfrm>
              <a:custGeom>
                <a:avLst/>
                <a:gdLst>
                  <a:gd name="T0" fmla="*/ 14 w 27"/>
                  <a:gd name="T1" fmla="*/ 15 h 29"/>
                  <a:gd name="T2" fmla="*/ 20 w 27"/>
                  <a:gd name="T3" fmla="*/ 28 h 29"/>
                  <a:gd name="T4" fmla="*/ 24 w 27"/>
                  <a:gd name="T5" fmla="*/ 27 h 29"/>
                  <a:gd name="T6" fmla="*/ 20 w 27"/>
                  <a:gd name="T7" fmla="*/ 9 h 29"/>
                  <a:gd name="T8" fmla="*/ 8 w 27"/>
                  <a:gd name="T9" fmla="*/ 1 h 29"/>
                  <a:gd name="T10" fmla="*/ 1 w 27"/>
                  <a:gd name="T11" fmla="*/ 3 h 29"/>
                  <a:gd name="T12" fmla="*/ 2 w 27"/>
                  <a:gd name="T13" fmla="*/ 8 h 29"/>
                  <a:gd name="T14" fmla="*/ 9 w 27"/>
                  <a:gd name="T15" fmla="*/ 11 h 29"/>
                  <a:gd name="T16" fmla="*/ 14 w 27"/>
                  <a:gd name="T17" fmla="*/ 15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29">
                    <a:moveTo>
                      <a:pt x="14" y="15"/>
                    </a:moveTo>
                    <a:cubicBezTo>
                      <a:pt x="17" y="19"/>
                      <a:pt x="16" y="26"/>
                      <a:pt x="20" y="28"/>
                    </a:cubicBezTo>
                    <a:cubicBezTo>
                      <a:pt x="22" y="29"/>
                      <a:pt x="24" y="28"/>
                      <a:pt x="24" y="27"/>
                    </a:cubicBezTo>
                    <a:cubicBezTo>
                      <a:pt x="27" y="21"/>
                      <a:pt x="23" y="14"/>
                      <a:pt x="20" y="9"/>
                    </a:cubicBezTo>
                    <a:cubicBezTo>
                      <a:pt x="17" y="5"/>
                      <a:pt x="12" y="1"/>
                      <a:pt x="8" y="1"/>
                    </a:cubicBezTo>
                    <a:cubicBezTo>
                      <a:pt x="5" y="0"/>
                      <a:pt x="2" y="1"/>
                      <a:pt x="1" y="3"/>
                    </a:cubicBezTo>
                    <a:cubicBezTo>
                      <a:pt x="0" y="4"/>
                      <a:pt x="1" y="6"/>
                      <a:pt x="2" y="8"/>
                    </a:cubicBezTo>
                    <a:cubicBezTo>
                      <a:pt x="4" y="10"/>
                      <a:pt x="7" y="9"/>
                      <a:pt x="9" y="11"/>
                    </a:cubicBezTo>
                    <a:cubicBezTo>
                      <a:pt x="11" y="12"/>
                      <a:pt x="13" y="13"/>
                      <a:pt x="14"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8">
                <a:extLst>
                  <a:ext uri="{FF2B5EF4-FFF2-40B4-BE49-F238E27FC236}">
                    <a16:creationId xmlns:a16="http://schemas.microsoft.com/office/drawing/2014/main" id="{845D6141-2C98-4040-A706-DA173828B119}"/>
                  </a:ext>
                </a:extLst>
              </p:cNvPr>
              <p:cNvSpPr>
                <a:spLocks/>
              </p:cNvSpPr>
              <p:nvPr/>
            </p:nvSpPr>
            <p:spPr bwMode="auto">
              <a:xfrm>
                <a:off x="2385" y="3277"/>
                <a:ext cx="23" cy="20"/>
              </a:xfrm>
              <a:custGeom>
                <a:avLst/>
                <a:gdLst>
                  <a:gd name="T0" fmla="*/ 48 w 49"/>
                  <a:gd name="T1" fmla="*/ 44 h 44"/>
                  <a:gd name="T2" fmla="*/ 47 w 49"/>
                  <a:gd name="T3" fmla="*/ 34 h 44"/>
                  <a:gd name="T4" fmla="*/ 23 w 49"/>
                  <a:gd name="T5" fmla="*/ 4 h 44"/>
                  <a:gd name="T6" fmla="*/ 6 w 49"/>
                  <a:gd name="T7" fmla="*/ 0 h 44"/>
                  <a:gd name="T8" fmla="*/ 0 w 49"/>
                  <a:gd name="T9" fmla="*/ 3 h 44"/>
                  <a:gd name="T10" fmla="*/ 20 w 49"/>
                  <a:gd name="T11" fmla="*/ 11 h 44"/>
                  <a:gd name="T12" fmla="*/ 48 w 49"/>
                  <a:gd name="T13" fmla="*/ 44 h 44"/>
                </a:gdLst>
                <a:ahLst/>
                <a:cxnLst>
                  <a:cxn ang="0">
                    <a:pos x="T0" y="T1"/>
                  </a:cxn>
                  <a:cxn ang="0">
                    <a:pos x="T2" y="T3"/>
                  </a:cxn>
                  <a:cxn ang="0">
                    <a:pos x="T4" y="T5"/>
                  </a:cxn>
                  <a:cxn ang="0">
                    <a:pos x="T6" y="T7"/>
                  </a:cxn>
                  <a:cxn ang="0">
                    <a:pos x="T8" y="T9"/>
                  </a:cxn>
                  <a:cxn ang="0">
                    <a:pos x="T10" y="T11"/>
                  </a:cxn>
                  <a:cxn ang="0">
                    <a:pos x="T12" y="T13"/>
                  </a:cxn>
                </a:cxnLst>
                <a:rect l="0" t="0" r="r" b="b"/>
                <a:pathLst>
                  <a:path w="49" h="44">
                    <a:moveTo>
                      <a:pt x="48" y="44"/>
                    </a:moveTo>
                    <a:cubicBezTo>
                      <a:pt x="49" y="42"/>
                      <a:pt x="48" y="37"/>
                      <a:pt x="47" y="34"/>
                    </a:cubicBezTo>
                    <a:cubicBezTo>
                      <a:pt x="42" y="22"/>
                      <a:pt x="36" y="13"/>
                      <a:pt x="23" y="4"/>
                    </a:cubicBezTo>
                    <a:cubicBezTo>
                      <a:pt x="17" y="0"/>
                      <a:pt x="12" y="0"/>
                      <a:pt x="6" y="0"/>
                    </a:cubicBezTo>
                    <a:cubicBezTo>
                      <a:pt x="4" y="0"/>
                      <a:pt x="1" y="0"/>
                      <a:pt x="0" y="3"/>
                    </a:cubicBezTo>
                    <a:cubicBezTo>
                      <a:pt x="7" y="4"/>
                      <a:pt x="14" y="7"/>
                      <a:pt x="20" y="11"/>
                    </a:cubicBezTo>
                    <a:cubicBezTo>
                      <a:pt x="32" y="19"/>
                      <a:pt x="41" y="31"/>
                      <a:pt x="48"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9">
                <a:extLst>
                  <a:ext uri="{FF2B5EF4-FFF2-40B4-BE49-F238E27FC236}">
                    <a16:creationId xmlns:a16="http://schemas.microsoft.com/office/drawing/2014/main" id="{4A310185-136F-497B-8F5B-E169A1638DFA}"/>
                  </a:ext>
                </a:extLst>
              </p:cNvPr>
              <p:cNvSpPr>
                <a:spLocks/>
              </p:cNvSpPr>
              <p:nvPr/>
            </p:nvSpPr>
            <p:spPr bwMode="auto">
              <a:xfrm>
                <a:off x="2459" y="3472"/>
                <a:ext cx="61" cy="125"/>
              </a:xfrm>
              <a:custGeom>
                <a:avLst/>
                <a:gdLst>
                  <a:gd name="T0" fmla="*/ 89 w 130"/>
                  <a:gd name="T1" fmla="*/ 110 h 265"/>
                  <a:gd name="T2" fmla="*/ 85 w 130"/>
                  <a:gd name="T3" fmla="*/ 183 h 265"/>
                  <a:gd name="T4" fmla="*/ 68 w 130"/>
                  <a:gd name="T5" fmla="*/ 239 h 265"/>
                  <a:gd name="T6" fmla="*/ 47 w 130"/>
                  <a:gd name="T7" fmla="*/ 250 h 265"/>
                  <a:gd name="T8" fmla="*/ 35 w 130"/>
                  <a:gd name="T9" fmla="*/ 265 h 265"/>
                  <a:gd name="T10" fmla="*/ 39 w 130"/>
                  <a:gd name="T11" fmla="*/ 263 h 265"/>
                  <a:gd name="T12" fmla="*/ 57 w 130"/>
                  <a:gd name="T13" fmla="*/ 252 h 265"/>
                  <a:gd name="T14" fmla="*/ 64 w 130"/>
                  <a:gd name="T15" fmla="*/ 249 h 265"/>
                  <a:gd name="T16" fmla="*/ 71 w 130"/>
                  <a:gd name="T17" fmla="*/ 247 h 265"/>
                  <a:gd name="T18" fmla="*/ 82 w 130"/>
                  <a:gd name="T19" fmla="*/ 246 h 265"/>
                  <a:gd name="T20" fmla="*/ 100 w 130"/>
                  <a:gd name="T21" fmla="*/ 245 h 265"/>
                  <a:gd name="T22" fmla="*/ 116 w 130"/>
                  <a:gd name="T23" fmla="*/ 245 h 265"/>
                  <a:gd name="T24" fmla="*/ 130 w 130"/>
                  <a:gd name="T25" fmla="*/ 246 h 265"/>
                  <a:gd name="T26" fmla="*/ 122 w 130"/>
                  <a:gd name="T27" fmla="*/ 244 h 265"/>
                  <a:gd name="T28" fmla="*/ 116 w 130"/>
                  <a:gd name="T29" fmla="*/ 243 h 265"/>
                  <a:gd name="T30" fmla="*/ 95 w 130"/>
                  <a:gd name="T31" fmla="*/ 239 h 265"/>
                  <a:gd name="T32" fmla="*/ 75 w 130"/>
                  <a:gd name="T33" fmla="*/ 238 h 265"/>
                  <a:gd name="T34" fmla="*/ 94 w 130"/>
                  <a:gd name="T35" fmla="*/ 182 h 265"/>
                  <a:gd name="T36" fmla="*/ 96 w 130"/>
                  <a:gd name="T37" fmla="*/ 107 h 265"/>
                  <a:gd name="T38" fmla="*/ 47 w 130"/>
                  <a:gd name="T39" fmla="*/ 27 h 265"/>
                  <a:gd name="T40" fmla="*/ 0 w 130"/>
                  <a:gd name="T41" fmla="*/ 0 h 265"/>
                  <a:gd name="T42" fmla="*/ 44 w 130"/>
                  <a:gd name="T43" fmla="*/ 30 h 265"/>
                  <a:gd name="T44" fmla="*/ 89 w 130"/>
                  <a:gd name="T45" fmla="*/ 110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30" h="265">
                    <a:moveTo>
                      <a:pt x="89" y="110"/>
                    </a:moveTo>
                    <a:cubicBezTo>
                      <a:pt x="93" y="134"/>
                      <a:pt x="90" y="159"/>
                      <a:pt x="85" y="183"/>
                    </a:cubicBezTo>
                    <a:cubicBezTo>
                      <a:pt x="80" y="202"/>
                      <a:pt x="74" y="221"/>
                      <a:pt x="68" y="239"/>
                    </a:cubicBezTo>
                    <a:cubicBezTo>
                      <a:pt x="60" y="240"/>
                      <a:pt x="53" y="244"/>
                      <a:pt x="47" y="250"/>
                    </a:cubicBezTo>
                    <a:cubicBezTo>
                      <a:pt x="42" y="254"/>
                      <a:pt x="38" y="260"/>
                      <a:pt x="35" y="265"/>
                    </a:cubicBezTo>
                    <a:cubicBezTo>
                      <a:pt x="36" y="264"/>
                      <a:pt x="38" y="264"/>
                      <a:pt x="39" y="263"/>
                    </a:cubicBezTo>
                    <a:cubicBezTo>
                      <a:pt x="45" y="259"/>
                      <a:pt x="50" y="255"/>
                      <a:pt x="57" y="252"/>
                    </a:cubicBezTo>
                    <a:cubicBezTo>
                      <a:pt x="59" y="251"/>
                      <a:pt x="62" y="250"/>
                      <a:pt x="64" y="249"/>
                    </a:cubicBezTo>
                    <a:cubicBezTo>
                      <a:pt x="66" y="248"/>
                      <a:pt x="69" y="248"/>
                      <a:pt x="71" y="247"/>
                    </a:cubicBezTo>
                    <a:cubicBezTo>
                      <a:pt x="75" y="247"/>
                      <a:pt x="78" y="246"/>
                      <a:pt x="82" y="246"/>
                    </a:cubicBezTo>
                    <a:cubicBezTo>
                      <a:pt x="88" y="245"/>
                      <a:pt x="94" y="245"/>
                      <a:pt x="100" y="245"/>
                    </a:cubicBezTo>
                    <a:cubicBezTo>
                      <a:pt x="105" y="245"/>
                      <a:pt x="110" y="245"/>
                      <a:pt x="116" y="245"/>
                    </a:cubicBezTo>
                    <a:cubicBezTo>
                      <a:pt x="120" y="245"/>
                      <a:pt x="125" y="245"/>
                      <a:pt x="130" y="246"/>
                    </a:cubicBezTo>
                    <a:cubicBezTo>
                      <a:pt x="127" y="245"/>
                      <a:pt x="125" y="245"/>
                      <a:pt x="122" y="244"/>
                    </a:cubicBezTo>
                    <a:cubicBezTo>
                      <a:pt x="120" y="244"/>
                      <a:pt x="118" y="243"/>
                      <a:pt x="116" y="243"/>
                    </a:cubicBezTo>
                    <a:cubicBezTo>
                      <a:pt x="109" y="242"/>
                      <a:pt x="102" y="241"/>
                      <a:pt x="95" y="239"/>
                    </a:cubicBezTo>
                    <a:cubicBezTo>
                      <a:pt x="88" y="238"/>
                      <a:pt x="82" y="238"/>
                      <a:pt x="75" y="238"/>
                    </a:cubicBezTo>
                    <a:cubicBezTo>
                      <a:pt x="82" y="219"/>
                      <a:pt x="89" y="201"/>
                      <a:pt x="94" y="182"/>
                    </a:cubicBezTo>
                    <a:cubicBezTo>
                      <a:pt x="101" y="153"/>
                      <a:pt x="101" y="132"/>
                      <a:pt x="96" y="107"/>
                    </a:cubicBezTo>
                    <a:cubicBezTo>
                      <a:pt x="91" y="75"/>
                      <a:pt x="73" y="46"/>
                      <a:pt x="47" y="27"/>
                    </a:cubicBezTo>
                    <a:cubicBezTo>
                      <a:pt x="32" y="16"/>
                      <a:pt x="16" y="9"/>
                      <a:pt x="0" y="0"/>
                    </a:cubicBezTo>
                    <a:cubicBezTo>
                      <a:pt x="14" y="11"/>
                      <a:pt x="31" y="19"/>
                      <a:pt x="44" y="30"/>
                    </a:cubicBezTo>
                    <a:cubicBezTo>
                      <a:pt x="69" y="50"/>
                      <a:pt x="84" y="80"/>
                      <a:pt x="89" y="1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10">
                <a:extLst>
                  <a:ext uri="{FF2B5EF4-FFF2-40B4-BE49-F238E27FC236}">
                    <a16:creationId xmlns:a16="http://schemas.microsoft.com/office/drawing/2014/main" id="{5B008EC4-0586-4F5E-9CA2-CF65F43AEB84}"/>
                  </a:ext>
                </a:extLst>
              </p:cNvPr>
              <p:cNvSpPr>
                <a:spLocks/>
              </p:cNvSpPr>
              <p:nvPr/>
            </p:nvSpPr>
            <p:spPr bwMode="auto">
              <a:xfrm>
                <a:off x="2354" y="3289"/>
                <a:ext cx="54" cy="60"/>
              </a:xfrm>
              <a:custGeom>
                <a:avLst/>
                <a:gdLst>
                  <a:gd name="T0" fmla="*/ 8 w 114"/>
                  <a:gd name="T1" fmla="*/ 85 h 128"/>
                  <a:gd name="T2" fmla="*/ 12 w 114"/>
                  <a:gd name="T3" fmla="*/ 94 h 128"/>
                  <a:gd name="T4" fmla="*/ 21 w 114"/>
                  <a:gd name="T5" fmla="*/ 98 h 128"/>
                  <a:gd name="T6" fmla="*/ 32 w 114"/>
                  <a:gd name="T7" fmla="*/ 105 h 128"/>
                  <a:gd name="T8" fmla="*/ 29 w 114"/>
                  <a:gd name="T9" fmla="*/ 98 h 128"/>
                  <a:gd name="T10" fmla="*/ 27 w 114"/>
                  <a:gd name="T11" fmla="*/ 79 h 128"/>
                  <a:gd name="T12" fmla="*/ 34 w 114"/>
                  <a:gd name="T13" fmla="*/ 55 h 128"/>
                  <a:gd name="T14" fmla="*/ 43 w 114"/>
                  <a:gd name="T15" fmla="*/ 47 h 128"/>
                  <a:gd name="T16" fmla="*/ 55 w 114"/>
                  <a:gd name="T17" fmla="*/ 43 h 128"/>
                  <a:gd name="T18" fmla="*/ 66 w 114"/>
                  <a:gd name="T19" fmla="*/ 44 h 128"/>
                  <a:gd name="T20" fmla="*/ 86 w 114"/>
                  <a:gd name="T21" fmla="*/ 62 h 128"/>
                  <a:gd name="T22" fmla="*/ 90 w 114"/>
                  <a:gd name="T23" fmla="*/ 89 h 128"/>
                  <a:gd name="T24" fmla="*/ 86 w 114"/>
                  <a:gd name="T25" fmla="*/ 103 h 128"/>
                  <a:gd name="T26" fmla="*/ 76 w 114"/>
                  <a:gd name="T27" fmla="*/ 115 h 128"/>
                  <a:gd name="T28" fmla="*/ 65 w 114"/>
                  <a:gd name="T29" fmla="*/ 119 h 128"/>
                  <a:gd name="T30" fmla="*/ 85 w 114"/>
                  <a:gd name="T31" fmla="*/ 125 h 128"/>
                  <a:gd name="T32" fmla="*/ 97 w 114"/>
                  <a:gd name="T33" fmla="*/ 128 h 128"/>
                  <a:gd name="T34" fmla="*/ 106 w 114"/>
                  <a:gd name="T35" fmla="*/ 114 h 128"/>
                  <a:gd name="T36" fmla="*/ 113 w 114"/>
                  <a:gd name="T37" fmla="*/ 83 h 128"/>
                  <a:gd name="T38" fmla="*/ 108 w 114"/>
                  <a:gd name="T39" fmla="*/ 43 h 128"/>
                  <a:gd name="T40" fmla="*/ 82 w 114"/>
                  <a:gd name="T41" fmla="*/ 8 h 128"/>
                  <a:gd name="T42" fmla="*/ 62 w 114"/>
                  <a:gd name="T43" fmla="*/ 1 h 128"/>
                  <a:gd name="T44" fmla="*/ 40 w 114"/>
                  <a:gd name="T45" fmla="*/ 3 h 128"/>
                  <a:gd name="T46" fmla="*/ 29 w 114"/>
                  <a:gd name="T47" fmla="*/ 9 h 128"/>
                  <a:gd name="T48" fmla="*/ 4 w 114"/>
                  <a:gd name="T49" fmla="*/ 40 h 128"/>
                  <a:gd name="T50" fmla="*/ 2 w 114"/>
                  <a:gd name="T51" fmla="*/ 75 h 128"/>
                  <a:gd name="T52" fmla="*/ 8 w 114"/>
                  <a:gd name="T53" fmla="*/ 85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4" h="128">
                    <a:moveTo>
                      <a:pt x="8" y="85"/>
                    </a:moveTo>
                    <a:cubicBezTo>
                      <a:pt x="10" y="88"/>
                      <a:pt x="11" y="91"/>
                      <a:pt x="12" y="94"/>
                    </a:cubicBezTo>
                    <a:cubicBezTo>
                      <a:pt x="15" y="95"/>
                      <a:pt x="18" y="97"/>
                      <a:pt x="21" y="98"/>
                    </a:cubicBezTo>
                    <a:cubicBezTo>
                      <a:pt x="25" y="100"/>
                      <a:pt x="28" y="103"/>
                      <a:pt x="32" y="105"/>
                    </a:cubicBezTo>
                    <a:cubicBezTo>
                      <a:pt x="31" y="103"/>
                      <a:pt x="30" y="100"/>
                      <a:pt x="29" y="98"/>
                    </a:cubicBezTo>
                    <a:cubicBezTo>
                      <a:pt x="27" y="92"/>
                      <a:pt x="26" y="85"/>
                      <a:pt x="27" y="79"/>
                    </a:cubicBezTo>
                    <a:cubicBezTo>
                      <a:pt x="27" y="71"/>
                      <a:pt x="29" y="62"/>
                      <a:pt x="34" y="55"/>
                    </a:cubicBezTo>
                    <a:cubicBezTo>
                      <a:pt x="36" y="52"/>
                      <a:pt x="39" y="49"/>
                      <a:pt x="43" y="47"/>
                    </a:cubicBezTo>
                    <a:cubicBezTo>
                      <a:pt x="46" y="44"/>
                      <a:pt x="50" y="43"/>
                      <a:pt x="55" y="43"/>
                    </a:cubicBezTo>
                    <a:cubicBezTo>
                      <a:pt x="59" y="42"/>
                      <a:pt x="63" y="43"/>
                      <a:pt x="66" y="44"/>
                    </a:cubicBezTo>
                    <a:cubicBezTo>
                      <a:pt x="75" y="47"/>
                      <a:pt x="82" y="54"/>
                      <a:pt x="86" y="62"/>
                    </a:cubicBezTo>
                    <a:cubicBezTo>
                      <a:pt x="90" y="70"/>
                      <a:pt x="91" y="80"/>
                      <a:pt x="90" y="89"/>
                    </a:cubicBezTo>
                    <a:cubicBezTo>
                      <a:pt x="90" y="94"/>
                      <a:pt x="88" y="99"/>
                      <a:pt x="86" y="103"/>
                    </a:cubicBezTo>
                    <a:cubicBezTo>
                      <a:pt x="83" y="108"/>
                      <a:pt x="80" y="112"/>
                      <a:pt x="76" y="115"/>
                    </a:cubicBezTo>
                    <a:cubicBezTo>
                      <a:pt x="72" y="117"/>
                      <a:pt x="69" y="118"/>
                      <a:pt x="65" y="119"/>
                    </a:cubicBezTo>
                    <a:cubicBezTo>
                      <a:pt x="71" y="121"/>
                      <a:pt x="78" y="123"/>
                      <a:pt x="85" y="125"/>
                    </a:cubicBezTo>
                    <a:cubicBezTo>
                      <a:pt x="88" y="126"/>
                      <a:pt x="92" y="127"/>
                      <a:pt x="97" y="128"/>
                    </a:cubicBezTo>
                    <a:cubicBezTo>
                      <a:pt x="101" y="124"/>
                      <a:pt x="104" y="119"/>
                      <a:pt x="106" y="114"/>
                    </a:cubicBezTo>
                    <a:cubicBezTo>
                      <a:pt x="111" y="104"/>
                      <a:pt x="112" y="94"/>
                      <a:pt x="113" y="83"/>
                    </a:cubicBezTo>
                    <a:cubicBezTo>
                      <a:pt x="114" y="69"/>
                      <a:pt x="112" y="56"/>
                      <a:pt x="108" y="43"/>
                    </a:cubicBezTo>
                    <a:cubicBezTo>
                      <a:pt x="103" y="29"/>
                      <a:pt x="94" y="16"/>
                      <a:pt x="82" y="8"/>
                    </a:cubicBezTo>
                    <a:cubicBezTo>
                      <a:pt x="76" y="4"/>
                      <a:pt x="69" y="2"/>
                      <a:pt x="62" y="1"/>
                    </a:cubicBezTo>
                    <a:cubicBezTo>
                      <a:pt x="54" y="0"/>
                      <a:pt x="47" y="0"/>
                      <a:pt x="40" y="3"/>
                    </a:cubicBezTo>
                    <a:cubicBezTo>
                      <a:pt x="36" y="5"/>
                      <a:pt x="32" y="7"/>
                      <a:pt x="29" y="9"/>
                    </a:cubicBezTo>
                    <a:cubicBezTo>
                      <a:pt x="18" y="17"/>
                      <a:pt x="9" y="27"/>
                      <a:pt x="4" y="40"/>
                    </a:cubicBezTo>
                    <a:cubicBezTo>
                      <a:pt x="0" y="51"/>
                      <a:pt x="0" y="63"/>
                      <a:pt x="2" y="75"/>
                    </a:cubicBezTo>
                    <a:cubicBezTo>
                      <a:pt x="4" y="78"/>
                      <a:pt x="7" y="82"/>
                      <a:pt x="8" y="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11">
                <a:extLst>
                  <a:ext uri="{FF2B5EF4-FFF2-40B4-BE49-F238E27FC236}">
                    <a16:creationId xmlns:a16="http://schemas.microsoft.com/office/drawing/2014/main" id="{734C1F3A-5CCD-4299-86D5-16E1AF0EF685}"/>
                  </a:ext>
                </a:extLst>
              </p:cNvPr>
              <p:cNvSpPr>
                <a:spLocks/>
              </p:cNvSpPr>
              <p:nvPr/>
            </p:nvSpPr>
            <p:spPr bwMode="auto">
              <a:xfrm>
                <a:off x="2311" y="3315"/>
                <a:ext cx="8" cy="13"/>
              </a:xfrm>
              <a:custGeom>
                <a:avLst/>
                <a:gdLst>
                  <a:gd name="T0" fmla="*/ 11 w 18"/>
                  <a:gd name="T1" fmla="*/ 28 h 29"/>
                  <a:gd name="T2" fmla="*/ 15 w 18"/>
                  <a:gd name="T3" fmla="*/ 28 h 29"/>
                  <a:gd name="T4" fmla="*/ 16 w 18"/>
                  <a:gd name="T5" fmla="*/ 12 h 29"/>
                  <a:gd name="T6" fmla="*/ 8 w 18"/>
                  <a:gd name="T7" fmla="*/ 2 h 29"/>
                  <a:gd name="T8" fmla="*/ 1 w 18"/>
                  <a:gd name="T9" fmla="*/ 1 h 29"/>
                  <a:gd name="T10" fmla="*/ 1 w 18"/>
                  <a:gd name="T11" fmla="*/ 5 h 29"/>
                  <a:gd name="T12" fmla="*/ 6 w 18"/>
                  <a:gd name="T13" fmla="*/ 10 h 29"/>
                  <a:gd name="T14" fmla="*/ 9 w 18"/>
                  <a:gd name="T15" fmla="*/ 15 h 29"/>
                  <a:gd name="T16" fmla="*/ 11 w 18"/>
                  <a:gd name="T17" fmla="*/ 28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29">
                    <a:moveTo>
                      <a:pt x="11" y="28"/>
                    </a:moveTo>
                    <a:cubicBezTo>
                      <a:pt x="12" y="29"/>
                      <a:pt x="14" y="29"/>
                      <a:pt x="15" y="28"/>
                    </a:cubicBezTo>
                    <a:cubicBezTo>
                      <a:pt x="18" y="24"/>
                      <a:pt x="18" y="17"/>
                      <a:pt x="16" y="12"/>
                    </a:cubicBezTo>
                    <a:cubicBezTo>
                      <a:pt x="15" y="8"/>
                      <a:pt x="12" y="4"/>
                      <a:pt x="8" y="2"/>
                    </a:cubicBezTo>
                    <a:cubicBezTo>
                      <a:pt x="6" y="1"/>
                      <a:pt x="3" y="0"/>
                      <a:pt x="1" y="1"/>
                    </a:cubicBezTo>
                    <a:cubicBezTo>
                      <a:pt x="0" y="2"/>
                      <a:pt x="1" y="4"/>
                      <a:pt x="1" y="5"/>
                    </a:cubicBezTo>
                    <a:cubicBezTo>
                      <a:pt x="2" y="8"/>
                      <a:pt x="4" y="8"/>
                      <a:pt x="6" y="10"/>
                    </a:cubicBezTo>
                    <a:cubicBezTo>
                      <a:pt x="7" y="12"/>
                      <a:pt x="9" y="13"/>
                      <a:pt x="9" y="15"/>
                    </a:cubicBezTo>
                    <a:cubicBezTo>
                      <a:pt x="11" y="19"/>
                      <a:pt x="8" y="25"/>
                      <a:pt x="11"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12">
                <a:extLst>
                  <a:ext uri="{FF2B5EF4-FFF2-40B4-BE49-F238E27FC236}">
                    <a16:creationId xmlns:a16="http://schemas.microsoft.com/office/drawing/2014/main" id="{15E0501D-B7D0-4E3E-A3B8-C1ACEE6ED0F5}"/>
                  </a:ext>
                </a:extLst>
              </p:cNvPr>
              <p:cNvSpPr>
                <a:spLocks/>
              </p:cNvSpPr>
              <p:nvPr/>
            </p:nvSpPr>
            <p:spPr bwMode="auto">
              <a:xfrm>
                <a:off x="2220" y="3385"/>
                <a:ext cx="251" cy="332"/>
              </a:xfrm>
              <a:custGeom>
                <a:avLst/>
                <a:gdLst>
                  <a:gd name="T0" fmla="*/ 452 w 534"/>
                  <a:gd name="T1" fmla="*/ 506 h 708"/>
                  <a:gd name="T2" fmla="*/ 452 w 534"/>
                  <a:gd name="T3" fmla="*/ 483 h 708"/>
                  <a:gd name="T4" fmla="*/ 466 w 534"/>
                  <a:gd name="T5" fmla="*/ 457 h 708"/>
                  <a:gd name="T6" fmla="*/ 466 w 534"/>
                  <a:gd name="T7" fmla="*/ 456 h 708"/>
                  <a:gd name="T8" fmla="*/ 491 w 534"/>
                  <a:gd name="T9" fmla="*/ 448 h 708"/>
                  <a:gd name="T10" fmla="*/ 510 w 534"/>
                  <a:gd name="T11" fmla="*/ 449 h 708"/>
                  <a:gd name="T12" fmla="*/ 516 w 534"/>
                  <a:gd name="T13" fmla="*/ 450 h 708"/>
                  <a:gd name="T14" fmla="*/ 525 w 534"/>
                  <a:gd name="T15" fmla="*/ 451 h 708"/>
                  <a:gd name="T16" fmla="*/ 526 w 534"/>
                  <a:gd name="T17" fmla="*/ 446 h 708"/>
                  <a:gd name="T18" fmla="*/ 503 w 534"/>
                  <a:gd name="T19" fmla="*/ 234 h 708"/>
                  <a:gd name="T20" fmla="*/ 461 w 534"/>
                  <a:gd name="T21" fmla="*/ 174 h 708"/>
                  <a:gd name="T22" fmla="*/ 434 w 534"/>
                  <a:gd name="T23" fmla="*/ 84 h 708"/>
                  <a:gd name="T24" fmla="*/ 404 w 534"/>
                  <a:gd name="T25" fmla="*/ 22 h 708"/>
                  <a:gd name="T26" fmla="*/ 394 w 534"/>
                  <a:gd name="T27" fmla="*/ 0 h 708"/>
                  <a:gd name="T28" fmla="*/ 390 w 534"/>
                  <a:gd name="T29" fmla="*/ 4 h 708"/>
                  <a:gd name="T30" fmla="*/ 388 w 534"/>
                  <a:gd name="T31" fmla="*/ 6 h 708"/>
                  <a:gd name="T32" fmla="*/ 384 w 534"/>
                  <a:gd name="T33" fmla="*/ 8 h 708"/>
                  <a:gd name="T34" fmla="*/ 382 w 534"/>
                  <a:gd name="T35" fmla="*/ 9 h 708"/>
                  <a:gd name="T36" fmla="*/ 369 w 534"/>
                  <a:gd name="T37" fmla="*/ 13 h 708"/>
                  <a:gd name="T38" fmla="*/ 334 w 534"/>
                  <a:gd name="T39" fmla="*/ 33 h 708"/>
                  <a:gd name="T40" fmla="*/ 316 w 534"/>
                  <a:gd name="T41" fmla="*/ 45 h 708"/>
                  <a:gd name="T42" fmla="*/ 284 w 534"/>
                  <a:gd name="T43" fmla="*/ 58 h 708"/>
                  <a:gd name="T44" fmla="*/ 251 w 534"/>
                  <a:gd name="T45" fmla="*/ 62 h 708"/>
                  <a:gd name="T46" fmla="*/ 245 w 534"/>
                  <a:gd name="T47" fmla="*/ 62 h 708"/>
                  <a:gd name="T48" fmla="*/ 213 w 534"/>
                  <a:gd name="T49" fmla="*/ 51 h 708"/>
                  <a:gd name="T50" fmla="*/ 191 w 534"/>
                  <a:gd name="T51" fmla="*/ 31 h 708"/>
                  <a:gd name="T52" fmla="*/ 182 w 534"/>
                  <a:gd name="T53" fmla="*/ 20 h 708"/>
                  <a:gd name="T54" fmla="*/ 181 w 534"/>
                  <a:gd name="T55" fmla="*/ 20 h 708"/>
                  <a:gd name="T56" fmla="*/ 171 w 534"/>
                  <a:gd name="T57" fmla="*/ 9 h 708"/>
                  <a:gd name="T58" fmla="*/ 168 w 534"/>
                  <a:gd name="T59" fmla="*/ 49 h 708"/>
                  <a:gd name="T60" fmla="*/ 147 w 534"/>
                  <a:gd name="T61" fmla="*/ 86 h 708"/>
                  <a:gd name="T62" fmla="*/ 111 w 534"/>
                  <a:gd name="T63" fmla="*/ 151 h 708"/>
                  <a:gd name="T64" fmla="*/ 107 w 534"/>
                  <a:gd name="T65" fmla="*/ 196 h 708"/>
                  <a:gd name="T66" fmla="*/ 65 w 534"/>
                  <a:gd name="T67" fmla="*/ 271 h 708"/>
                  <a:gd name="T68" fmla="*/ 31 w 534"/>
                  <a:gd name="T69" fmla="*/ 396 h 708"/>
                  <a:gd name="T70" fmla="*/ 30 w 534"/>
                  <a:gd name="T71" fmla="*/ 435 h 708"/>
                  <a:gd name="T72" fmla="*/ 28 w 534"/>
                  <a:gd name="T73" fmla="*/ 433 h 708"/>
                  <a:gd name="T74" fmla="*/ 15 w 534"/>
                  <a:gd name="T75" fmla="*/ 401 h 708"/>
                  <a:gd name="T76" fmla="*/ 20 w 534"/>
                  <a:gd name="T77" fmla="*/ 315 h 708"/>
                  <a:gd name="T78" fmla="*/ 35 w 534"/>
                  <a:gd name="T79" fmla="*/ 280 h 708"/>
                  <a:gd name="T80" fmla="*/ 57 w 534"/>
                  <a:gd name="T81" fmla="*/ 221 h 708"/>
                  <a:gd name="T82" fmla="*/ 54 w 534"/>
                  <a:gd name="T83" fmla="*/ 225 h 708"/>
                  <a:gd name="T84" fmla="*/ 26 w 534"/>
                  <a:gd name="T85" fmla="*/ 279 h 708"/>
                  <a:gd name="T86" fmla="*/ 12 w 534"/>
                  <a:gd name="T87" fmla="*/ 311 h 708"/>
                  <a:gd name="T88" fmla="*/ 6 w 534"/>
                  <a:gd name="T89" fmla="*/ 399 h 708"/>
                  <a:gd name="T90" fmla="*/ 17 w 534"/>
                  <a:gd name="T91" fmla="*/ 430 h 708"/>
                  <a:gd name="T92" fmla="*/ 30 w 534"/>
                  <a:gd name="T93" fmla="*/ 447 h 708"/>
                  <a:gd name="T94" fmla="*/ 31 w 534"/>
                  <a:gd name="T95" fmla="*/ 459 h 708"/>
                  <a:gd name="T96" fmla="*/ 41 w 534"/>
                  <a:gd name="T97" fmla="*/ 472 h 708"/>
                  <a:gd name="T98" fmla="*/ 95 w 534"/>
                  <a:gd name="T99" fmla="*/ 552 h 708"/>
                  <a:gd name="T100" fmla="*/ 110 w 534"/>
                  <a:gd name="T101" fmla="*/ 577 h 708"/>
                  <a:gd name="T102" fmla="*/ 135 w 534"/>
                  <a:gd name="T103" fmla="*/ 616 h 708"/>
                  <a:gd name="T104" fmla="*/ 150 w 534"/>
                  <a:gd name="T105" fmla="*/ 635 h 708"/>
                  <a:gd name="T106" fmla="*/ 167 w 534"/>
                  <a:gd name="T107" fmla="*/ 655 h 708"/>
                  <a:gd name="T108" fmla="*/ 185 w 534"/>
                  <a:gd name="T109" fmla="*/ 685 h 708"/>
                  <a:gd name="T110" fmla="*/ 365 w 534"/>
                  <a:gd name="T111" fmla="*/ 676 h 708"/>
                  <a:gd name="T112" fmla="*/ 448 w 534"/>
                  <a:gd name="T113" fmla="*/ 610 h 708"/>
                  <a:gd name="T114" fmla="*/ 451 w 534"/>
                  <a:gd name="T115" fmla="*/ 607 h 708"/>
                  <a:gd name="T116" fmla="*/ 452 w 534"/>
                  <a:gd name="T117" fmla="*/ 506 h 7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34" h="708">
                    <a:moveTo>
                      <a:pt x="452" y="506"/>
                    </a:moveTo>
                    <a:cubicBezTo>
                      <a:pt x="451" y="498"/>
                      <a:pt x="451" y="491"/>
                      <a:pt x="452" y="483"/>
                    </a:cubicBezTo>
                    <a:cubicBezTo>
                      <a:pt x="453" y="476"/>
                      <a:pt x="456" y="465"/>
                      <a:pt x="466" y="457"/>
                    </a:cubicBezTo>
                    <a:cubicBezTo>
                      <a:pt x="466" y="456"/>
                      <a:pt x="466" y="456"/>
                      <a:pt x="466" y="456"/>
                    </a:cubicBezTo>
                    <a:cubicBezTo>
                      <a:pt x="473" y="451"/>
                      <a:pt x="482" y="448"/>
                      <a:pt x="491" y="448"/>
                    </a:cubicBezTo>
                    <a:cubicBezTo>
                      <a:pt x="498" y="447"/>
                      <a:pt x="505" y="448"/>
                      <a:pt x="510" y="449"/>
                    </a:cubicBezTo>
                    <a:cubicBezTo>
                      <a:pt x="510" y="449"/>
                      <a:pt x="510" y="449"/>
                      <a:pt x="516" y="450"/>
                    </a:cubicBezTo>
                    <a:cubicBezTo>
                      <a:pt x="519" y="450"/>
                      <a:pt x="522" y="451"/>
                      <a:pt x="525" y="451"/>
                    </a:cubicBezTo>
                    <a:cubicBezTo>
                      <a:pt x="526" y="450"/>
                      <a:pt x="526" y="448"/>
                      <a:pt x="526" y="446"/>
                    </a:cubicBezTo>
                    <a:cubicBezTo>
                      <a:pt x="534" y="374"/>
                      <a:pt x="534" y="299"/>
                      <a:pt x="503" y="234"/>
                    </a:cubicBezTo>
                    <a:cubicBezTo>
                      <a:pt x="492" y="212"/>
                      <a:pt x="478" y="191"/>
                      <a:pt x="461" y="174"/>
                    </a:cubicBezTo>
                    <a:cubicBezTo>
                      <a:pt x="456" y="143"/>
                      <a:pt x="447" y="112"/>
                      <a:pt x="434" y="84"/>
                    </a:cubicBezTo>
                    <a:cubicBezTo>
                      <a:pt x="425" y="63"/>
                      <a:pt x="413" y="43"/>
                      <a:pt x="404" y="22"/>
                    </a:cubicBezTo>
                    <a:cubicBezTo>
                      <a:pt x="401" y="15"/>
                      <a:pt x="398" y="7"/>
                      <a:pt x="394" y="0"/>
                    </a:cubicBezTo>
                    <a:cubicBezTo>
                      <a:pt x="393" y="2"/>
                      <a:pt x="392" y="3"/>
                      <a:pt x="390" y="4"/>
                    </a:cubicBezTo>
                    <a:cubicBezTo>
                      <a:pt x="389" y="5"/>
                      <a:pt x="388" y="5"/>
                      <a:pt x="388" y="6"/>
                    </a:cubicBezTo>
                    <a:cubicBezTo>
                      <a:pt x="386" y="7"/>
                      <a:pt x="385" y="8"/>
                      <a:pt x="384" y="8"/>
                    </a:cubicBezTo>
                    <a:cubicBezTo>
                      <a:pt x="383" y="9"/>
                      <a:pt x="383" y="9"/>
                      <a:pt x="382" y="9"/>
                    </a:cubicBezTo>
                    <a:cubicBezTo>
                      <a:pt x="377" y="10"/>
                      <a:pt x="374" y="11"/>
                      <a:pt x="369" y="13"/>
                    </a:cubicBezTo>
                    <a:cubicBezTo>
                      <a:pt x="356" y="16"/>
                      <a:pt x="346" y="24"/>
                      <a:pt x="334" y="33"/>
                    </a:cubicBezTo>
                    <a:cubicBezTo>
                      <a:pt x="328" y="37"/>
                      <a:pt x="322" y="41"/>
                      <a:pt x="316" y="45"/>
                    </a:cubicBezTo>
                    <a:cubicBezTo>
                      <a:pt x="305" y="51"/>
                      <a:pt x="294" y="55"/>
                      <a:pt x="284" y="58"/>
                    </a:cubicBezTo>
                    <a:cubicBezTo>
                      <a:pt x="272" y="61"/>
                      <a:pt x="261" y="62"/>
                      <a:pt x="251" y="62"/>
                    </a:cubicBezTo>
                    <a:cubicBezTo>
                      <a:pt x="249" y="62"/>
                      <a:pt x="247" y="62"/>
                      <a:pt x="245" y="62"/>
                    </a:cubicBezTo>
                    <a:cubicBezTo>
                      <a:pt x="232" y="61"/>
                      <a:pt x="222" y="57"/>
                      <a:pt x="213" y="51"/>
                    </a:cubicBezTo>
                    <a:cubicBezTo>
                      <a:pt x="204" y="46"/>
                      <a:pt x="197" y="38"/>
                      <a:pt x="191" y="31"/>
                    </a:cubicBezTo>
                    <a:cubicBezTo>
                      <a:pt x="188" y="27"/>
                      <a:pt x="185" y="23"/>
                      <a:pt x="182" y="20"/>
                    </a:cubicBezTo>
                    <a:cubicBezTo>
                      <a:pt x="182" y="20"/>
                      <a:pt x="182" y="20"/>
                      <a:pt x="181" y="20"/>
                    </a:cubicBezTo>
                    <a:cubicBezTo>
                      <a:pt x="178" y="16"/>
                      <a:pt x="175" y="12"/>
                      <a:pt x="171" y="9"/>
                    </a:cubicBezTo>
                    <a:cubicBezTo>
                      <a:pt x="170" y="22"/>
                      <a:pt x="171" y="36"/>
                      <a:pt x="168" y="49"/>
                    </a:cubicBezTo>
                    <a:cubicBezTo>
                      <a:pt x="164" y="63"/>
                      <a:pt x="155" y="75"/>
                      <a:pt x="147" y="86"/>
                    </a:cubicBezTo>
                    <a:cubicBezTo>
                      <a:pt x="132" y="107"/>
                      <a:pt x="118" y="127"/>
                      <a:pt x="111" y="151"/>
                    </a:cubicBezTo>
                    <a:cubicBezTo>
                      <a:pt x="106" y="166"/>
                      <a:pt x="105" y="181"/>
                      <a:pt x="107" y="196"/>
                    </a:cubicBezTo>
                    <a:cubicBezTo>
                      <a:pt x="90" y="220"/>
                      <a:pt x="76" y="245"/>
                      <a:pt x="65" y="271"/>
                    </a:cubicBezTo>
                    <a:cubicBezTo>
                      <a:pt x="47" y="311"/>
                      <a:pt x="35" y="353"/>
                      <a:pt x="31" y="396"/>
                    </a:cubicBezTo>
                    <a:cubicBezTo>
                      <a:pt x="30" y="409"/>
                      <a:pt x="29" y="422"/>
                      <a:pt x="30" y="435"/>
                    </a:cubicBezTo>
                    <a:cubicBezTo>
                      <a:pt x="29" y="435"/>
                      <a:pt x="29" y="434"/>
                      <a:pt x="28" y="433"/>
                    </a:cubicBezTo>
                    <a:cubicBezTo>
                      <a:pt x="22" y="423"/>
                      <a:pt x="18" y="412"/>
                      <a:pt x="15" y="401"/>
                    </a:cubicBezTo>
                    <a:cubicBezTo>
                      <a:pt x="7" y="373"/>
                      <a:pt x="10" y="342"/>
                      <a:pt x="20" y="315"/>
                    </a:cubicBezTo>
                    <a:cubicBezTo>
                      <a:pt x="24" y="303"/>
                      <a:pt x="30" y="292"/>
                      <a:pt x="35" y="280"/>
                    </a:cubicBezTo>
                    <a:cubicBezTo>
                      <a:pt x="43" y="261"/>
                      <a:pt x="50" y="241"/>
                      <a:pt x="57" y="221"/>
                    </a:cubicBezTo>
                    <a:cubicBezTo>
                      <a:pt x="56" y="222"/>
                      <a:pt x="55" y="224"/>
                      <a:pt x="54" y="225"/>
                    </a:cubicBezTo>
                    <a:cubicBezTo>
                      <a:pt x="43" y="242"/>
                      <a:pt x="35" y="260"/>
                      <a:pt x="26" y="279"/>
                    </a:cubicBezTo>
                    <a:cubicBezTo>
                      <a:pt x="21" y="289"/>
                      <a:pt x="16" y="300"/>
                      <a:pt x="12" y="311"/>
                    </a:cubicBezTo>
                    <a:cubicBezTo>
                      <a:pt x="2" y="339"/>
                      <a:pt x="0" y="370"/>
                      <a:pt x="6" y="399"/>
                    </a:cubicBezTo>
                    <a:cubicBezTo>
                      <a:pt x="8" y="410"/>
                      <a:pt x="11" y="421"/>
                      <a:pt x="17" y="430"/>
                    </a:cubicBezTo>
                    <a:cubicBezTo>
                      <a:pt x="20" y="436"/>
                      <a:pt x="25" y="442"/>
                      <a:pt x="30" y="447"/>
                    </a:cubicBezTo>
                    <a:cubicBezTo>
                      <a:pt x="30" y="451"/>
                      <a:pt x="30" y="455"/>
                      <a:pt x="31" y="459"/>
                    </a:cubicBezTo>
                    <a:cubicBezTo>
                      <a:pt x="35" y="463"/>
                      <a:pt x="38" y="468"/>
                      <a:pt x="41" y="472"/>
                    </a:cubicBezTo>
                    <a:cubicBezTo>
                      <a:pt x="64" y="503"/>
                      <a:pt x="80" y="528"/>
                      <a:pt x="95" y="552"/>
                    </a:cubicBezTo>
                    <a:cubicBezTo>
                      <a:pt x="100" y="560"/>
                      <a:pt x="105" y="569"/>
                      <a:pt x="110" y="577"/>
                    </a:cubicBezTo>
                    <a:cubicBezTo>
                      <a:pt x="118" y="591"/>
                      <a:pt x="126" y="604"/>
                      <a:pt x="135" y="616"/>
                    </a:cubicBezTo>
                    <a:cubicBezTo>
                      <a:pt x="140" y="623"/>
                      <a:pt x="145" y="629"/>
                      <a:pt x="150" y="635"/>
                    </a:cubicBezTo>
                    <a:cubicBezTo>
                      <a:pt x="156" y="642"/>
                      <a:pt x="161" y="648"/>
                      <a:pt x="167" y="655"/>
                    </a:cubicBezTo>
                    <a:cubicBezTo>
                      <a:pt x="175" y="665"/>
                      <a:pt x="181" y="675"/>
                      <a:pt x="185" y="685"/>
                    </a:cubicBezTo>
                    <a:cubicBezTo>
                      <a:pt x="243" y="708"/>
                      <a:pt x="310" y="705"/>
                      <a:pt x="365" y="676"/>
                    </a:cubicBezTo>
                    <a:cubicBezTo>
                      <a:pt x="396" y="659"/>
                      <a:pt x="423" y="635"/>
                      <a:pt x="448" y="610"/>
                    </a:cubicBezTo>
                    <a:cubicBezTo>
                      <a:pt x="449" y="609"/>
                      <a:pt x="450" y="608"/>
                      <a:pt x="451" y="607"/>
                    </a:cubicBezTo>
                    <a:cubicBezTo>
                      <a:pt x="454" y="575"/>
                      <a:pt x="454" y="541"/>
                      <a:pt x="452" y="50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13">
                <a:extLst>
                  <a:ext uri="{FF2B5EF4-FFF2-40B4-BE49-F238E27FC236}">
                    <a16:creationId xmlns:a16="http://schemas.microsoft.com/office/drawing/2014/main" id="{87004056-AD56-4266-BB84-6085314EBA2F}"/>
                  </a:ext>
                </a:extLst>
              </p:cNvPr>
              <p:cNvSpPr>
                <a:spLocks/>
              </p:cNvSpPr>
              <p:nvPr/>
            </p:nvSpPr>
            <p:spPr bwMode="auto">
              <a:xfrm>
                <a:off x="2125" y="3589"/>
                <a:ext cx="181" cy="178"/>
              </a:xfrm>
              <a:custGeom>
                <a:avLst/>
                <a:gdLst>
                  <a:gd name="T0" fmla="*/ 355 w 384"/>
                  <a:gd name="T1" fmla="*/ 225 h 379"/>
                  <a:gd name="T2" fmla="*/ 323 w 384"/>
                  <a:gd name="T3" fmla="*/ 185 h 379"/>
                  <a:gd name="T4" fmla="*/ 283 w 384"/>
                  <a:gd name="T5" fmla="*/ 119 h 379"/>
                  <a:gd name="T6" fmla="*/ 230 w 384"/>
                  <a:gd name="T7" fmla="*/ 40 h 379"/>
                  <a:gd name="T8" fmla="*/ 202 w 384"/>
                  <a:gd name="T9" fmla="*/ 10 h 379"/>
                  <a:gd name="T10" fmla="*/ 183 w 384"/>
                  <a:gd name="T11" fmla="*/ 2 h 379"/>
                  <a:gd name="T12" fmla="*/ 162 w 384"/>
                  <a:gd name="T13" fmla="*/ 4 h 379"/>
                  <a:gd name="T14" fmla="*/ 147 w 384"/>
                  <a:gd name="T15" fmla="*/ 16 h 379"/>
                  <a:gd name="T16" fmla="*/ 136 w 384"/>
                  <a:gd name="T17" fmla="*/ 33 h 379"/>
                  <a:gd name="T18" fmla="*/ 125 w 384"/>
                  <a:gd name="T19" fmla="*/ 50 h 379"/>
                  <a:gd name="T20" fmla="*/ 111 w 384"/>
                  <a:gd name="T21" fmla="*/ 64 h 379"/>
                  <a:gd name="T22" fmla="*/ 90 w 384"/>
                  <a:gd name="T23" fmla="*/ 69 h 379"/>
                  <a:gd name="T24" fmla="*/ 69 w 384"/>
                  <a:gd name="T25" fmla="*/ 70 h 379"/>
                  <a:gd name="T26" fmla="*/ 48 w 384"/>
                  <a:gd name="T27" fmla="*/ 71 h 379"/>
                  <a:gd name="T28" fmla="*/ 29 w 384"/>
                  <a:gd name="T29" fmla="*/ 80 h 379"/>
                  <a:gd name="T30" fmla="*/ 19 w 384"/>
                  <a:gd name="T31" fmla="*/ 100 h 379"/>
                  <a:gd name="T32" fmla="*/ 18 w 384"/>
                  <a:gd name="T33" fmla="*/ 123 h 379"/>
                  <a:gd name="T34" fmla="*/ 23 w 384"/>
                  <a:gd name="T35" fmla="*/ 175 h 379"/>
                  <a:gd name="T36" fmla="*/ 16 w 384"/>
                  <a:gd name="T37" fmla="*/ 225 h 379"/>
                  <a:gd name="T38" fmla="*/ 3 w 384"/>
                  <a:gd name="T39" fmla="*/ 254 h 379"/>
                  <a:gd name="T40" fmla="*/ 0 w 384"/>
                  <a:gd name="T41" fmla="*/ 269 h 379"/>
                  <a:gd name="T42" fmla="*/ 4 w 384"/>
                  <a:gd name="T43" fmla="*/ 285 h 379"/>
                  <a:gd name="T44" fmla="*/ 19 w 384"/>
                  <a:gd name="T45" fmla="*/ 297 h 379"/>
                  <a:gd name="T46" fmla="*/ 39 w 384"/>
                  <a:gd name="T47" fmla="*/ 304 h 379"/>
                  <a:gd name="T48" fmla="*/ 82 w 384"/>
                  <a:gd name="T49" fmla="*/ 317 h 379"/>
                  <a:gd name="T50" fmla="*/ 227 w 384"/>
                  <a:gd name="T51" fmla="*/ 356 h 379"/>
                  <a:gd name="T52" fmla="*/ 296 w 384"/>
                  <a:gd name="T53" fmla="*/ 378 h 379"/>
                  <a:gd name="T54" fmla="*/ 340 w 384"/>
                  <a:gd name="T55" fmla="*/ 367 h 379"/>
                  <a:gd name="T56" fmla="*/ 372 w 384"/>
                  <a:gd name="T57" fmla="*/ 333 h 379"/>
                  <a:gd name="T58" fmla="*/ 378 w 384"/>
                  <a:gd name="T59" fmla="*/ 269 h 379"/>
                  <a:gd name="T60" fmla="*/ 355 w 384"/>
                  <a:gd name="T61" fmla="*/ 225 h 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84" h="379">
                    <a:moveTo>
                      <a:pt x="355" y="225"/>
                    </a:moveTo>
                    <a:cubicBezTo>
                      <a:pt x="345" y="211"/>
                      <a:pt x="333" y="199"/>
                      <a:pt x="323" y="185"/>
                    </a:cubicBezTo>
                    <a:cubicBezTo>
                      <a:pt x="308" y="165"/>
                      <a:pt x="296" y="142"/>
                      <a:pt x="283" y="119"/>
                    </a:cubicBezTo>
                    <a:cubicBezTo>
                      <a:pt x="266" y="92"/>
                      <a:pt x="248" y="66"/>
                      <a:pt x="230" y="40"/>
                    </a:cubicBezTo>
                    <a:cubicBezTo>
                      <a:pt x="222" y="29"/>
                      <a:pt x="213" y="18"/>
                      <a:pt x="202" y="10"/>
                    </a:cubicBezTo>
                    <a:cubicBezTo>
                      <a:pt x="196" y="6"/>
                      <a:pt x="190" y="3"/>
                      <a:pt x="183" y="2"/>
                    </a:cubicBezTo>
                    <a:cubicBezTo>
                      <a:pt x="176" y="0"/>
                      <a:pt x="169" y="1"/>
                      <a:pt x="162" y="4"/>
                    </a:cubicBezTo>
                    <a:cubicBezTo>
                      <a:pt x="156" y="6"/>
                      <a:pt x="151" y="11"/>
                      <a:pt x="147" y="16"/>
                    </a:cubicBezTo>
                    <a:cubicBezTo>
                      <a:pt x="142" y="21"/>
                      <a:pt x="139" y="27"/>
                      <a:pt x="136" y="33"/>
                    </a:cubicBezTo>
                    <a:cubicBezTo>
                      <a:pt x="132" y="39"/>
                      <a:pt x="129" y="45"/>
                      <a:pt x="125" y="50"/>
                    </a:cubicBezTo>
                    <a:cubicBezTo>
                      <a:pt x="121" y="55"/>
                      <a:pt x="116" y="60"/>
                      <a:pt x="111" y="64"/>
                    </a:cubicBezTo>
                    <a:cubicBezTo>
                      <a:pt x="104" y="67"/>
                      <a:pt x="97" y="69"/>
                      <a:pt x="90" y="69"/>
                    </a:cubicBezTo>
                    <a:cubicBezTo>
                      <a:pt x="83" y="70"/>
                      <a:pt x="76" y="70"/>
                      <a:pt x="69" y="70"/>
                    </a:cubicBezTo>
                    <a:cubicBezTo>
                      <a:pt x="62" y="69"/>
                      <a:pt x="55" y="69"/>
                      <a:pt x="48" y="71"/>
                    </a:cubicBezTo>
                    <a:cubicBezTo>
                      <a:pt x="41" y="72"/>
                      <a:pt x="34" y="75"/>
                      <a:pt x="29" y="80"/>
                    </a:cubicBezTo>
                    <a:cubicBezTo>
                      <a:pt x="24" y="85"/>
                      <a:pt x="20" y="93"/>
                      <a:pt x="19" y="100"/>
                    </a:cubicBezTo>
                    <a:cubicBezTo>
                      <a:pt x="17" y="108"/>
                      <a:pt x="18" y="116"/>
                      <a:pt x="18" y="123"/>
                    </a:cubicBezTo>
                    <a:cubicBezTo>
                      <a:pt x="19" y="140"/>
                      <a:pt x="22" y="157"/>
                      <a:pt x="23" y="175"/>
                    </a:cubicBezTo>
                    <a:cubicBezTo>
                      <a:pt x="24" y="192"/>
                      <a:pt x="23" y="209"/>
                      <a:pt x="16" y="225"/>
                    </a:cubicBezTo>
                    <a:cubicBezTo>
                      <a:pt x="12" y="235"/>
                      <a:pt x="7" y="244"/>
                      <a:pt x="3" y="254"/>
                    </a:cubicBezTo>
                    <a:cubicBezTo>
                      <a:pt x="1" y="259"/>
                      <a:pt x="0" y="264"/>
                      <a:pt x="0" y="269"/>
                    </a:cubicBezTo>
                    <a:cubicBezTo>
                      <a:pt x="0" y="275"/>
                      <a:pt x="1" y="280"/>
                      <a:pt x="4" y="285"/>
                    </a:cubicBezTo>
                    <a:cubicBezTo>
                      <a:pt x="7" y="290"/>
                      <a:pt x="13" y="295"/>
                      <a:pt x="19" y="297"/>
                    </a:cubicBezTo>
                    <a:cubicBezTo>
                      <a:pt x="25" y="300"/>
                      <a:pt x="32" y="302"/>
                      <a:pt x="39" y="304"/>
                    </a:cubicBezTo>
                    <a:cubicBezTo>
                      <a:pt x="53" y="308"/>
                      <a:pt x="68" y="313"/>
                      <a:pt x="82" y="317"/>
                    </a:cubicBezTo>
                    <a:cubicBezTo>
                      <a:pt x="130" y="332"/>
                      <a:pt x="180" y="337"/>
                      <a:pt x="227" y="356"/>
                    </a:cubicBezTo>
                    <a:cubicBezTo>
                      <a:pt x="250" y="365"/>
                      <a:pt x="272" y="377"/>
                      <a:pt x="296" y="378"/>
                    </a:cubicBezTo>
                    <a:cubicBezTo>
                      <a:pt x="312" y="379"/>
                      <a:pt x="327" y="375"/>
                      <a:pt x="340" y="367"/>
                    </a:cubicBezTo>
                    <a:cubicBezTo>
                      <a:pt x="354" y="359"/>
                      <a:pt x="364" y="347"/>
                      <a:pt x="372" y="333"/>
                    </a:cubicBezTo>
                    <a:cubicBezTo>
                      <a:pt x="382" y="314"/>
                      <a:pt x="384" y="291"/>
                      <a:pt x="378" y="269"/>
                    </a:cubicBezTo>
                    <a:cubicBezTo>
                      <a:pt x="374" y="253"/>
                      <a:pt x="365" y="239"/>
                      <a:pt x="355" y="2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4">
                <a:extLst>
                  <a:ext uri="{FF2B5EF4-FFF2-40B4-BE49-F238E27FC236}">
                    <a16:creationId xmlns:a16="http://schemas.microsoft.com/office/drawing/2014/main" id="{81E1E627-9AB7-414E-9A12-C7D3E97F43E5}"/>
                  </a:ext>
                </a:extLst>
              </p:cNvPr>
              <p:cNvSpPr>
                <a:spLocks/>
              </p:cNvSpPr>
              <p:nvPr/>
            </p:nvSpPr>
            <p:spPr bwMode="auto">
              <a:xfrm>
                <a:off x="2432" y="3600"/>
                <a:ext cx="163" cy="168"/>
              </a:xfrm>
              <a:custGeom>
                <a:avLst/>
                <a:gdLst>
                  <a:gd name="T0" fmla="*/ 333 w 347"/>
                  <a:gd name="T1" fmla="*/ 154 h 358"/>
                  <a:gd name="T2" fmla="*/ 320 w 347"/>
                  <a:gd name="T3" fmla="*/ 145 h 358"/>
                  <a:gd name="T4" fmla="*/ 296 w 347"/>
                  <a:gd name="T5" fmla="*/ 126 h 358"/>
                  <a:gd name="T6" fmla="*/ 273 w 347"/>
                  <a:gd name="T7" fmla="*/ 105 h 358"/>
                  <a:gd name="T8" fmla="*/ 259 w 347"/>
                  <a:gd name="T9" fmla="*/ 77 h 358"/>
                  <a:gd name="T10" fmla="*/ 257 w 347"/>
                  <a:gd name="T11" fmla="*/ 58 h 358"/>
                  <a:gd name="T12" fmla="*/ 253 w 347"/>
                  <a:gd name="T13" fmla="*/ 37 h 358"/>
                  <a:gd name="T14" fmla="*/ 245 w 347"/>
                  <a:gd name="T15" fmla="*/ 24 h 358"/>
                  <a:gd name="T16" fmla="*/ 229 w 347"/>
                  <a:gd name="T17" fmla="*/ 15 h 358"/>
                  <a:gd name="T18" fmla="*/ 210 w 347"/>
                  <a:gd name="T19" fmla="*/ 12 h 358"/>
                  <a:gd name="T20" fmla="*/ 165 w 347"/>
                  <a:gd name="T21" fmla="*/ 19 h 358"/>
                  <a:gd name="T22" fmla="*/ 123 w 347"/>
                  <a:gd name="T23" fmla="*/ 15 h 358"/>
                  <a:gd name="T24" fmla="*/ 99 w 347"/>
                  <a:gd name="T25" fmla="*/ 8 h 358"/>
                  <a:gd name="T26" fmla="*/ 60 w 347"/>
                  <a:gd name="T27" fmla="*/ 1 h 358"/>
                  <a:gd name="T28" fmla="*/ 43 w 347"/>
                  <a:gd name="T29" fmla="*/ 0 h 358"/>
                  <a:gd name="T30" fmla="*/ 27 w 347"/>
                  <a:gd name="T31" fmla="*/ 6 h 358"/>
                  <a:gd name="T32" fmla="*/ 19 w 347"/>
                  <a:gd name="T33" fmla="*/ 22 h 358"/>
                  <a:gd name="T34" fmla="*/ 19 w 347"/>
                  <a:gd name="T35" fmla="*/ 40 h 358"/>
                  <a:gd name="T36" fmla="*/ 18 w 347"/>
                  <a:gd name="T37" fmla="*/ 150 h 358"/>
                  <a:gd name="T38" fmla="*/ 8 w 347"/>
                  <a:gd name="T39" fmla="*/ 210 h 358"/>
                  <a:gd name="T40" fmla="*/ 0 w 347"/>
                  <a:gd name="T41" fmla="*/ 282 h 358"/>
                  <a:gd name="T42" fmla="*/ 9 w 347"/>
                  <a:gd name="T43" fmla="*/ 322 h 358"/>
                  <a:gd name="T44" fmla="*/ 41 w 347"/>
                  <a:gd name="T45" fmla="*/ 347 h 358"/>
                  <a:gd name="T46" fmla="*/ 98 w 347"/>
                  <a:gd name="T47" fmla="*/ 356 h 358"/>
                  <a:gd name="T48" fmla="*/ 142 w 347"/>
                  <a:gd name="T49" fmla="*/ 337 h 358"/>
                  <a:gd name="T50" fmla="*/ 177 w 347"/>
                  <a:gd name="T51" fmla="*/ 305 h 358"/>
                  <a:gd name="T52" fmla="*/ 220 w 347"/>
                  <a:gd name="T53" fmla="*/ 270 h 358"/>
                  <a:gd name="T54" fmla="*/ 294 w 347"/>
                  <a:gd name="T55" fmla="*/ 231 h 358"/>
                  <a:gd name="T56" fmla="*/ 334 w 347"/>
                  <a:gd name="T57" fmla="*/ 203 h 358"/>
                  <a:gd name="T58" fmla="*/ 345 w 347"/>
                  <a:gd name="T59" fmla="*/ 184 h 358"/>
                  <a:gd name="T60" fmla="*/ 342 w 347"/>
                  <a:gd name="T61" fmla="*/ 165 h 358"/>
                  <a:gd name="T62" fmla="*/ 333 w 347"/>
                  <a:gd name="T63" fmla="*/ 154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47" h="358">
                    <a:moveTo>
                      <a:pt x="333" y="154"/>
                    </a:moveTo>
                    <a:cubicBezTo>
                      <a:pt x="329" y="151"/>
                      <a:pt x="324" y="148"/>
                      <a:pt x="320" y="145"/>
                    </a:cubicBezTo>
                    <a:cubicBezTo>
                      <a:pt x="312" y="140"/>
                      <a:pt x="304" y="133"/>
                      <a:pt x="296" y="126"/>
                    </a:cubicBezTo>
                    <a:cubicBezTo>
                      <a:pt x="288" y="119"/>
                      <a:pt x="280" y="113"/>
                      <a:pt x="273" y="105"/>
                    </a:cubicBezTo>
                    <a:cubicBezTo>
                      <a:pt x="266" y="96"/>
                      <a:pt x="261" y="87"/>
                      <a:pt x="259" y="77"/>
                    </a:cubicBezTo>
                    <a:cubicBezTo>
                      <a:pt x="258" y="71"/>
                      <a:pt x="258" y="64"/>
                      <a:pt x="257" y="58"/>
                    </a:cubicBezTo>
                    <a:cubicBezTo>
                      <a:pt x="257" y="51"/>
                      <a:pt x="255" y="43"/>
                      <a:pt x="253" y="37"/>
                    </a:cubicBezTo>
                    <a:cubicBezTo>
                      <a:pt x="251" y="32"/>
                      <a:pt x="248" y="28"/>
                      <a:pt x="245" y="24"/>
                    </a:cubicBezTo>
                    <a:cubicBezTo>
                      <a:pt x="241" y="20"/>
                      <a:pt x="235" y="17"/>
                      <a:pt x="229" y="15"/>
                    </a:cubicBezTo>
                    <a:cubicBezTo>
                      <a:pt x="223" y="13"/>
                      <a:pt x="216" y="12"/>
                      <a:pt x="210" y="12"/>
                    </a:cubicBezTo>
                    <a:cubicBezTo>
                      <a:pt x="195" y="12"/>
                      <a:pt x="180" y="17"/>
                      <a:pt x="165" y="19"/>
                    </a:cubicBezTo>
                    <a:cubicBezTo>
                      <a:pt x="151" y="21"/>
                      <a:pt x="137" y="19"/>
                      <a:pt x="123" y="15"/>
                    </a:cubicBezTo>
                    <a:cubicBezTo>
                      <a:pt x="115" y="13"/>
                      <a:pt x="107" y="10"/>
                      <a:pt x="99" y="8"/>
                    </a:cubicBezTo>
                    <a:cubicBezTo>
                      <a:pt x="86" y="5"/>
                      <a:pt x="73" y="3"/>
                      <a:pt x="60" y="1"/>
                    </a:cubicBezTo>
                    <a:cubicBezTo>
                      <a:pt x="54" y="0"/>
                      <a:pt x="48" y="0"/>
                      <a:pt x="43" y="0"/>
                    </a:cubicBezTo>
                    <a:cubicBezTo>
                      <a:pt x="37" y="0"/>
                      <a:pt x="31" y="2"/>
                      <a:pt x="27" y="6"/>
                    </a:cubicBezTo>
                    <a:cubicBezTo>
                      <a:pt x="22" y="10"/>
                      <a:pt x="20" y="16"/>
                      <a:pt x="19" y="22"/>
                    </a:cubicBezTo>
                    <a:cubicBezTo>
                      <a:pt x="18" y="28"/>
                      <a:pt x="18" y="34"/>
                      <a:pt x="19" y="40"/>
                    </a:cubicBezTo>
                    <a:cubicBezTo>
                      <a:pt x="21" y="77"/>
                      <a:pt x="21" y="114"/>
                      <a:pt x="18" y="150"/>
                    </a:cubicBezTo>
                    <a:cubicBezTo>
                      <a:pt x="15" y="170"/>
                      <a:pt x="12" y="190"/>
                      <a:pt x="8" y="210"/>
                    </a:cubicBezTo>
                    <a:cubicBezTo>
                      <a:pt x="4" y="234"/>
                      <a:pt x="0" y="258"/>
                      <a:pt x="0" y="282"/>
                    </a:cubicBezTo>
                    <a:cubicBezTo>
                      <a:pt x="0" y="296"/>
                      <a:pt x="1" y="310"/>
                      <a:pt x="9" y="322"/>
                    </a:cubicBezTo>
                    <a:cubicBezTo>
                      <a:pt x="16" y="334"/>
                      <a:pt x="28" y="341"/>
                      <a:pt x="41" y="347"/>
                    </a:cubicBezTo>
                    <a:cubicBezTo>
                      <a:pt x="58" y="355"/>
                      <a:pt x="78" y="358"/>
                      <a:pt x="98" y="356"/>
                    </a:cubicBezTo>
                    <a:cubicBezTo>
                      <a:pt x="114" y="353"/>
                      <a:pt x="129" y="346"/>
                      <a:pt x="142" y="337"/>
                    </a:cubicBezTo>
                    <a:cubicBezTo>
                      <a:pt x="155" y="328"/>
                      <a:pt x="166" y="316"/>
                      <a:pt x="177" y="305"/>
                    </a:cubicBezTo>
                    <a:cubicBezTo>
                      <a:pt x="191" y="292"/>
                      <a:pt x="205" y="280"/>
                      <a:pt x="220" y="270"/>
                    </a:cubicBezTo>
                    <a:cubicBezTo>
                      <a:pt x="244" y="255"/>
                      <a:pt x="269" y="244"/>
                      <a:pt x="294" y="231"/>
                    </a:cubicBezTo>
                    <a:cubicBezTo>
                      <a:pt x="309" y="224"/>
                      <a:pt x="323" y="215"/>
                      <a:pt x="334" y="203"/>
                    </a:cubicBezTo>
                    <a:cubicBezTo>
                      <a:pt x="339" y="197"/>
                      <a:pt x="342" y="191"/>
                      <a:pt x="345" y="184"/>
                    </a:cubicBezTo>
                    <a:cubicBezTo>
                      <a:pt x="347" y="178"/>
                      <a:pt x="346" y="171"/>
                      <a:pt x="342" y="165"/>
                    </a:cubicBezTo>
                    <a:cubicBezTo>
                      <a:pt x="340" y="160"/>
                      <a:pt x="336" y="157"/>
                      <a:pt x="333" y="1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15">
                <a:extLst>
                  <a:ext uri="{FF2B5EF4-FFF2-40B4-BE49-F238E27FC236}">
                    <a16:creationId xmlns:a16="http://schemas.microsoft.com/office/drawing/2014/main" id="{51DA139F-AE23-4BBA-8C6A-423F8D3C108F}"/>
                  </a:ext>
                </a:extLst>
              </p:cNvPr>
              <p:cNvSpPr>
                <a:spLocks noEditPoints="1"/>
              </p:cNvSpPr>
              <p:nvPr/>
            </p:nvSpPr>
            <p:spPr bwMode="auto">
              <a:xfrm>
                <a:off x="2291" y="3330"/>
                <a:ext cx="116" cy="80"/>
              </a:xfrm>
              <a:custGeom>
                <a:avLst/>
                <a:gdLst>
                  <a:gd name="T0" fmla="*/ 242 w 246"/>
                  <a:gd name="T1" fmla="*/ 53 h 171"/>
                  <a:gd name="T2" fmla="*/ 233 w 246"/>
                  <a:gd name="T3" fmla="*/ 45 h 171"/>
                  <a:gd name="T4" fmla="*/ 175 w 246"/>
                  <a:gd name="T5" fmla="*/ 25 h 171"/>
                  <a:gd name="T6" fmla="*/ 133 w 246"/>
                  <a:gd name="T7" fmla="*/ 5 h 171"/>
                  <a:gd name="T8" fmla="*/ 32 w 246"/>
                  <a:gd name="T9" fmla="*/ 40 h 171"/>
                  <a:gd name="T10" fmla="*/ 4 w 246"/>
                  <a:gd name="T11" fmla="*/ 73 h 171"/>
                  <a:gd name="T12" fmla="*/ 0 w 246"/>
                  <a:gd name="T13" fmla="*/ 90 h 171"/>
                  <a:gd name="T14" fmla="*/ 2 w 246"/>
                  <a:gd name="T15" fmla="*/ 95 h 171"/>
                  <a:gd name="T16" fmla="*/ 4 w 246"/>
                  <a:gd name="T17" fmla="*/ 96 h 171"/>
                  <a:gd name="T18" fmla="*/ 5 w 246"/>
                  <a:gd name="T19" fmla="*/ 96 h 171"/>
                  <a:gd name="T20" fmla="*/ 25 w 246"/>
                  <a:gd name="T21" fmla="*/ 103 h 171"/>
                  <a:gd name="T22" fmla="*/ 77 w 246"/>
                  <a:gd name="T23" fmla="*/ 124 h 171"/>
                  <a:gd name="T24" fmla="*/ 145 w 246"/>
                  <a:gd name="T25" fmla="*/ 112 h 171"/>
                  <a:gd name="T26" fmla="*/ 203 w 246"/>
                  <a:gd name="T27" fmla="*/ 74 h 171"/>
                  <a:gd name="T28" fmla="*/ 214 w 246"/>
                  <a:gd name="T29" fmla="*/ 65 h 171"/>
                  <a:gd name="T30" fmla="*/ 229 w 246"/>
                  <a:gd name="T31" fmla="*/ 65 h 171"/>
                  <a:gd name="T32" fmla="*/ 226 w 246"/>
                  <a:gd name="T33" fmla="*/ 72 h 171"/>
                  <a:gd name="T34" fmla="*/ 224 w 246"/>
                  <a:gd name="T35" fmla="*/ 73 h 171"/>
                  <a:gd name="T36" fmla="*/ 217 w 246"/>
                  <a:gd name="T37" fmla="*/ 77 h 171"/>
                  <a:gd name="T38" fmla="*/ 206 w 246"/>
                  <a:gd name="T39" fmla="*/ 83 h 171"/>
                  <a:gd name="T40" fmla="*/ 190 w 246"/>
                  <a:gd name="T41" fmla="*/ 96 h 171"/>
                  <a:gd name="T42" fmla="*/ 116 w 246"/>
                  <a:gd name="T43" fmla="*/ 130 h 171"/>
                  <a:gd name="T44" fmla="*/ 76 w 246"/>
                  <a:gd name="T45" fmla="*/ 135 h 171"/>
                  <a:gd name="T46" fmla="*/ 25 w 246"/>
                  <a:gd name="T47" fmla="*/ 112 h 171"/>
                  <a:gd name="T48" fmla="*/ 35 w 246"/>
                  <a:gd name="T49" fmla="*/ 126 h 171"/>
                  <a:gd name="T50" fmla="*/ 94 w 246"/>
                  <a:gd name="T51" fmla="*/ 170 h 171"/>
                  <a:gd name="T52" fmla="*/ 162 w 246"/>
                  <a:gd name="T53" fmla="*/ 152 h 171"/>
                  <a:gd name="T54" fmla="*/ 230 w 246"/>
                  <a:gd name="T55" fmla="*/ 111 h 171"/>
                  <a:gd name="T56" fmla="*/ 243 w 246"/>
                  <a:gd name="T57" fmla="*/ 89 h 171"/>
                  <a:gd name="T58" fmla="*/ 246 w 246"/>
                  <a:gd name="T59" fmla="*/ 62 h 171"/>
                  <a:gd name="T60" fmla="*/ 74 w 246"/>
                  <a:gd name="T61" fmla="*/ 21 h 171"/>
                  <a:gd name="T62" fmla="*/ 66 w 246"/>
                  <a:gd name="T63" fmla="*/ 25 h 171"/>
                  <a:gd name="T64" fmla="*/ 73 w 246"/>
                  <a:gd name="T65" fmla="*/ 17 h 171"/>
                  <a:gd name="T66" fmla="*/ 142 w 246"/>
                  <a:gd name="T67" fmla="*/ 23 h 171"/>
                  <a:gd name="T68" fmla="*/ 128 w 246"/>
                  <a:gd name="T69" fmla="*/ 23 h 171"/>
                  <a:gd name="T70" fmla="*/ 121 w 246"/>
                  <a:gd name="T71" fmla="*/ 16 h 171"/>
                  <a:gd name="T72" fmla="*/ 134 w 246"/>
                  <a:gd name="T73" fmla="*/ 16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46" h="171">
                    <a:moveTo>
                      <a:pt x="243" y="54"/>
                    </a:moveTo>
                    <a:cubicBezTo>
                      <a:pt x="242" y="53"/>
                      <a:pt x="242" y="53"/>
                      <a:pt x="242" y="53"/>
                    </a:cubicBezTo>
                    <a:cubicBezTo>
                      <a:pt x="242" y="52"/>
                      <a:pt x="242" y="52"/>
                      <a:pt x="242" y="52"/>
                    </a:cubicBezTo>
                    <a:cubicBezTo>
                      <a:pt x="240" y="49"/>
                      <a:pt x="236" y="47"/>
                      <a:pt x="233" y="45"/>
                    </a:cubicBezTo>
                    <a:cubicBezTo>
                      <a:pt x="228" y="43"/>
                      <a:pt x="223" y="42"/>
                      <a:pt x="219" y="41"/>
                    </a:cubicBezTo>
                    <a:cubicBezTo>
                      <a:pt x="203" y="37"/>
                      <a:pt x="189" y="32"/>
                      <a:pt x="175" y="25"/>
                    </a:cubicBezTo>
                    <a:cubicBezTo>
                      <a:pt x="168" y="22"/>
                      <a:pt x="161" y="18"/>
                      <a:pt x="155" y="14"/>
                    </a:cubicBezTo>
                    <a:cubicBezTo>
                      <a:pt x="148" y="11"/>
                      <a:pt x="140" y="7"/>
                      <a:pt x="133" y="5"/>
                    </a:cubicBezTo>
                    <a:cubicBezTo>
                      <a:pt x="116" y="0"/>
                      <a:pt x="97" y="1"/>
                      <a:pt x="81" y="7"/>
                    </a:cubicBezTo>
                    <a:cubicBezTo>
                      <a:pt x="62" y="13"/>
                      <a:pt x="45" y="25"/>
                      <a:pt x="32" y="40"/>
                    </a:cubicBezTo>
                    <a:cubicBezTo>
                      <a:pt x="25" y="45"/>
                      <a:pt x="18" y="52"/>
                      <a:pt x="12" y="59"/>
                    </a:cubicBezTo>
                    <a:cubicBezTo>
                      <a:pt x="8" y="63"/>
                      <a:pt x="5" y="67"/>
                      <a:pt x="4" y="73"/>
                    </a:cubicBezTo>
                    <a:cubicBezTo>
                      <a:pt x="2" y="77"/>
                      <a:pt x="2" y="81"/>
                      <a:pt x="1" y="85"/>
                    </a:cubicBezTo>
                    <a:cubicBezTo>
                      <a:pt x="1" y="86"/>
                      <a:pt x="0" y="88"/>
                      <a:pt x="0" y="90"/>
                    </a:cubicBezTo>
                    <a:cubicBezTo>
                      <a:pt x="0" y="90"/>
                      <a:pt x="0" y="91"/>
                      <a:pt x="1" y="92"/>
                    </a:cubicBezTo>
                    <a:cubicBezTo>
                      <a:pt x="1" y="93"/>
                      <a:pt x="1" y="94"/>
                      <a:pt x="2" y="95"/>
                    </a:cubicBezTo>
                    <a:cubicBezTo>
                      <a:pt x="3" y="96"/>
                      <a:pt x="3" y="97"/>
                      <a:pt x="4" y="98"/>
                    </a:cubicBezTo>
                    <a:cubicBezTo>
                      <a:pt x="4" y="97"/>
                      <a:pt x="4" y="97"/>
                      <a:pt x="4" y="96"/>
                    </a:cubicBezTo>
                    <a:cubicBezTo>
                      <a:pt x="4" y="96"/>
                      <a:pt x="4" y="96"/>
                      <a:pt x="4" y="95"/>
                    </a:cubicBezTo>
                    <a:cubicBezTo>
                      <a:pt x="5" y="96"/>
                      <a:pt x="5" y="96"/>
                      <a:pt x="5" y="96"/>
                    </a:cubicBezTo>
                    <a:cubicBezTo>
                      <a:pt x="7" y="96"/>
                      <a:pt x="8" y="96"/>
                      <a:pt x="9" y="96"/>
                    </a:cubicBezTo>
                    <a:cubicBezTo>
                      <a:pt x="15" y="97"/>
                      <a:pt x="20" y="100"/>
                      <a:pt x="25" y="103"/>
                    </a:cubicBezTo>
                    <a:cubicBezTo>
                      <a:pt x="30" y="106"/>
                      <a:pt x="35" y="110"/>
                      <a:pt x="40" y="113"/>
                    </a:cubicBezTo>
                    <a:cubicBezTo>
                      <a:pt x="51" y="120"/>
                      <a:pt x="64" y="123"/>
                      <a:pt x="77" y="124"/>
                    </a:cubicBezTo>
                    <a:cubicBezTo>
                      <a:pt x="90" y="124"/>
                      <a:pt x="103" y="122"/>
                      <a:pt x="115" y="120"/>
                    </a:cubicBezTo>
                    <a:cubicBezTo>
                      <a:pt x="126" y="118"/>
                      <a:pt x="136" y="115"/>
                      <a:pt x="145" y="112"/>
                    </a:cubicBezTo>
                    <a:cubicBezTo>
                      <a:pt x="160" y="106"/>
                      <a:pt x="173" y="97"/>
                      <a:pt x="186" y="87"/>
                    </a:cubicBezTo>
                    <a:cubicBezTo>
                      <a:pt x="192" y="83"/>
                      <a:pt x="198" y="79"/>
                      <a:pt x="203" y="74"/>
                    </a:cubicBezTo>
                    <a:cubicBezTo>
                      <a:pt x="204" y="72"/>
                      <a:pt x="206" y="70"/>
                      <a:pt x="208" y="69"/>
                    </a:cubicBezTo>
                    <a:cubicBezTo>
                      <a:pt x="210" y="67"/>
                      <a:pt x="212" y="66"/>
                      <a:pt x="214" y="65"/>
                    </a:cubicBezTo>
                    <a:cubicBezTo>
                      <a:pt x="218" y="64"/>
                      <a:pt x="222" y="64"/>
                      <a:pt x="225" y="65"/>
                    </a:cubicBezTo>
                    <a:cubicBezTo>
                      <a:pt x="226" y="65"/>
                      <a:pt x="227" y="65"/>
                      <a:pt x="229" y="65"/>
                    </a:cubicBezTo>
                    <a:cubicBezTo>
                      <a:pt x="229" y="67"/>
                      <a:pt x="228" y="70"/>
                      <a:pt x="226" y="71"/>
                    </a:cubicBezTo>
                    <a:cubicBezTo>
                      <a:pt x="226" y="72"/>
                      <a:pt x="226" y="72"/>
                      <a:pt x="226" y="72"/>
                    </a:cubicBezTo>
                    <a:cubicBezTo>
                      <a:pt x="225" y="72"/>
                      <a:pt x="225" y="72"/>
                      <a:pt x="225" y="72"/>
                    </a:cubicBezTo>
                    <a:cubicBezTo>
                      <a:pt x="225" y="72"/>
                      <a:pt x="225" y="72"/>
                      <a:pt x="224" y="73"/>
                    </a:cubicBezTo>
                    <a:cubicBezTo>
                      <a:pt x="224" y="74"/>
                      <a:pt x="223" y="74"/>
                      <a:pt x="223" y="74"/>
                    </a:cubicBezTo>
                    <a:cubicBezTo>
                      <a:pt x="221" y="75"/>
                      <a:pt x="219" y="76"/>
                      <a:pt x="217" y="77"/>
                    </a:cubicBezTo>
                    <a:cubicBezTo>
                      <a:pt x="213" y="79"/>
                      <a:pt x="210" y="80"/>
                      <a:pt x="207" y="83"/>
                    </a:cubicBezTo>
                    <a:cubicBezTo>
                      <a:pt x="206" y="83"/>
                      <a:pt x="206" y="83"/>
                      <a:pt x="206" y="83"/>
                    </a:cubicBezTo>
                    <a:cubicBezTo>
                      <a:pt x="202" y="86"/>
                      <a:pt x="197" y="90"/>
                      <a:pt x="192" y="94"/>
                    </a:cubicBezTo>
                    <a:cubicBezTo>
                      <a:pt x="192" y="94"/>
                      <a:pt x="192" y="94"/>
                      <a:pt x="190" y="96"/>
                    </a:cubicBezTo>
                    <a:cubicBezTo>
                      <a:pt x="178" y="106"/>
                      <a:pt x="164" y="115"/>
                      <a:pt x="147" y="122"/>
                    </a:cubicBezTo>
                    <a:cubicBezTo>
                      <a:pt x="139" y="124"/>
                      <a:pt x="128" y="128"/>
                      <a:pt x="116" y="130"/>
                    </a:cubicBezTo>
                    <a:cubicBezTo>
                      <a:pt x="105" y="133"/>
                      <a:pt x="94" y="135"/>
                      <a:pt x="82" y="135"/>
                    </a:cubicBezTo>
                    <a:cubicBezTo>
                      <a:pt x="80" y="135"/>
                      <a:pt x="78" y="135"/>
                      <a:pt x="76" y="135"/>
                    </a:cubicBezTo>
                    <a:cubicBezTo>
                      <a:pt x="59" y="135"/>
                      <a:pt x="46" y="130"/>
                      <a:pt x="36" y="122"/>
                    </a:cubicBezTo>
                    <a:cubicBezTo>
                      <a:pt x="32" y="119"/>
                      <a:pt x="29" y="115"/>
                      <a:pt x="25" y="112"/>
                    </a:cubicBezTo>
                    <a:cubicBezTo>
                      <a:pt x="22" y="109"/>
                      <a:pt x="19" y="107"/>
                      <a:pt x="17" y="106"/>
                    </a:cubicBezTo>
                    <a:cubicBezTo>
                      <a:pt x="24" y="112"/>
                      <a:pt x="30" y="119"/>
                      <a:pt x="35" y="126"/>
                    </a:cubicBezTo>
                    <a:cubicBezTo>
                      <a:pt x="45" y="138"/>
                      <a:pt x="53" y="151"/>
                      <a:pt x="65" y="159"/>
                    </a:cubicBezTo>
                    <a:cubicBezTo>
                      <a:pt x="73" y="165"/>
                      <a:pt x="84" y="169"/>
                      <a:pt x="94" y="170"/>
                    </a:cubicBezTo>
                    <a:cubicBezTo>
                      <a:pt x="106" y="171"/>
                      <a:pt x="119" y="169"/>
                      <a:pt x="131" y="166"/>
                    </a:cubicBezTo>
                    <a:cubicBezTo>
                      <a:pt x="142" y="162"/>
                      <a:pt x="152" y="158"/>
                      <a:pt x="162" y="152"/>
                    </a:cubicBezTo>
                    <a:cubicBezTo>
                      <a:pt x="181" y="140"/>
                      <a:pt x="196" y="124"/>
                      <a:pt x="216" y="116"/>
                    </a:cubicBezTo>
                    <a:cubicBezTo>
                      <a:pt x="221" y="115"/>
                      <a:pt x="226" y="113"/>
                      <a:pt x="230" y="111"/>
                    </a:cubicBezTo>
                    <a:cubicBezTo>
                      <a:pt x="234" y="109"/>
                      <a:pt x="238" y="106"/>
                      <a:pt x="240" y="102"/>
                    </a:cubicBezTo>
                    <a:cubicBezTo>
                      <a:pt x="242" y="98"/>
                      <a:pt x="242" y="93"/>
                      <a:pt x="243" y="89"/>
                    </a:cubicBezTo>
                    <a:cubicBezTo>
                      <a:pt x="243" y="83"/>
                      <a:pt x="245" y="77"/>
                      <a:pt x="246" y="71"/>
                    </a:cubicBezTo>
                    <a:cubicBezTo>
                      <a:pt x="246" y="68"/>
                      <a:pt x="246" y="65"/>
                      <a:pt x="246" y="62"/>
                    </a:cubicBezTo>
                    <a:cubicBezTo>
                      <a:pt x="245" y="60"/>
                      <a:pt x="244" y="57"/>
                      <a:pt x="243" y="54"/>
                    </a:cubicBezTo>
                    <a:close/>
                    <a:moveTo>
                      <a:pt x="74" y="21"/>
                    </a:moveTo>
                    <a:cubicBezTo>
                      <a:pt x="72" y="23"/>
                      <a:pt x="71" y="26"/>
                      <a:pt x="69" y="27"/>
                    </a:cubicBezTo>
                    <a:cubicBezTo>
                      <a:pt x="68" y="27"/>
                      <a:pt x="66" y="26"/>
                      <a:pt x="66" y="25"/>
                    </a:cubicBezTo>
                    <a:cubicBezTo>
                      <a:pt x="64" y="23"/>
                      <a:pt x="69" y="17"/>
                      <a:pt x="72" y="17"/>
                    </a:cubicBezTo>
                    <a:cubicBezTo>
                      <a:pt x="73" y="17"/>
                      <a:pt x="73" y="17"/>
                      <a:pt x="73" y="17"/>
                    </a:cubicBezTo>
                    <a:cubicBezTo>
                      <a:pt x="75" y="18"/>
                      <a:pt x="75" y="21"/>
                      <a:pt x="74" y="21"/>
                    </a:cubicBezTo>
                    <a:close/>
                    <a:moveTo>
                      <a:pt x="142" y="23"/>
                    </a:moveTo>
                    <a:cubicBezTo>
                      <a:pt x="142" y="26"/>
                      <a:pt x="138" y="27"/>
                      <a:pt x="135" y="27"/>
                    </a:cubicBezTo>
                    <a:cubicBezTo>
                      <a:pt x="132" y="27"/>
                      <a:pt x="130" y="24"/>
                      <a:pt x="128" y="23"/>
                    </a:cubicBezTo>
                    <a:cubicBezTo>
                      <a:pt x="125" y="21"/>
                      <a:pt x="120" y="22"/>
                      <a:pt x="119" y="19"/>
                    </a:cubicBezTo>
                    <a:cubicBezTo>
                      <a:pt x="119" y="18"/>
                      <a:pt x="120" y="17"/>
                      <a:pt x="121" y="16"/>
                    </a:cubicBezTo>
                    <a:cubicBezTo>
                      <a:pt x="122" y="15"/>
                      <a:pt x="124" y="15"/>
                      <a:pt x="126" y="15"/>
                    </a:cubicBezTo>
                    <a:cubicBezTo>
                      <a:pt x="129" y="15"/>
                      <a:pt x="132" y="15"/>
                      <a:pt x="134" y="16"/>
                    </a:cubicBezTo>
                    <a:cubicBezTo>
                      <a:pt x="138" y="18"/>
                      <a:pt x="143" y="20"/>
                      <a:pt x="142"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16">
                <a:extLst>
                  <a:ext uri="{FF2B5EF4-FFF2-40B4-BE49-F238E27FC236}">
                    <a16:creationId xmlns:a16="http://schemas.microsoft.com/office/drawing/2014/main" id="{D4B21403-A370-41D3-B040-8B7E49B89D35}"/>
                  </a:ext>
                </a:extLst>
              </p:cNvPr>
              <p:cNvSpPr>
                <a:spLocks noEditPoints="1"/>
              </p:cNvSpPr>
              <p:nvPr/>
            </p:nvSpPr>
            <p:spPr bwMode="auto">
              <a:xfrm>
                <a:off x="2115" y="3208"/>
                <a:ext cx="490" cy="571"/>
              </a:xfrm>
              <a:custGeom>
                <a:avLst/>
                <a:gdLst>
                  <a:gd name="T0" fmla="*/ 994 w 1042"/>
                  <a:gd name="T1" fmla="*/ 961 h 1216"/>
                  <a:gd name="T2" fmla="*/ 962 w 1042"/>
                  <a:gd name="T3" fmla="*/ 931 h 1216"/>
                  <a:gd name="T4" fmla="*/ 951 w 1042"/>
                  <a:gd name="T5" fmla="*/ 896 h 1216"/>
                  <a:gd name="T6" fmla="*/ 921 w 1042"/>
                  <a:gd name="T7" fmla="*/ 811 h 1216"/>
                  <a:gd name="T8" fmla="*/ 824 w 1042"/>
                  <a:gd name="T9" fmla="*/ 510 h 1216"/>
                  <a:gd name="T10" fmla="*/ 760 w 1042"/>
                  <a:gd name="T11" fmla="*/ 417 h 1216"/>
                  <a:gd name="T12" fmla="*/ 716 w 1042"/>
                  <a:gd name="T13" fmla="*/ 277 h 1216"/>
                  <a:gd name="T14" fmla="*/ 517 w 1042"/>
                  <a:gd name="T15" fmla="*/ 0 h 1216"/>
                  <a:gd name="T16" fmla="*/ 351 w 1042"/>
                  <a:gd name="T17" fmla="*/ 266 h 1216"/>
                  <a:gd name="T18" fmla="*/ 355 w 1042"/>
                  <a:gd name="T19" fmla="*/ 405 h 1216"/>
                  <a:gd name="T20" fmla="*/ 277 w 1042"/>
                  <a:gd name="T21" fmla="*/ 513 h 1216"/>
                  <a:gd name="T22" fmla="*/ 198 w 1042"/>
                  <a:gd name="T23" fmla="*/ 685 h 1216"/>
                  <a:gd name="T24" fmla="*/ 155 w 1042"/>
                  <a:gd name="T25" fmla="*/ 818 h 1216"/>
                  <a:gd name="T26" fmla="*/ 121 w 1042"/>
                  <a:gd name="T27" fmla="*/ 865 h 1216"/>
                  <a:gd name="T28" fmla="*/ 97 w 1042"/>
                  <a:gd name="T29" fmla="*/ 867 h 1216"/>
                  <a:gd name="T30" fmla="*/ 18 w 1042"/>
                  <a:gd name="T31" fmla="*/ 942 h 1216"/>
                  <a:gd name="T32" fmla="*/ 17 w 1042"/>
                  <a:gd name="T33" fmla="*/ 1034 h 1216"/>
                  <a:gd name="T34" fmla="*/ 0 w 1042"/>
                  <a:gd name="T35" fmla="*/ 1086 h 1216"/>
                  <a:gd name="T36" fmla="*/ 72 w 1042"/>
                  <a:gd name="T37" fmla="*/ 1145 h 1216"/>
                  <a:gd name="T38" fmla="*/ 257 w 1042"/>
                  <a:gd name="T39" fmla="*/ 1198 h 1216"/>
                  <a:gd name="T40" fmla="*/ 412 w 1042"/>
                  <a:gd name="T41" fmla="*/ 1159 h 1216"/>
                  <a:gd name="T42" fmla="*/ 512 w 1042"/>
                  <a:gd name="T43" fmla="*/ 1128 h 1216"/>
                  <a:gd name="T44" fmla="*/ 648 w 1042"/>
                  <a:gd name="T45" fmla="*/ 1147 h 1216"/>
                  <a:gd name="T46" fmla="*/ 757 w 1042"/>
                  <a:gd name="T47" fmla="*/ 1216 h 1216"/>
                  <a:gd name="T48" fmla="*/ 855 w 1042"/>
                  <a:gd name="T49" fmla="*/ 1168 h 1216"/>
                  <a:gd name="T50" fmla="*/ 953 w 1042"/>
                  <a:gd name="T51" fmla="*/ 1101 h 1216"/>
                  <a:gd name="T52" fmla="*/ 1038 w 1042"/>
                  <a:gd name="T53" fmla="*/ 1030 h 1216"/>
                  <a:gd name="T54" fmla="*/ 1017 w 1042"/>
                  <a:gd name="T55" fmla="*/ 1050 h 1216"/>
                  <a:gd name="T56" fmla="*/ 859 w 1042"/>
                  <a:gd name="T57" fmla="*/ 1153 h 1216"/>
                  <a:gd name="T58" fmla="*/ 771 w 1042"/>
                  <a:gd name="T59" fmla="*/ 1207 h 1216"/>
                  <a:gd name="T60" fmla="*/ 662 w 1042"/>
                  <a:gd name="T61" fmla="*/ 1142 h 1216"/>
                  <a:gd name="T62" fmla="*/ 527 w 1042"/>
                  <a:gd name="T63" fmla="*/ 1121 h 1216"/>
                  <a:gd name="T64" fmla="*/ 417 w 1042"/>
                  <a:gd name="T65" fmla="*/ 1125 h 1216"/>
                  <a:gd name="T66" fmla="*/ 404 w 1042"/>
                  <a:gd name="T67" fmla="*/ 1157 h 1216"/>
                  <a:gd name="T68" fmla="*/ 243 w 1042"/>
                  <a:gd name="T69" fmla="*/ 1183 h 1216"/>
                  <a:gd name="T70" fmla="*/ 57 w 1042"/>
                  <a:gd name="T71" fmla="*/ 1132 h 1216"/>
                  <a:gd name="T72" fmla="*/ 8 w 1042"/>
                  <a:gd name="T73" fmla="*/ 1086 h 1216"/>
                  <a:gd name="T74" fmla="*/ 25 w 1042"/>
                  <a:gd name="T75" fmla="*/ 1038 h 1216"/>
                  <a:gd name="T76" fmla="*/ 29 w 1042"/>
                  <a:gd name="T77" fmla="*/ 968 h 1216"/>
                  <a:gd name="T78" fmla="*/ 89 w 1042"/>
                  <a:gd name="T79" fmla="*/ 875 h 1216"/>
                  <a:gd name="T80" fmla="*/ 125 w 1042"/>
                  <a:gd name="T81" fmla="*/ 872 h 1216"/>
                  <a:gd name="T82" fmla="*/ 145 w 1042"/>
                  <a:gd name="T83" fmla="*/ 846 h 1216"/>
                  <a:gd name="T84" fmla="*/ 161 w 1042"/>
                  <a:gd name="T85" fmla="*/ 823 h 1216"/>
                  <a:gd name="T86" fmla="*/ 161 w 1042"/>
                  <a:gd name="T87" fmla="*/ 783 h 1216"/>
                  <a:gd name="T88" fmla="*/ 235 w 1042"/>
                  <a:gd name="T89" fmla="*/ 608 h 1216"/>
                  <a:gd name="T90" fmla="*/ 318 w 1042"/>
                  <a:gd name="T91" fmla="*/ 474 h 1216"/>
                  <a:gd name="T92" fmla="*/ 363 w 1042"/>
                  <a:gd name="T93" fmla="*/ 407 h 1216"/>
                  <a:gd name="T94" fmla="*/ 359 w 1042"/>
                  <a:gd name="T95" fmla="*/ 266 h 1216"/>
                  <a:gd name="T96" fmla="*/ 517 w 1042"/>
                  <a:gd name="T97" fmla="*/ 8 h 1216"/>
                  <a:gd name="T98" fmla="*/ 708 w 1042"/>
                  <a:gd name="T99" fmla="*/ 277 h 1216"/>
                  <a:gd name="T100" fmla="*/ 720 w 1042"/>
                  <a:gd name="T101" fmla="*/ 352 h 1216"/>
                  <a:gd name="T102" fmla="*/ 763 w 1042"/>
                  <a:gd name="T103" fmla="*/ 443 h 1216"/>
                  <a:gd name="T104" fmla="*/ 880 w 1042"/>
                  <a:gd name="T105" fmla="*/ 615 h 1216"/>
                  <a:gd name="T106" fmla="*/ 899 w 1042"/>
                  <a:gd name="T107" fmla="*/ 845 h 1216"/>
                  <a:gd name="T108" fmla="*/ 943 w 1042"/>
                  <a:gd name="T109" fmla="*/ 896 h 1216"/>
                  <a:gd name="T110" fmla="*/ 978 w 1042"/>
                  <a:gd name="T111" fmla="*/ 957 h 1216"/>
                  <a:gd name="T112" fmla="*/ 1006 w 1042"/>
                  <a:gd name="T113" fmla="*/ 980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42" h="1216">
                    <a:moveTo>
                      <a:pt x="1033" y="995"/>
                    </a:moveTo>
                    <a:cubicBezTo>
                      <a:pt x="1030" y="989"/>
                      <a:pt x="1025" y="984"/>
                      <a:pt x="1019" y="979"/>
                    </a:cubicBezTo>
                    <a:cubicBezTo>
                      <a:pt x="1016" y="976"/>
                      <a:pt x="1012" y="974"/>
                      <a:pt x="1009" y="973"/>
                    </a:cubicBezTo>
                    <a:cubicBezTo>
                      <a:pt x="1007" y="970"/>
                      <a:pt x="1007" y="970"/>
                      <a:pt x="1007" y="970"/>
                    </a:cubicBezTo>
                    <a:cubicBezTo>
                      <a:pt x="994" y="961"/>
                      <a:pt x="994" y="961"/>
                      <a:pt x="994" y="961"/>
                    </a:cubicBezTo>
                    <a:cubicBezTo>
                      <a:pt x="993" y="959"/>
                      <a:pt x="991" y="958"/>
                      <a:pt x="989" y="956"/>
                    </a:cubicBezTo>
                    <a:cubicBezTo>
                      <a:pt x="987" y="954"/>
                      <a:pt x="985" y="952"/>
                      <a:pt x="982" y="951"/>
                    </a:cubicBezTo>
                    <a:cubicBezTo>
                      <a:pt x="973" y="944"/>
                      <a:pt x="967" y="939"/>
                      <a:pt x="963" y="933"/>
                    </a:cubicBezTo>
                    <a:cubicBezTo>
                      <a:pt x="962" y="931"/>
                      <a:pt x="962" y="931"/>
                      <a:pt x="962" y="931"/>
                    </a:cubicBezTo>
                    <a:cubicBezTo>
                      <a:pt x="962" y="931"/>
                      <a:pt x="962" y="931"/>
                      <a:pt x="962" y="931"/>
                    </a:cubicBezTo>
                    <a:cubicBezTo>
                      <a:pt x="956" y="925"/>
                      <a:pt x="953" y="920"/>
                      <a:pt x="952" y="913"/>
                    </a:cubicBezTo>
                    <a:cubicBezTo>
                      <a:pt x="952" y="913"/>
                      <a:pt x="952" y="913"/>
                      <a:pt x="952" y="913"/>
                    </a:cubicBezTo>
                    <a:cubicBezTo>
                      <a:pt x="951" y="910"/>
                      <a:pt x="951" y="905"/>
                      <a:pt x="951" y="898"/>
                    </a:cubicBezTo>
                    <a:cubicBezTo>
                      <a:pt x="951" y="896"/>
                      <a:pt x="951" y="896"/>
                      <a:pt x="951" y="896"/>
                    </a:cubicBezTo>
                    <a:cubicBezTo>
                      <a:pt x="951" y="896"/>
                      <a:pt x="951" y="896"/>
                      <a:pt x="951" y="896"/>
                    </a:cubicBezTo>
                    <a:cubicBezTo>
                      <a:pt x="950" y="887"/>
                      <a:pt x="949" y="879"/>
                      <a:pt x="945" y="869"/>
                    </a:cubicBezTo>
                    <a:cubicBezTo>
                      <a:pt x="943" y="866"/>
                      <a:pt x="943" y="866"/>
                      <a:pt x="943" y="866"/>
                    </a:cubicBezTo>
                    <a:cubicBezTo>
                      <a:pt x="940" y="862"/>
                      <a:pt x="937" y="857"/>
                      <a:pt x="932" y="851"/>
                    </a:cubicBezTo>
                    <a:cubicBezTo>
                      <a:pt x="928" y="846"/>
                      <a:pt x="921" y="842"/>
                      <a:pt x="912" y="838"/>
                    </a:cubicBezTo>
                    <a:cubicBezTo>
                      <a:pt x="916" y="829"/>
                      <a:pt x="919" y="819"/>
                      <a:pt x="921" y="811"/>
                    </a:cubicBezTo>
                    <a:cubicBezTo>
                      <a:pt x="922" y="808"/>
                      <a:pt x="922" y="808"/>
                      <a:pt x="922" y="808"/>
                    </a:cubicBezTo>
                    <a:cubicBezTo>
                      <a:pt x="926" y="784"/>
                      <a:pt x="925" y="758"/>
                      <a:pt x="919" y="723"/>
                    </a:cubicBezTo>
                    <a:cubicBezTo>
                      <a:pt x="913" y="688"/>
                      <a:pt x="903" y="653"/>
                      <a:pt x="888" y="612"/>
                    </a:cubicBezTo>
                    <a:cubicBezTo>
                      <a:pt x="877" y="587"/>
                      <a:pt x="865" y="560"/>
                      <a:pt x="848" y="538"/>
                    </a:cubicBezTo>
                    <a:cubicBezTo>
                      <a:pt x="841" y="528"/>
                      <a:pt x="832" y="518"/>
                      <a:pt x="824" y="510"/>
                    </a:cubicBezTo>
                    <a:cubicBezTo>
                      <a:pt x="814" y="499"/>
                      <a:pt x="803" y="487"/>
                      <a:pt x="794" y="475"/>
                    </a:cubicBezTo>
                    <a:cubicBezTo>
                      <a:pt x="790" y="469"/>
                      <a:pt x="786" y="463"/>
                      <a:pt x="782" y="457"/>
                    </a:cubicBezTo>
                    <a:cubicBezTo>
                      <a:pt x="778" y="451"/>
                      <a:pt x="774" y="445"/>
                      <a:pt x="769" y="439"/>
                    </a:cubicBezTo>
                    <a:cubicBezTo>
                      <a:pt x="768" y="436"/>
                      <a:pt x="766" y="432"/>
                      <a:pt x="765" y="428"/>
                    </a:cubicBezTo>
                    <a:cubicBezTo>
                      <a:pt x="763" y="425"/>
                      <a:pt x="761" y="421"/>
                      <a:pt x="760" y="417"/>
                    </a:cubicBezTo>
                    <a:cubicBezTo>
                      <a:pt x="756" y="410"/>
                      <a:pt x="752" y="402"/>
                      <a:pt x="749" y="394"/>
                    </a:cubicBezTo>
                    <a:cubicBezTo>
                      <a:pt x="742" y="379"/>
                      <a:pt x="735" y="364"/>
                      <a:pt x="726" y="348"/>
                    </a:cubicBezTo>
                    <a:cubicBezTo>
                      <a:pt x="725" y="346"/>
                      <a:pt x="724" y="345"/>
                      <a:pt x="723" y="343"/>
                    </a:cubicBezTo>
                    <a:cubicBezTo>
                      <a:pt x="723" y="342"/>
                      <a:pt x="722" y="340"/>
                      <a:pt x="721" y="339"/>
                    </a:cubicBezTo>
                    <a:cubicBezTo>
                      <a:pt x="719" y="318"/>
                      <a:pt x="717" y="297"/>
                      <a:pt x="716" y="277"/>
                    </a:cubicBezTo>
                    <a:cubicBezTo>
                      <a:pt x="716" y="267"/>
                      <a:pt x="715" y="256"/>
                      <a:pt x="715" y="246"/>
                    </a:cubicBezTo>
                    <a:cubicBezTo>
                      <a:pt x="714" y="214"/>
                      <a:pt x="713" y="180"/>
                      <a:pt x="705" y="148"/>
                    </a:cubicBezTo>
                    <a:cubicBezTo>
                      <a:pt x="700" y="129"/>
                      <a:pt x="691" y="110"/>
                      <a:pt x="679" y="91"/>
                    </a:cubicBezTo>
                    <a:cubicBezTo>
                      <a:pt x="667" y="71"/>
                      <a:pt x="650" y="52"/>
                      <a:pt x="629" y="36"/>
                    </a:cubicBezTo>
                    <a:cubicBezTo>
                      <a:pt x="598" y="13"/>
                      <a:pt x="559" y="1"/>
                      <a:pt x="517" y="0"/>
                    </a:cubicBezTo>
                    <a:cubicBezTo>
                      <a:pt x="487" y="0"/>
                      <a:pt x="458" y="7"/>
                      <a:pt x="432" y="20"/>
                    </a:cubicBezTo>
                    <a:cubicBezTo>
                      <a:pt x="405" y="34"/>
                      <a:pt x="383" y="57"/>
                      <a:pt x="368" y="86"/>
                    </a:cubicBezTo>
                    <a:cubicBezTo>
                      <a:pt x="356" y="112"/>
                      <a:pt x="349" y="141"/>
                      <a:pt x="348" y="177"/>
                    </a:cubicBezTo>
                    <a:cubicBezTo>
                      <a:pt x="347" y="197"/>
                      <a:pt x="348" y="218"/>
                      <a:pt x="350" y="237"/>
                    </a:cubicBezTo>
                    <a:cubicBezTo>
                      <a:pt x="350" y="247"/>
                      <a:pt x="351" y="257"/>
                      <a:pt x="351" y="266"/>
                    </a:cubicBezTo>
                    <a:cubicBezTo>
                      <a:pt x="351" y="277"/>
                      <a:pt x="352" y="287"/>
                      <a:pt x="352" y="297"/>
                    </a:cubicBezTo>
                    <a:cubicBezTo>
                      <a:pt x="352" y="319"/>
                      <a:pt x="353" y="339"/>
                      <a:pt x="354" y="360"/>
                    </a:cubicBezTo>
                    <a:cubicBezTo>
                      <a:pt x="355" y="370"/>
                      <a:pt x="356" y="380"/>
                      <a:pt x="356" y="390"/>
                    </a:cubicBezTo>
                    <a:cubicBezTo>
                      <a:pt x="356" y="403"/>
                      <a:pt x="356" y="403"/>
                      <a:pt x="356" y="403"/>
                    </a:cubicBezTo>
                    <a:cubicBezTo>
                      <a:pt x="356" y="403"/>
                      <a:pt x="355" y="404"/>
                      <a:pt x="355" y="405"/>
                    </a:cubicBezTo>
                    <a:cubicBezTo>
                      <a:pt x="351" y="414"/>
                      <a:pt x="346" y="423"/>
                      <a:pt x="342" y="432"/>
                    </a:cubicBezTo>
                    <a:cubicBezTo>
                      <a:pt x="337" y="438"/>
                      <a:pt x="332" y="444"/>
                      <a:pt x="327" y="451"/>
                    </a:cubicBezTo>
                    <a:cubicBezTo>
                      <a:pt x="322" y="457"/>
                      <a:pt x="317" y="463"/>
                      <a:pt x="312" y="469"/>
                    </a:cubicBezTo>
                    <a:cubicBezTo>
                      <a:pt x="306" y="476"/>
                      <a:pt x="300" y="484"/>
                      <a:pt x="294" y="491"/>
                    </a:cubicBezTo>
                    <a:cubicBezTo>
                      <a:pt x="289" y="498"/>
                      <a:pt x="283" y="505"/>
                      <a:pt x="277" y="513"/>
                    </a:cubicBezTo>
                    <a:cubicBezTo>
                      <a:pt x="273" y="517"/>
                      <a:pt x="273" y="517"/>
                      <a:pt x="273" y="517"/>
                    </a:cubicBezTo>
                    <a:cubicBezTo>
                      <a:pt x="260" y="534"/>
                      <a:pt x="248" y="550"/>
                      <a:pt x="239" y="569"/>
                    </a:cubicBezTo>
                    <a:cubicBezTo>
                      <a:pt x="234" y="581"/>
                      <a:pt x="230" y="593"/>
                      <a:pt x="227" y="606"/>
                    </a:cubicBezTo>
                    <a:cubicBezTo>
                      <a:pt x="225" y="612"/>
                      <a:pt x="223" y="619"/>
                      <a:pt x="221" y="625"/>
                    </a:cubicBezTo>
                    <a:cubicBezTo>
                      <a:pt x="215" y="645"/>
                      <a:pt x="207" y="666"/>
                      <a:pt x="198" y="685"/>
                    </a:cubicBezTo>
                    <a:cubicBezTo>
                      <a:pt x="193" y="697"/>
                      <a:pt x="187" y="708"/>
                      <a:pt x="182" y="719"/>
                    </a:cubicBezTo>
                    <a:cubicBezTo>
                      <a:pt x="178" y="726"/>
                      <a:pt x="174" y="733"/>
                      <a:pt x="170" y="740"/>
                    </a:cubicBezTo>
                    <a:cubicBezTo>
                      <a:pt x="163" y="753"/>
                      <a:pt x="156" y="767"/>
                      <a:pt x="153" y="781"/>
                    </a:cubicBezTo>
                    <a:cubicBezTo>
                      <a:pt x="151" y="792"/>
                      <a:pt x="152" y="803"/>
                      <a:pt x="156" y="817"/>
                    </a:cubicBezTo>
                    <a:cubicBezTo>
                      <a:pt x="156" y="817"/>
                      <a:pt x="155" y="817"/>
                      <a:pt x="155" y="818"/>
                    </a:cubicBezTo>
                    <a:cubicBezTo>
                      <a:pt x="155" y="818"/>
                      <a:pt x="154" y="819"/>
                      <a:pt x="153" y="820"/>
                    </a:cubicBezTo>
                    <a:cubicBezTo>
                      <a:pt x="152" y="820"/>
                      <a:pt x="152" y="821"/>
                      <a:pt x="151" y="822"/>
                    </a:cubicBezTo>
                    <a:cubicBezTo>
                      <a:pt x="147" y="827"/>
                      <a:pt x="142" y="834"/>
                      <a:pt x="138" y="842"/>
                    </a:cubicBezTo>
                    <a:cubicBezTo>
                      <a:pt x="136" y="847"/>
                      <a:pt x="133" y="852"/>
                      <a:pt x="131" y="856"/>
                    </a:cubicBezTo>
                    <a:cubicBezTo>
                      <a:pt x="127" y="859"/>
                      <a:pt x="124" y="862"/>
                      <a:pt x="121" y="865"/>
                    </a:cubicBezTo>
                    <a:cubicBezTo>
                      <a:pt x="118" y="866"/>
                      <a:pt x="114" y="867"/>
                      <a:pt x="111" y="867"/>
                    </a:cubicBezTo>
                    <a:cubicBezTo>
                      <a:pt x="109" y="867"/>
                      <a:pt x="109" y="867"/>
                      <a:pt x="109" y="867"/>
                    </a:cubicBezTo>
                    <a:cubicBezTo>
                      <a:pt x="108" y="867"/>
                      <a:pt x="108" y="867"/>
                      <a:pt x="108" y="867"/>
                    </a:cubicBezTo>
                    <a:cubicBezTo>
                      <a:pt x="106" y="868"/>
                      <a:pt x="104" y="867"/>
                      <a:pt x="101" y="867"/>
                    </a:cubicBezTo>
                    <a:cubicBezTo>
                      <a:pt x="100" y="867"/>
                      <a:pt x="98" y="867"/>
                      <a:pt x="97" y="867"/>
                    </a:cubicBezTo>
                    <a:cubicBezTo>
                      <a:pt x="89" y="867"/>
                      <a:pt x="89" y="867"/>
                      <a:pt x="89" y="867"/>
                    </a:cubicBezTo>
                    <a:cubicBezTo>
                      <a:pt x="82" y="867"/>
                      <a:pt x="73" y="867"/>
                      <a:pt x="64" y="869"/>
                    </a:cubicBezTo>
                    <a:cubicBezTo>
                      <a:pt x="53" y="871"/>
                      <a:pt x="43" y="876"/>
                      <a:pt x="35" y="884"/>
                    </a:cubicBezTo>
                    <a:cubicBezTo>
                      <a:pt x="27" y="891"/>
                      <a:pt x="21" y="902"/>
                      <a:pt x="19" y="914"/>
                    </a:cubicBezTo>
                    <a:cubicBezTo>
                      <a:pt x="17" y="922"/>
                      <a:pt x="17" y="931"/>
                      <a:pt x="18" y="942"/>
                    </a:cubicBezTo>
                    <a:cubicBezTo>
                      <a:pt x="19" y="951"/>
                      <a:pt x="20" y="960"/>
                      <a:pt x="21" y="968"/>
                    </a:cubicBezTo>
                    <a:cubicBezTo>
                      <a:pt x="21" y="971"/>
                      <a:pt x="21" y="971"/>
                      <a:pt x="21" y="971"/>
                    </a:cubicBezTo>
                    <a:cubicBezTo>
                      <a:pt x="22" y="979"/>
                      <a:pt x="23" y="986"/>
                      <a:pt x="23" y="993"/>
                    </a:cubicBezTo>
                    <a:cubicBezTo>
                      <a:pt x="24" y="1009"/>
                      <a:pt x="22" y="1023"/>
                      <a:pt x="19" y="1033"/>
                    </a:cubicBezTo>
                    <a:cubicBezTo>
                      <a:pt x="17" y="1034"/>
                      <a:pt x="17" y="1034"/>
                      <a:pt x="17" y="1034"/>
                    </a:cubicBezTo>
                    <a:cubicBezTo>
                      <a:pt x="17" y="1035"/>
                      <a:pt x="17" y="1035"/>
                      <a:pt x="17" y="1035"/>
                    </a:cubicBezTo>
                    <a:cubicBezTo>
                      <a:pt x="16" y="1038"/>
                      <a:pt x="15" y="1040"/>
                      <a:pt x="14" y="1042"/>
                    </a:cubicBezTo>
                    <a:cubicBezTo>
                      <a:pt x="13" y="1043"/>
                      <a:pt x="13" y="1044"/>
                      <a:pt x="12" y="1045"/>
                    </a:cubicBezTo>
                    <a:cubicBezTo>
                      <a:pt x="9" y="1051"/>
                      <a:pt x="6" y="1057"/>
                      <a:pt x="4" y="1065"/>
                    </a:cubicBezTo>
                    <a:cubicBezTo>
                      <a:pt x="1" y="1070"/>
                      <a:pt x="0" y="1077"/>
                      <a:pt x="0" y="1086"/>
                    </a:cubicBezTo>
                    <a:cubicBezTo>
                      <a:pt x="0" y="1090"/>
                      <a:pt x="0" y="1100"/>
                      <a:pt x="5" y="1109"/>
                    </a:cubicBezTo>
                    <a:cubicBezTo>
                      <a:pt x="5" y="1111"/>
                      <a:pt x="6" y="1112"/>
                      <a:pt x="7" y="1113"/>
                    </a:cubicBezTo>
                    <a:cubicBezTo>
                      <a:pt x="13" y="1120"/>
                      <a:pt x="20" y="1127"/>
                      <a:pt x="30" y="1131"/>
                    </a:cubicBezTo>
                    <a:cubicBezTo>
                      <a:pt x="38" y="1136"/>
                      <a:pt x="46" y="1138"/>
                      <a:pt x="55" y="1140"/>
                    </a:cubicBezTo>
                    <a:cubicBezTo>
                      <a:pt x="60" y="1141"/>
                      <a:pt x="66" y="1143"/>
                      <a:pt x="72" y="1145"/>
                    </a:cubicBezTo>
                    <a:cubicBezTo>
                      <a:pt x="77" y="1147"/>
                      <a:pt x="77" y="1147"/>
                      <a:pt x="77" y="1147"/>
                    </a:cubicBezTo>
                    <a:cubicBezTo>
                      <a:pt x="84" y="1149"/>
                      <a:pt x="91" y="1151"/>
                      <a:pt x="98" y="1153"/>
                    </a:cubicBezTo>
                    <a:cubicBezTo>
                      <a:pt x="116" y="1159"/>
                      <a:pt x="136" y="1164"/>
                      <a:pt x="157" y="1168"/>
                    </a:cubicBezTo>
                    <a:cubicBezTo>
                      <a:pt x="191" y="1175"/>
                      <a:pt x="217" y="1182"/>
                      <a:pt x="241" y="1191"/>
                    </a:cubicBezTo>
                    <a:cubicBezTo>
                      <a:pt x="247" y="1193"/>
                      <a:pt x="252" y="1195"/>
                      <a:pt x="257" y="1198"/>
                    </a:cubicBezTo>
                    <a:cubicBezTo>
                      <a:pt x="277" y="1206"/>
                      <a:pt x="296" y="1214"/>
                      <a:pt x="317" y="1215"/>
                    </a:cubicBezTo>
                    <a:cubicBezTo>
                      <a:pt x="318" y="1215"/>
                      <a:pt x="318" y="1215"/>
                      <a:pt x="318" y="1215"/>
                    </a:cubicBezTo>
                    <a:cubicBezTo>
                      <a:pt x="337" y="1215"/>
                      <a:pt x="356" y="1210"/>
                      <a:pt x="372" y="1200"/>
                    </a:cubicBezTo>
                    <a:cubicBezTo>
                      <a:pt x="389" y="1190"/>
                      <a:pt x="402" y="1176"/>
                      <a:pt x="411" y="1160"/>
                    </a:cubicBezTo>
                    <a:cubicBezTo>
                      <a:pt x="412" y="1159"/>
                      <a:pt x="412" y="1159"/>
                      <a:pt x="412" y="1159"/>
                    </a:cubicBezTo>
                    <a:cubicBezTo>
                      <a:pt x="412" y="1158"/>
                      <a:pt x="412" y="1158"/>
                      <a:pt x="412" y="1158"/>
                    </a:cubicBezTo>
                    <a:cubicBezTo>
                      <a:pt x="416" y="1151"/>
                      <a:pt x="419" y="1143"/>
                      <a:pt x="421" y="1132"/>
                    </a:cubicBezTo>
                    <a:cubicBezTo>
                      <a:pt x="435" y="1130"/>
                      <a:pt x="448" y="1128"/>
                      <a:pt x="461" y="1127"/>
                    </a:cubicBezTo>
                    <a:cubicBezTo>
                      <a:pt x="475" y="1127"/>
                      <a:pt x="475" y="1127"/>
                      <a:pt x="475" y="1127"/>
                    </a:cubicBezTo>
                    <a:cubicBezTo>
                      <a:pt x="487" y="1128"/>
                      <a:pt x="500" y="1128"/>
                      <a:pt x="512" y="1128"/>
                    </a:cubicBezTo>
                    <a:cubicBezTo>
                      <a:pt x="515" y="1128"/>
                      <a:pt x="515" y="1128"/>
                      <a:pt x="515" y="1128"/>
                    </a:cubicBezTo>
                    <a:cubicBezTo>
                      <a:pt x="519" y="1128"/>
                      <a:pt x="522" y="1128"/>
                      <a:pt x="525" y="1129"/>
                    </a:cubicBezTo>
                    <a:cubicBezTo>
                      <a:pt x="526" y="1129"/>
                      <a:pt x="526" y="1129"/>
                      <a:pt x="526" y="1129"/>
                    </a:cubicBezTo>
                    <a:cubicBezTo>
                      <a:pt x="548" y="1130"/>
                      <a:pt x="570" y="1132"/>
                      <a:pt x="591" y="1135"/>
                    </a:cubicBezTo>
                    <a:cubicBezTo>
                      <a:pt x="610" y="1138"/>
                      <a:pt x="629" y="1142"/>
                      <a:pt x="648" y="1147"/>
                    </a:cubicBezTo>
                    <a:cubicBezTo>
                      <a:pt x="650" y="1147"/>
                      <a:pt x="651" y="1148"/>
                      <a:pt x="653" y="1148"/>
                    </a:cubicBezTo>
                    <a:cubicBezTo>
                      <a:pt x="653" y="1148"/>
                      <a:pt x="654" y="1148"/>
                      <a:pt x="654" y="1148"/>
                    </a:cubicBezTo>
                    <a:cubicBezTo>
                      <a:pt x="656" y="1158"/>
                      <a:pt x="659" y="1166"/>
                      <a:pt x="665" y="1173"/>
                    </a:cubicBezTo>
                    <a:cubicBezTo>
                      <a:pt x="673" y="1186"/>
                      <a:pt x="687" y="1197"/>
                      <a:pt x="705" y="1205"/>
                    </a:cubicBezTo>
                    <a:cubicBezTo>
                      <a:pt x="724" y="1212"/>
                      <a:pt x="741" y="1216"/>
                      <a:pt x="757" y="1216"/>
                    </a:cubicBezTo>
                    <a:cubicBezTo>
                      <a:pt x="762" y="1216"/>
                      <a:pt x="767" y="1216"/>
                      <a:pt x="772" y="1215"/>
                    </a:cubicBezTo>
                    <a:cubicBezTo>
                      <a:pt x="789" y="1213"/>
                      <a:pt x="807" y="1206"/>
                      <a:pt x="827" y="1192"/>
                    </a:cubicBezTo>
                    <a:cubicBezTo>
                      <a:pt x="828" y="1192"/>
                      <a:pt x="828" y="1192"/>
                      <a:pt x="828" y="1192"/>
                    </a:cubicBezTo>
                    <a:cubicBezTo>
                      <a:pt x="831" y="1189"/>
                      <a:pt x="834" y="1187"/>
                      <a:pt x="837" y="1184"/>
                    </a:cubicBezTo>
                    <a:cubicBezTo>
                      <a:pt x="843" y="1179"/>
                      <a:pt x="849" y="1173"/>
                      <a:pt x="855" y="1168"/>
                    </a:cubicBezTo>
                    <a:cubicBezTo>
                      <a:pt x="858" y="1165"/>
                      <a:pt x="861" y="1162"/>
                      <a:pt x="863" y="1160"/>
                    </a:cubicBezTo>
                    <a:cubicBezTo>
                      <a:pt x="865" y="1159"/>
                      <a:pt x="865" y="1159"/>
                      <a:pt x="865" y="1159"/>
                    </a:cubicBezTo>
                    <a:cubicBezTo>
                      <a:pt x="877" y="1148"/>
                      <a:pt x="890" y="1136"/>
                      <a:pt x="905" y="1126"/>
                    </a:cubicBezTo>
                    <a:cubicBezTo>
                      <a:pt x="916" y="1120"/>
                      <a:pt x="928" y="1113"/>
                      <a:pt x="941" y="1107"/>
                    </a:cubicBezTo>
                    <a:cubicBezTo>
                      <a:pt x="945" y="1105"/>
                      <a:pt x="949" y="1103"/>
                      <a:pt x="953" y="1101"/>
                    </a:cubicBezTo>
                    <a:cubicBezTo>
                      <a:pt x="977" y="1089"/>
                      <a:pt x="977" y="1089"/>
                      <a:pt x="977" y="1089"/>
                    </a:cubicBezTo>
                    <a:cubicBezTo>
                      <a:pt x="993" y="1081"/>
                      <a:pt x="1010" y="1072"/>
                      <a:pt x="1023" y="1056"/>
                    </a:cubicBezTo>
                    <a:cubicBezTo>
                      <a:pt x="1029" y="1049"/>
                      <a:pt x="1033" y="1042"/>
                      <a:pt x="1038" y="1032"/>
                    </a:cubicBezTo>
                    <a:cubicBezTo>
                      <a:pt x="1038" y="1031"/>
                      <a:pt x="1038" y="1031"/>
                      <a:pt x="1038" y="1031"/>
                    </a:cubicBezTo>
                    <a:cubicBezTo>
                      <a:pt x="1038" y="1030"/>
                      <a:pt x="1038" y="1030"/>
                      <a:pt x="1038" y="1030"/>
                    </a:cubicBezTo>
                    <a:cubicBezTo>
                      <a:pt x="1042" y="1018"/>
                      <a:pt x="1040" y="1006"/>
                      <a:pt x="1033" y="995"/>
                    </a:cubicBezTo>
                    <a:close/>
                    <a:moveTo>
                      <a:pt x="1030" y="1028"/>
                    </a:moveTo>
                    <a:cubicBezTo>
                      <a:pt x="1030" y="1028"/>
                      <a:pt x="1030" y="1028"/>
                      <a:pt x="1030" y="1028"/>
                    </a:cubicBezTo>
                    <a:cubicBezTo>
                      <a:pt x="1030" y="1029"/>
                      <a:pt x="1030" y="1029"/>
                      <a:pt x="1030" y="1029"/>
                    </a:cubicBezTo>
                    <a:cubicBezTo>
                      <a:pt x="1026" y="1038"/>
                      <a:pt x="1022" y="1044"/>
                      <a:pt x="1017" y="1050"/>
                    </a:cubicBezTo>
                    <a:cubicBezTo>
                      <a:pt x="1005" y="1065"/>
                      <a:pt x="989" y="1074"/>
                      <a:pt x="973" y="1081"/>
                    </a:cubicBezTo>
                    <a:cubicBezTo>
                      <a:pt x="949" y="1093"/>
                      <a:pt x="949" y="1093"/>
                      <a:pt x="949" y="1093"/>
                    </a:cubicBezTo>
                    <a:cubicBezTo>
                      <a:pt x="945" y="1096"/>
                      <a:pt x="941" y="1098"/>
                      <a:pt x="937" y="1100"/>
                    </a:cubicBezTo>
                    <a:cubicBezTo>
                      <a:pt x="924" y="1106"/>
                      <a:pt x="912" y="1113"/>
                      <a:pt x="901" y="1120"/>
                    </a:cubicBezTo>
                    <a:cubicBezTo>
                      <a:pt x="885" y="1129"/>
                      <a:pt x="871" y="1142"/>
                      <a:pt x="859" y="1153"/>
                    </a:cubicBezTo>
                    <a:cubicBezTo>
                      <a:pt x="859" y="1154"/>
                      <a:pt x="859" y="1154"/>
                      <a:pt x="859" y="1154"/>
                    </a:cubicBezTo>
                    <a:cubicBezTo>
                      <a:pt x="855" y="1156"/>
                      <a:pt x="852" y="1159"/>
                      <a:pt x="849" y="1162"/>
                    </a:cubicBezTo>
                    <a:cubicBezTo>
                      <a:pt x="844" y="1167"/>
                      <a:pt x="838" y="1173"/>
                      <a:pt x="832" y="1178"/>
                    </a:cubicBezTo>
                    <a:cubicBezTo>
                      <a:pt x="829" y="1181"/>
                      <a:pt x="826" y="1183"/>
                      <a:pt x="823" y="1186"/>
                    </a:cubicBezTo>
                    <a:cubicBezTo>
                      <a:pt x="803" y="1199"/>
                      <a:pt x="787" y="1205"/>
                      <a:pt x="771" y="1207"/>
                    </a:cubicBezTo>
                    <a:cubicBezTo>
                      <a:pt x="767" y="1208"/>
                      <a:pt x="762" y="1208"/>
                      <a:pt x="757" y="1208"/>
                    </a:cubicBezTo>
                    <a:cubicBezTo>
                      <a:pt x="742" y="1208"/>
                      <a:pt x="726" y="1204"/>
                      <a:pt x="709" y="1197"/>
                    </a:cubicBezTo>
                    <a:cubicBezTo>
                      <a:pt x="691" y="1190"/>
                      <a:pt x="679" y="1180"/>
                      <a:pt x="671" y="1169"/>
                    </a:cubicBezTo>
                    <a:cubicBezTo>
                      <a:pt x="666" y="1162"/>
                      <a:pt x="663" y="1154"/>
                      <a:pt x="662" y="1145"/>
                    </a:cubicBezTo>
                    <a:cubicBezTo>
                      <a:pt x="662" y="1142"/>
                      <a:pt x="662" y="1142"/>
                      <a:pt x="662" y="1142"/>
                    </a:cubicBezTo>
                    <a:cubicBezTo>
                      <a:pt x="659" y="1141"/>
                      <a:pt x="659" y="1141"/>
                      <a:pt x="659" y="1141"/>
                    </a:cubicBezTo>
                    <a:cubicBezTo>
                      <a:pt x="657" y="1141"/>
                      <a:pt x="656" y="1140"/>
                      <a:pt x="654" y="1140"/>
                    </a:cubicBezTo>
                    <a:cubicBezTo>
                      <a:pt x="653" y="1140"/>
                      <a:pt x="651" y="1140"/>
                      <a:pt x="650" y="1139"/>
                    </a:cubicBezTo>
                    <a:cubicBezTo>
                      <a:pt x="631" y="1134"/>
                      <a:pt x="612" y="1130"/>
                      <a:pt x="593" y="1127"/>
                    </a:cubicBezTo>
                    <a:cubicBezTo>
                      <a:pt x="571" y="1124"/>
                      <a:pt x="548" y="1122"/>
                      <a:pt x="527" y="1121"/>
                    </a:cubicBezTo>
                    <a:cubicBezTo>
                      <a:pt x="522" y="1120"/>
                      <a:pt x="519" y="1120"/>
                      <a:pt x="515" y="1120"/>
                    </a:cubicBezTo>
                    <a:cubicBezTo>
                      <a:pt x="512" y="1120"/>
                      <a:pt x="512" y="1120"/>
                      <a:pt x="512" y="1120"/>
                    </a:cubicBezTo>
                    <a:cubicBezTo>
                      <a:pt x="500" y="1120"/>
                      <a:pt x="487" y="1120"/>
                      <a:pt x="475" y="1119"/>
                    </a:cubicBezTo>
                    <a:cubicBezTo>
                      <a:pt x="461" y="1119"/>
                      <a:pt x="461" y="1119"/>
                      <a:pt x="461" y="1119"/>
                    </a:cubicBezTo>
                    <a:cubicBezTo>
                      <a:pt x="446" y="1120"/>
                      <a:pt x="432" y="1122"/>
                      <a:pt x="417" y="1125"/>
                    </a:cubicBezTo>
                    <a:cubicBezTo>
                      <a:pt x="415" y="1126"/>
                      <a:pt x="415" y="1126"/>
                      <a:pt x="415" y="1126"/>
                    </a:cubicBezTo>
                    <a:cubicBezTo>
                      <a:pt x="414" y="1128"/>
                      <a:pt x="414" y="1128"/>
                      <a:pt x="414" y="1128"/>
                    </a:cubicBezTo>
                    <a:cubicBezTo>
                      <a:pt x="412" y="1140"/>
                      <a:pt x="409" y="1148"/>
                      <a:pt x="405" y="1155"/>
                    </a:cubicBezTo>
                    <a:cubicBezTo>
                      <a:pt x="404" y="1156"/>
                      <a:pt x="404" y="1156"/>
                      <a:pt x="404" y="1156"/>
                    </a:cubicBezTo>
                    <a:cubicBezTo>
                      <a:pt x="404" y="1157"/>
                      <a:pt x="404" y="1157"/>
                      <a:pt x="404" y="1157"/>
                    </a:cubicBezTo>
                    <a:cubicBezTo>
                      <a:pt x="396" y="1172"/>
                      <a:pt x="383" y="1184"/>
                      <a:pt x="368" y="1194"/>
                    </a:cubicBezTo>
                    <a:cubicBezTo>
                      <a:pt x="353" y="1202"/>
                      <a:pt x="336" y="1207"/>
                      <a:pt x="318" y="1207"/>
                    </a:cubicBezTo>
                    <a:cubicBezTo>
                      <a:pt x="317" y="1207"/>
                      <a:pt x="317" y="1207"/>
                      <a:pt x="317" y="1207"/>
                    </a:cubicBezTo>
                    <a:cubicBezTo>
                      <a:pt x="297" y="1206"/>
                      <a:pt x="280" y="1199"/>
                      <a:pt x="261" y="1190"/>
                    </a:cubicBezTo>
                    <a:cubicBezTo>
                      <a:pt x="255" y="1187"/>
                      <a:pt x="250" y="1185"/>
                      <a:pt x="243" y="1183"/>
                    </a:cubicBezTo>
                    <a:cubicBezTo>
                      <a:pt x="219" y="1174"/>
                      <a:pt x="193" y="1167"/>
                      <a:pt x="159" y="1160"/>
                    </a:cubicBezTo>
                    <a:cubicBezTo>
                      <a:pt x="138" y="1156"/>
                      <a:pt x="118" y="1151"/>
                      <a:pt x="100" y="1145"/>
                    </a:cubicBezTo>
                    <a:cubicBezTo>
                      <a:pt x="93" y="1144"/>
                      <a:pt x="86" y="1141"/>
                      <a:pt x="80" y="1139"/>
                    </a:cubicBezTo>
                    <a:cubicBezTo>
                      <a:pt x="74" y="1137"/>
                      <a:pt x="74" y="1137"/>
                      <a:pt x="74" y="1137"/>
                    </a:cubicBezTo>
                    <a:cubicBezTo>
                      <a:pt x="68" y="1135"/>
                      <a:pt x="62" y="1133"/>
                      <a:pt x="57" y="1132"/>
                    </a:cubicBezTo>
                    <a:cubicBezTo>
                      <a:pt x="48" y="1130"/>
                      <a:pt x="41" y="1128"/>
                      <a:pt x="34" y="1124"/>
                    </a:cubicBezTo>
                    <a:cubicBezTo>
                      <a:pt x="25" y="1120"/>
                      <a:pt x="18" y="1114"/>
                      <a:pt x="13" y="1108"/>
                    </a:cubicBezTo>
                    <a:cubicBezTo>
                      <a:pt x="13" y="1107"/>
                      <a:pt x="13" y="1107"/>
                      <a:pt x="13" y="1107"/>
                    </a:cubicBezTo>
                    <a:cubicBezTo>
                      <a:pt x="12" y="1106"/>
                      <a:pt x="12" y="1106"/>
                      <a:pt x="12" y="1106"/>
                    </a:cubicBezTo>
                    <a:cubicBezTo>
                      <a:pt x="8" y="1099"/>
                      <a:pt x="8" y="1090"/>
                      <a:pt x="8" y="1086"/>
                    </a:cubicBezTo>
                    <a:cubicBezTo>
                      <a:pt x="8" y="1079"/>
                      <a:pt x="9" y="1073"/>
                      <a:pt x="12" y="1068"/>
                    </a:cubicBezTo>
                    <a:cubicBezTo>
                      <a:pt x="12" y="1067"/>
                      <a:pt x="12" y="1067"/>
                      <a:pt x="12" y="1067"/>
                    </a:cubicBezTo>
                    <a:cubicBezTo>
                      <a:pt x="14" y="1060"/>
                      <a:pt x="17" y="1055"/>
                      <a:pt x="20" y="1049"/>
                    </a:cubicBezTo>
                    <a:cubicBezTo>
                      <a:pt x="20" y="1048"/>
                      <a:pt x="21" y="1047"/>
                      <a:pt x="21" y="1046"/>
                    </a:cubicBezTo>
                    <a:cubicBezTo>
                      <a:pt x="22" y="1043"/>
                      <a:pt x="24" y="1041"/>
                      <a:pt x="25" y="1038"/>
                    </a:cubicBezTo>
                    <a:cubicBezTo>
                      <a:pt x="25" y="1037"/>
                      <a:pt x="25" y="1037"/>
                      <a:pt x="25" y="1037"/>
                    </a:cubicBezTo>
                    <a:cubicBezTo>
                      <a:pt x="26" y="1036"/>
                      <a:pt x="26" y="1036"/>
                      <a:pt x="26" y="1036"/>
                    </a:cubicBezTo>
                    <a:cubicBezTo>
                      <a:pt x="30" y="1025"/>
                      <a:pt x="32" y="1011"/>
                      <a:pt x="31" y="993"/>
                    </a:cubicBezTo>
                    <a:cubicBezTo>
                      <a:pt x="31" y="986"/>
                      <a:pt x="30" y="978"/>
                      <a:pt x="29" y="970"/>
                    </a:cubicBezTo>
                    <a:cubicBezTo>
                      <a:pt x="29" y="968"/>
                      <a:pt x="29" y="968"/>
                      <a:pt x="29" y="968"/>
                    </a:cubicBezTo>
                    <a:cubicBezTo>
                      <a:pt x="28" y="960"/>
                      <a:pt x="27" y="951"/>
                      <a:pt x="26" y="942"/>
                    </a:cubicBezTo>
                    <a:cubicBezTo>
                      <a:pt x="25" y="931"/>
                      <a:pt x="25" y="923"/>
                      <a:pt x="27" y="916"/>
                    </a:cubicBezTo>
                    <a:cubicBezTo>
                      <a:pt x="29" y="905"/>
                      <a:pt x="34" y="896"/>
                      <a:pt x="41" y="890"/>
                    </a:cubicBezTo>
                    <a:cubicBezTo>
                      <a:pt x="48" y="883"/>
                      <a:pt x="56" y="879"/>
                      <a:pt x="66" y="877"/>
                    </a:cubicBezTo>
                    <a:cubicBezTo>
                      <a:pt x="73" y="875"/>
                      <a:pt x="82" y="875"/>
                      <a:pt x="89" y="875"/>
                    </a:cubicBezTo>
                    <a:cubicBezTo>
                      <a:pt x="97" y="875"/>
                      <a:pt x="97" y="875"/>
                      <a:pt x="97" y="875"/>
                    </a:cubicBezTo>
                    <a:cubicBezTo>
                      <a:pt x="98" y="875"/>
                      <a:pt x="99" y="875"/>
                      <a:pt x="101" y="875"/>
                    </a:cubicBezTo>
                    <a:cubicBezTo>
                      <a:pt x="103" y="875"/>
                      <a:pt x="106" y="876"/>
                      <a:pt x="109" y="875"/>
                    </a:cubicBezTo>
                    <a:cubicBezTo>
                      <a:pt x="111" y="875"/>
                      <a:pt x="111" y="875"/>
                      <a:pt x="111" y="875"/>
                    </a:cubicBezTo>
                    <a:cubicBezTo>
                      <a:pt x="116" y="875"/>
                      <a:pt x="120" y="874"/>
                      <a:pt x="125" y="872"/>
                    </a:cubicBezTo>
                    <a:cubicBezTo>
                      <a:pt x="125" y="871"/>
                      <a:pt x="125" y="871"/>
                      <a:pt x="125" y="871"/>
                    </a:cubicBezTo>
                    <a:cubicBezTo>
                      <a:pt x="130" y="868"/>
                      <a:pt x="133" y="865"/>
                      <a:pt x="137" y="861"/>
                    </a:cubicBezTo>
                    <a:cubicBezTo>
                      <a:pt x="137" y="860"/>
                      <a:pt x="137" y="860"/>
                      <a:pt x="137" y="860"/>
                    </a:cubicBezTo>
                    <a:cubicBezTo>
                      <a:pt x="138" y="860"/>
                      <a:pt x="138" y="860"/>
                      <a:pt x="138" y="860"/>
                    </a:cubicBezTo>
                    <a:cubicBezTo>
                      <a:pt x="140" y="856"/>
                      <a:pt x="143" y="851"/>
                      <a:pt x="145" y="846"/>
                    </a:cubicBezTo>
                    <a:cubicBezTo>
                      <a:pt x="146" y="846"/>
                      <a:pt x="146" y="846"/>
                      <a:pt x="146" y="846"/>
                    </a:cubicBezTo>
                    <a:cubicBezTo>
                      <a:pt x="149" y="838"/>
                      <a:pt x="153" y="831"/>
                      <a:pt x="158" y="827"/>
                    </a:cubicBezTo>
                    <a:cubicBezTo>
                      <a:pt x="158" y="827"/>
                      <a:pt x="158" y="827"/>
                      <a:pt x="158" y="827"/>
                    </a:cubicBezTo>
                    <a:cubicBezTo>
                      <a:pt x="160" y="825"/>
                      <a:pt x="160" y="825"/>
                      <a:pt x="160" y="825"/>
                    </a:cubicBezTo>
                    <a:cubicBezTo>
                      <a:pt x="160" y="824"/>
                      <a:pt x="160" y="824"/>
                      <a:pt x="161" y="823"/>
                    </a:cubicBezTo>
                    <a:cubicBezTo>
                      <a:pt x="162" y="822"/>
                      <a:pt x="163" y="821"/>
                      <a:pt x="164" y="820"/>
                    </a:cubicBezTo>
                    <a:cubicBezTo>
                      <a:pt x="164" y="819"/>
                      <a:pt x="164" y="819"/>
                      <a:pt x="164" y="819"/>
                    </a:cubicBezTo>
                    <a:cubicBezTo>
                      <a:pt x="164" y="817"/>
                      <a:pt x="164" y="817"/>
                      <a:pt x="164" y="817"/>
                    </a:cubicBezTo>
                    <a:cubicBezTo>
                      <a:pt x="164" y="816"/>
                      <a:pt x="164" y="816"/>
                      <a:pt x="164" y="816"/>
                    </a:cubicBezTo>
                    <a:cubicBezTo>
                      <a:pt x="160" y="803"/>
                      <a:pt x="159" y="792"/>
                      <a:pt x="161" y="783"/>
                    </a:cubicBezTo>
                    <a:cubicBezTo>
                      <a:pt x="164" y="769"/>
                      <a:pt x="170" y="757"/>
                      <a:pt x="178" y="744"/>
                    </a:cubicBezTo>
                    <a:cubicBezTo>
                      <a:pt x="181" y="737"/>
                      <a:pt x="185" y="730"/>
                      <a:pt x="189" y="722"/>
                    </a:cubicBezTo>
                    <a:cubicBezTo>
                      <a:pt x="194" y="711"/>
                      <a:pt x="200" y="700"/>
                      <a:pt x="206" y="689"/>
                    </a:cubicBezTo>
                    <a:cubicBezTo>
                      <a:pt x="215" y="669"/>
                      <a:pt x="223" y="648"/>
                      <a:pt x="229" y="627"/>
                    </a:cubicBezTo>
                    <a:cubicBezTo>
                      <a:pt x="231" y="621"/>
                      <a:pt x="233" y="614"/>
                      <a:pt x="235" y="608"/>
                    </a:cubicBezTo>
                    <a:cubicBezTo>
                      <a:pt x="238" y="596"/>
                      <a:pt x="242" y="584"/>
                      <a:pt x="247" y="573"/>
                    </a:cubicBezTo>
                    <a:cubicBezTo>
                      <a:pt x="255" y="554"/>
                      <a:pt x="267" y="538"/>
                      <a:pt x="279" y="522"/>
                    </a:cubicBezTo>
                    <a:cubicBezTo>
                      <a:pt x="283" y="518"/>
                      <a:pt x="283" y="518"/>
                      <a:pt x="283" y="518"/>
                    </a:cubicBezTo>
                    <a:cubicBezTo>
                      <a:pt x="289" y="511"/>
                      <a:pt x="295" y="503"/>
                      <a:pt x="301" y="496"/>
                    </a:cubicBezTo>
                    <a:cubicBezTo>
                      <a:pt x="306" y="489"/>
                      <a:pt x="312" y="482"/>
                      <a:pt x="318" y="474"/>
                    </a:cubicBezTo>
                    <a:cubicBezTo>
                      <a:pt x="323" y="468"/>
                      <a:pt x="328" y="462"/>
                      <a:pt x="333" y="455"/>
                    </a:cubicBezTo>
                    <a:cubicBezTo>
                      <a:pt x="338" y="449"/>
                      <a:pt x="343" y="443"/>
                      <a:pt x="348" y="436"/>
                    </a:cubicBezTo>
                    <a:cubicBezTo>
                      <a:pt x="348" y="436"/>
                      <a:pt x="348" y="436"/>
                      <a:pt x="348" y="436"/>
                    </a:cubicBezTo>
                    <a:cubicBezTo>
                      <a:pt x="353" y="427"/>
                      <a:pt x="359" y="418"/>
                      <a:pt x="363" y="407"/>
                    </a:cubicBezTo>
                    <a:cubicBezTo>
                      <a:pt x="363" y="407"/>
                      <a:pt x="363" y="407"/>
                      <a:pt x="363" y="407"/>
                    </a:cubicBezTo>
                    <a:cubicBezTo>
                      <a:pt x="363" y="407"/>
                      <a:pt x="364" y="406"/>
                      <a:pt x="364" y="404"/>
                    </a:cubicBezTo>
                    <a:cubicBezTo>
                      <a:pt x="364" y="390"/>
                      <a:pt x="364" y="390"/>
                      <a:pt x="364" y="390"/>
                    </a:cubicBezTo>
                    <a:cubicBezTo>
                      <a:pt x="364" y="380"/>
                      <a:pt x="363" y="370"/>
                      <a:pt x="362" y="360"/>
                    </a:cubicBezTo>
                    <a:cubicBezTo>
                      <a:pt x="361" y="339"/>
                      <a:pt x="360" y="319"/>
                      <a:pt x="360" y="297"/>
                    </a:cubicBezTo>
                    <a:cubicBezTo>
                      <a:pt x="360" y="287"/>
                      <a:pt x="359" y="276"/>
                      <a:pt x="359" y="266"/>
                    </a:cubicBezTo>
                    <a:cubicBezTo>
                      <a:pt x="359" y="256"/>
                      <a:pt x="358" y="247"/>
                      <a:pt x="358" y="237"/>
                    </a:cubicBezTo>
                    <a:cubicBezTo>
                      <a:pt x="356" y="217"/>
                      <a:pt x="355" y="197"/>
                      <a:pt x="356" y="177"/>
                    </a:cubicBezTo>
                    <a:cubicBezTo>
                      <a:pt x="357" y="142"/>
                      <a:pt x="363" y="114"/>
                      <a:pt x="376" y="90"/>
                    </a:cubicBezTo>
                    <a:cubicBezTo>
                      <a:pt x="390" y="62"/>
                      <a:pt x="411" y="41"/>
                      <a:pt x="436" y="27"/>
                    </a:cubicBezTo>
                    <a:cubicBezTo>
                      <a:pt x="460" y="14"/>
                      <a:pt x="488" y="8"/>
                      <a:pt x="517" y="8"/>
                    </a:cubicBezTo>
                    <a:cubicBezTo>
                      <a:pt x="558" y="9"/>
                      <a:pt x="595" y="21"/>
                      <a:pt x="625" y="42"/>
                    </a:cubicBezTo>
                    <a:cubicBezTo>
                      <a:pt x="644" y="58"/>
                      <a:pt x="661" y="76"/>
                      <a:pt x="673" y="95"/>
                    </a:cubicBezTo>
                    <a:cubicBezTo>
                      <a:pt x="684" y="113"/>
                      <a:pt x="693" y="132"/>
                      <a:pt x="697" y="150"/>
                    </a:cubicBezTo>
                    <a:cubicBezTo>
                      <a:pt x="705" y="181"/>
                      <a:pt x="706" y="214"/>
                      <a:pt x="707" y="247"/>
                    </a:cubicBezTo>
                    <a:cubicBezTo>
                      <a:pt x="707" y="257"/>
                      <a:pt x="708" y="267"/>
                      <a:pt x="708" y="277"/>
                    </a:cubicBezTo>
                    <a:cubicBezTo>
                      <a:pt x="709" y="298"/>
                      <a:pt x="711" y="320"/>
                      <a:pt x="713" y="340"/>
                    </a:cubicBezTo>
                    <a:cubicBezTo>
                      <a:pt x="713" y="341"/>
                      <a:pt x="713" y="341"/>
                      <a:pt x="713" y="341"/>
                    </a:cubicBezTo>
                    <a:cubicBezTo>
                      <a:pt x="714" y="342"/>
                      <a:pt x="714" y="342"/>
                      <a:pt x="714" y="342"/>
                    </a:cubicBezTo>
                    <a:cubicBezTo>
                      <a:pt x="715" y="344"/>
                      <a:pt x="716" y="345"/>
                      <a:pt x="717" y="347"/>
                    </a:cubicBezTo>
                    <a:cubicBezTo>
                      <a:pt x="718" y="349"/>
                      <a:pt x="719" y="351"/>
                      <a:pt x="720" y="352"/>
                    </a:cubicBezTo>
                    <a:cubicBezTo>
                      <a:pt x="728" y="367"/>
                      <a:pt x="735" y="383"/>
                      <a:pt x="742" y="398"/>
                    </a:cubicBezTo>
                    <a:cubicBezTo>
                      <a:pt x="745" y="405"/>
                      <a:pt x="749" y="413"/>
                      <a:pt x="752" y="421"/>
                    </a:cubicBezTo>
                    <a:cubicBezTo>
                      <a:pt x="754" y="424"/>
                      <a:pt x="756" y="428"/>
                      <a:pt x="757" y="432"/>
                    </a:cubicBezTo>
                    <a:cubicBezTo>
                      <a:pt x="759" y="435"/>
                      <a:pt x="761" y="439"/>
                      <a:pt x="762" y="443"/>
                    </a:cubicBezTo>
                    <a:cubicBezTo>
                      <a:pt x="763" y="443"/>
                      <a:pt x="763" y="443"/>
                      <a:pt x="763" y="443"/>
                    </a:cubicBezTo>
                    <a:cubicBezTo>
                      <a:pt x="767" y="449"/>
                      <a:pt x="771" y="455"/>
                      <a:pt x="775" y="461"/>
                    </a:cubicBezTo>
                    <a:cubicBezTo>
                      <a:pt x="779" y="467"/>
                      <a:pt x="783" y="473"/>
                      <a:pt x="788" y="479"/>
                    </a:cubicBezTo>
                    <a:cubicBezTo>
                      <a:pt x="797" y="492"/>
                      <a:pt x="807" y="504"/>
                      <a:pt x="818" y="515"/>
                    </a:cubicBezTo>
                    <a:cubicBezTo>
                      <a:pt x="826" y="524"/>
                      <a:pt x="834" y="533"/>
                      <a:pt x="842" y="542"/>
                    </a:cubicBezTo>
                    <a:cubicBezTo>
                      <a:pt x="858" y="564"/>
                      <a:pt x="870" y="590"/>
                      <a:pt x="880" y="615"/>
                    </a:cubicBezTo>
                    <a:cubicBezTo>
                      <a:pt x="896" y="655"/>
                      <a:pt x="906" y="690"/>
                      <a:pt x="911" y="725"/>
                    </a:cubicBezTo>
                    <a:cubicBezTo>
                      <a:pt x="917" y="758"/>
                      <a:pt x="918" y="784"/>
                      <a:pt x="914" y="806"/>
                    </a:cubicBezTo>
                    <a:cubicBezTo>
                      <a:pt x="913" y="808"/>
                      <a:pt x="913" y="808"/>
                      <a:pt x="913" y="808"/>
                    </a:cubicBezTo>
                    <a:cubicBezTo>
                      <a:pt x="911" y="819"/>
                      <a:pt x="908" y="829"/>
                      <a:pt x="902" y="839"/>
                    </a:cubicBezTo>
                    <a:cubicBezTo>
                      <a:pt x="899" y="845"/>
                      <a:pt x="899" y="845"/>
                      <a:pt x="899" y="845"/>
                    </a:cubicBezTo>
                    <a:cubicBezTo>
                      <a:pt x="906" y="845"/>
                      <a:pt x="906" y="845"/>
                      <a:pt x="906" y="845"/>
                    </a:cubicBezTo>
                    <a:cubicBezTo>
                      <a:pt x="915" y="848"/>
                      <a:pt x="922" y="852"/>
                      <a:pt x="926" y="857"/>
                    </a:cubicBezTo>
                    <a:cubicBezTo>
                      <a:pt x="931" y="861"/>
                      <a:pt x="933" y="866"/>
                      <a:pt x="936" y="870"/>
                    </a:cubicBezTo>
                    <a:cubicBezTo>
                      <a:pt x="937" y="871"/>
                      <a:pt x="937" y="872"/>
                      <a:pt x="937" y="873"/>
                    </a:cubicBezTo>
                    <a:cubicBezTo>
                      <a:pt x="941" y="881"/>
                      <a:pt x="942" y="888"/>
                      <a:pt x="943" y="896"/>
                    </a:cubicBezTo>
                    <a:cubicBezTo>
                      <a:pt x="943" y="898"/>
                      <a:pt x="943" y="898"/>
                      <a:pt x="943" y="898"/>
                    </a:cubicBezTo>
                    <a:cubicBezTo>
                      <a:pt x="943" y="905"/>
                      <a:pt x="943" y="910"/>
                      <a:pt x="944" y="915"/>
                    </a:cubicBezTo>
                    <a:cubicBezTo>
                      <a:pt x="945" y="923"/>
                      <a:pt x="949" y="929"/>
                      <a:pt x="955" y="936"/>
                    </a:cubicBezTo>
                    <a:cubicBezTo>
                      <a:pt x="956" y="937"/>
                      <a:pt x="957" y="938"/>
                      <a:pt x="957" y="938"/>
                    </a:cubicBezTo>
                    <a:cubicBezTo>
                      <a:pt x="962" y="945"/>
                      <a:pt x="968" y="951"/>
                      <a:pt x="978" y="957"/>
                    </a:cubicBezTo>
                    <a:cubicBezTo>
                      <a:pt x="979" y="959"/>
                      <a:pt x="981" y="960"/>
                      <a:pt x="983" y="962"/>
                    </a:cubicBezTo>
                    <a:cubicBezTo>
                      <a:pt x="985" y="964"/>
                      <a:pt x="987" y="966"/>
                      <a:pt x="990" y="967"/>
                    </a:cubicBezTo>
                    <a:cubicBezTo>
                      <a:pt x="1001" y="976"/>
                      <a:pt x="1001" y="976"/>
                      <a:pt x="1001" y="976"/>
                    </a:cubicBezTo>
                    <a:cubicBezTo>
                      <a:pt x="1005" y="979"/>
                      <a:pt x="1005" y="979"/>
                      <a:pt x="1005" y="979"/>
                    </a:cubicBezTo>
                    <a:cubicBezTo>
                      <a:pt x="1006" y="980"/>
                      <a:pt x="1006" y="980"/>
                      <a:pt x="1006" y="980"/>
                    </a:cubicBezTo>
                    <a:cubicBezTo>
                      <a:pt x="1008" y="981"/>
                      <a:pt x="1011" y="982"/>
                      <a:pt x="1013" y="985"/>
                    </a:cubicBezTo>
                    <a:cubicBezTo>
                      <a:pt x="1014" y="985"/>
                      <a:pt x="1014" y="985"/>
                      <a:pt x="1014" y="985"/>
                    </a:cubicBezTo>
                    <a:cubicBezTo>
                      <a:pt x="1020" y="990"/>
                      <a:pt x="1024" y="994"/>
                      <a:pt x="1027" y="999"/>
                    </a:cubicBezTo>
                    <a:cubicBezTo>
                      <a:pt x="1032" y="1009"/>
                      <a:pt x="1034" y="1018"/>
                      <a:pt x="1030" y="10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30200454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D845E-5DA1-4CF4-8B1D-708F300AC905}"/>
              </a:ext>
            </a:extLst>
          </p:cNvPr>
          <p:cNvSpPr>
            <a:spLocks noGrp="1"/>
          </p:cNvSpPr>
          <p:nvPr>
            <p:ph type="title"/>
          </p:nvPr>
        </p:nvSpPr>
        <p:spPr/>
        <p:txBody>
          <a:bodyPr/>
          <a:lstStyle/>
          <a:p>
            <a:r>
              <a:rPr lang="en-US" dirty="0"/>
              <a:t>Evolution of SQL Server ML Services + Extensibility</a:t>
            </a:r>
          </a:p>
        </p:txBody>
      </p:sp>
      <p:graphicFrame>
        <p:nvGraphicFramePr>
          <p:cNvPr id="7" name="Content Placeholder 2">
            <a:extLst>
              <a:ext uri="{FF2B5EF4-FFF2-40B4-BE49-F238E27FC236}">
                <a16:creationId xmlns:a16="http://schemas.microsoft.com/office/drawing/2014/main" id="{FE7A4A88-52F8-475E-9848-CB7B41E42B6E}"/>
              </a:ext>
            </a:extLst>
          </p:cNvPr>
          <p:cNvGraphicFramePr>
            <a:graphicFrameLocks/>
          </p:cNvGraphicFramePr>
          <p:nvPr>
            <p:extLst>
              <p:ext uri="{D42A27DB-BD31-4B8C-83A1-F6EECF244321}">
                <p14:modId xmlns:p14="http://schemas.microsoft.com/office/powerpoint/2010/main" val="1320017143"/>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490087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2" y="457200"/>
            <a:ext cx="10138663" cy="984885"/>
          </a:xfrm>
        </p:spPr>
        <p:txBody>
          <a:bodyPr/>
          <a:lstStyle/>
          <a:p>
            <a:r>
              <a:rPr lang="en-US" dirty="0"/>
              <a:t>Extend T-SQL with R, Python, and Java</a:t>
            </a:r>
          </a:p>
        </p:txBody>
      </p:sp>
      <p:cxnSp>
        <p:nvCxnSpPr>
          <p:cNvPr id="7" name="Connector: Elbow 6">
            <a:extLst>
              <a:ext uri="{FF2B5EF4-FFF2-40B4-BE49-F238E27FC236}">
                <a16:creationId xmlns:a16="http://schemas.microsoft.com/office/drawing/2014/main" id="{588D7C60-10B6-4ECA-A06C-33D6B2C57609}"/>
              </a:ext>
            </a:extLst>
          </p:cNvPr>
          <p:cNvCxnSpPr>
            <a:cxnSpLocks/>
          </p:cNvCxnSpPr>
          <p:nvPr/>
        </p:nvCxnSpPr>
        <p:spPr>
          <a:xfrm rot="10800000">
            <a:off x="2971887" y="3364946"/>
            <a:ext cx="1232978" cy="191149"/>
          </a:xfrm>
          <a:prstGeom prst="bentConnector2">
            <a:avLst/>
          </a:prstGeom>
          <a:ln w="12700">
            <a:solidFill>
              <a:srgbClr val="0078D7"/>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5E5DE9E0-4A09-465D-97A0-1BE2CAA3AFBD}"/>
              </a:ext>
            </a:extLst>
          </p:cNvPr>
          <p:cNvSpPr txBox="1"/>
          <p:nvPr/>
        </p:nvSpPr>
        <p:spPr>
          <a:xfrm>
            <a:off x="3126637" y="3634935"/>
            <a:ext cx="821549" cy="153888"/>
          </a:xfrm>
          <a:prstGeom prst="rect">
            <a:avLst/>
          </a:prstGeom>
          <a:noFill/>
        </p:spPr>
        <p:txBody>
          <a:bodyPr wrap="square" lIns="0" tIns="0" rIns="0" bIns="0" rtlCol="0">
            <a:spAutoFit/>
          </a:bodyPr>
          <a:lstStyle/>
          <a:p>
            <a:pPr algn="ctr"/>
            <a:r>
              <a:rPr lang="en-US" sz="1000">
                <a:gradFill>
                  <a:gsLst>
                    <a:gs pos="2917">
                      <a:schemeClr val="tx1"/>
                    </a:gs>
                    <a:gs pos="30000">
                      <a:schemeClr val="tx1"/>
                    </a:gs>
                  </a:gsLst>
                  <a:lin ang="5400000" scaled="0"/>
                </a:gradFill>
                <a:latin typeface="+mj-lt"/>
              </a:rPr>
              <a:t>T-SQL</a:t>
            </a:r>
          </a:p>
        </p:txBody>
      </p:sp>
      <p:sp>
        <p:nvSpPr>
          <p:cNvPr id="18" name="TextBox 17">
            <a:extLst>
              <a:ext uri="{FF2B5EF4-FFF2-40B4-BE49-F238E27FC236}">
                <a16:creationId xmlns:a16="http://schemas.microsoft.com/office/drawing/2014/main" id="{22237CE7-3C58-4C12-B01D-9333E6F6B996}"/>
              </a:ext>
            </a:extLst>
          </p:cNvPr>
          <p:cNvSpPr txBox="1"/>
          <p:nvPr/>
        </p:nvSpPr>
        <p:spPr>
          <a:xfrm>
            <a:off x="5479849" y="3609388"/>
            <a:ext cx="1120617" cy="461665"/>
          </a:xfrm>
          <a:prstGeom prst="rect">
            <a:avLst/>
          </a:prstGeom>
          <a:noFill/>
        </p:spPr>
        <p:txBody>
          <a:bodyPr wrap="square" lIns="0" tIns="0" rIns="0" bIns="0" rtlCol="0">
            <a:spAutoFit/>
          </a:bodyPr>
          <a:lstStyle/>
          <a:p>
            <a:pPr algn="ctr"/>
            <a:r>
              <a:rPr lang="en-US" sz="1000">
                <a:gradFill>
                  <a:gsLst>
                    <a:gs pos="2917">
                      <a:schemeClr val="tx1"/>
                    </a:gs>
                    <a:gs pos="30000">
                      <a:schemeClr val="tx1"/>
                    </a:gs>
                  </a:gsLst>
                  <a:lin ang="5400000" scaled="0"/>
                </a:gradFill>
                <a:latin typeface="+mj-lt"/>
              </a:rPr>
              <a:t>Direct communications for performance</a:t>
            </a:r>
          </a:p>
        </p:txBody>
      </p:sp>
      <p:sp>
        <p:nvSpPr>
          <p:cNvPr id="19" name="TextBox 18">
            <a:extLst>
              <a:ext uri="{FF2B5EF4-FFF2-40B4-BE49-F238E27FC236}">
                <a16:creationId xmlns:a16="http://schemas.microsoft.com/office/drawing/2014/main" id="{FC79762F-057A-4E66-85E0-B7B8A5FAFD02}"/>
              </a:ext>
            </a:extLst>
          </p:cNvPr>
          <p:cNvSpPr txBox="1"/>
          <p:nvPr/>
        </p:nvSpPr>
        <p:spPr>
          <a:xfrm>
            <a:off x="6737232" y="2007333"/>
            <a:ext cx="1260883" cy="153888"/>
          </a:xfrm>
          <a:prstGeom prst="rect">
            <a:avLst/>
          </a:prstGeom>
          <a:noFill/>
        </p:spPr>
        <p:txBody>
          <a:bodyPr wrap="square" lIns="0" tIns="0" rIns="0" bIns="0" rtlCol="0">
            <a:spAutoFit/>
          </a:bodyPr>
          <a:lstStyle/>
          <a:p>
            <a:pPr algn="ctr"/>
            <a:r>
              <a:rPr lang="en-US" sz="1000">
                <a:gradFill>
                  <a:gsLst>
                    <a:gs pos="2917">
                      <a:schemeClr val="tx1"/>
                    </a:gs>
                    <a:gs pos="30000">
                      <a:schemeClr val="tx1"/>
                    </a:gs>
                  </a:gsLst>
                  <a:lin ang="5400000" scaled="0"/>
                </a:gradFill>
                <a:latin typeface="+mj-lt"/>
              </a:rPr>
              <a:t>Satellite</a:t>
            </a:r>
          </a:p>
        </p:txBody>
      </p:sp>
      <p:cxnSp>
        <p:nvCxnSpPr>
          <p:cNvPr id="21" name="Connector: Elbow 20">
            <a:extLst>
              <a:ext uri="{FF2B5EF4-FFF2-40B4-BE49-F238E27FC236}">
                <a16:creationId xmlns:a16="http://schemas.microsoft.com/office/drawing/2014/main" id="{D75625B4-8397-4336-A3B6-B7EB8627D6DF}"/>
              </a:ext>
            </a:extLst>
          </p:cNvPr>
          <p:cNvCxnSpPr>
            <a:cxnSpLocks/>
          </p:cNvCxnSpPr>
          <p:nvPr/>
        </p:nvCxnSpPr>
        <p:spPr>
          <a:xfrm rot="10800000">
            <a:off x="4765174" y="4271282"/>
            <a:ext cx="560308" cy="866578"/>
          </a:xfrm>
          <a:prstGeom prst="bentConnector2">
            <a:avLst/>
          </a:prstGeom>
          <a:ln w="12700">
            <a:solidFill>
              <a:srgbClr val="0078D7"/>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0570D4CC-4359-4202-B734-D47DAF50D064}"/>
              </a:ext>
            </a:extLst>
          </p:cNvPr>
          <p:cNvCxnSpPr>
            <a:cxnSpLocks/>
            <a:endCxn id="9" idx="2"/>
          </p:cNvCxnSpPr>
          <p:nvPr/>
        </p:nvCxnSpPr>
        <p:spPr>
          <a:xfrm flipV="1">
            <a:off x="6049877" y="4805667"/>
            <a:ext cx="1345125" cy="341111"/>
          </a:xfrm>
          <a:prstGeom prst="bentConnector2">
            <a:avLst/>
          </a:prstGeom>
          <a:ln w="12700">
            <a:solidFill>
              <a:srgbClr val="0078D7"/>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sp>
        <p:nvSpPr>
          <p:cNvPr id="27" name="Freeform: Shape 829">
            <a:extLst>
              <a:ext uri="{FF2B5EF4-FFF2-40B4-BE49-F238E27FC236}">
                <a16:creationId xmlns:a16="http://schemas.microsoft.com/office/drawing/2014/main" id="{746D3B5F-1D00-9342-852F-51EB217A59D6}"/>
              </a:ext>
            </a:extLst>
          </p:cNvPr>
          <p:cNvSpPr/>
          <p:nvPr/>
        </p:nvSpPr>
        <p:spPr bwMode="auto">
          <a:xfrm>
            <a:off x="4354930" y="2924658"/>
            <a:ext cx="782406" cy="1008684"/>
          </a:xfrm>
          <a:custGeom>
            <a:avLst/>
            <a:gdLst>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1516827 h 6229504"/>
              <a:gd name="connsiteX28" fmla="*/ 0 w 5124499"/>
              <a:gd name="connsiteY28" fmla="*/ 995150 h 6229504"/>
              <a:gd name="connsiteX29" fmla="*/ 267391 w 5124499"/>
              <a:gd name="connsiteY29" fmla="*/ 995150 h 6229504"/>
              <a:gd name="connsiteX30" fmla="*/ 267391 w 5124499"/>
              <a:gd name="connsiteY30" fmla="*/ 990650 h 6229504"/>
              <a:gd name="connsiteX31" fmla="*/ 267391 w 5124499"/>
              <a:gd name="connsiteY31" fmla="*/ 990630 h 6229504"/>
              <a:gd name="connsiteX32" fmla="*/ 279930 w 5124499"/>
              <a:gd name="connsiteY32" fmla="*/ 889353 h 6229504"/>
              <a:gd name="connsiteX33" fmla="*/ 2695942 w 5124499"/>
              <a:gd name="connsiteY33" fmla="*/ 0 h 6229504"/>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995150 h 6229504"/>
              <a:gd name="connsiteX28" fmla="*/ 267391 w 5124499"/>
              <a:gd name="connsiteY28" fmla="*/ 995150 h 6229504"/>
              <a:gd name="connsiteX29" fmla="*/ 267391 w 5124499"/>
              <a:gd name="connsiteY29" fmla="*/ 990650 h 6229504"/>
              <a:gd name="connsiteX30" fmla="*/ 267391 w 5124499"/>
              <a:gd name="connsiteY30" fmla="*/ 990630 h 6229504"/>
              <a:gd name="connsiteX31" fmla="*/ 279930 w 5124499"/>
              <a:gd name="connsiteY31" fmla="*/ 889353 h 6229504"/>
              <a:gd name="connsiteX32" fmla="*/ 2695942 w 5124499"/>
              <a:gd name="connsiteY32" fmla="*/ 0 h 6229504"/>
              <a:gd name="connsiteX0" fmla="*/ 3 w 4857111"/>
              <a:gd name="connsiteY0" fmla="*/ 785860 h 6229504"/>
              <a:gd name="connsiteX1" fmla="*/ 3 w 4857111"/>
              <a:gd name="connsiteY1" fmla="*/ 914489 h 6229504"/>
              <a:gd name="connsiteX2" fmla="*/ 3 w 4857111"/>
              <a:gd name="connsiteY2" fmla="*/ 990630 h 6229504"/>
              <a:gd name="connsiteX3" fmla="*/ 0 w 4857111"/>
              <a:gd name="connsiteY3" fmla="*/ 990640 h 6229504"/>
              <a:gd name="connsiteX4" fmla="*/ 3 w 4857111"/>
              <a:gd name="connsiteY4" fmla="*/ 785860 h 6229504"/>
              <a:gd name="connsiteX5" fmla="*/ 2428557 w 4857111"/>
              <a:gd name="connsiteY5" fmla="*/ 357376 h 6229504"/>
              <a:gd name="connsiteX6" fmla="*/ 752265 w 4857111"/>
              <a:gd name="connsiteY6" fmla="*/ 849365 h 6229504"/>
              <a:gd name="connsiteX7" fmla="*/ 2428557 w 4857111"/>
              <a:gd name="connsiteY7" fmla="*/ 1341351 h 6229504"/>
              <a:gd name="connsiteX8" fmla="*/ 4104850 w 4857111"/>
              <a:gd name="connsiteY8" fmla="*/ 849365 h 6229504"/>
              <a:gd name="connsiteX9" fmla="*/ 2428557 w 4857111"/>
              <a:gd name="connsiteY9" fmla="*/ 357376 h 6229504"/>
              <a:gd name="connsiteX10" fmla="*/ 2428554 w 4857111"/>
              <a:gd name="connsiteY10" fmla="*/ 0 h 6229504"/>
              <a:gd name="connsiteX11" fmla="*/ 4844573 w 4857111"/>
              <a:gd name="connsiteY11" fmla="*/ 889353 h 6229504"/>
              <a:gd name="connsiteX12" fmla="*/ 4853400 w 4857111"/>
              <a:gd name="connsiteY12" fmla="*/ 960671 h 6229504"/>
              <a:gd name="connsiteX13" fmla="*/ 4857108 w 4857111"/>
              <a:gd name="connsiteY13" fmla="*/ 960671 h 6229504"/>
              <a:gd name="connsiteX14" fmla="*/ 4857108 w 4857111"/>
              <a:gd name="connsiteY14" fmla="*/ 990640 h 6229504"/>
              <a:gd name="connsiteX15" fmla="*/ 4857111 w 4857111"/>
              <a:gd name="connsiteY15" fmla="*/ 5238854 h 6229504"/>
              <a:gd name="connsiteX16" fmla="*/ 4857111 w 4857111"/>
              <a:gd name="connsiteY16" fmla="*/ 5238864 h 6229504"/>
              <a:gd name="connsiteX17" fmla="*/ 4857111 w 4857111"/>
              <a:gd name="connsiteY17" fmla="*/ 5238874 h 6229504"/>
              <a:gd name="connsiteX18" fmla="*/ 4857111 w 4857111"/>
              <a:gd name="connsiteY18" fmla="*/ 5268833 h 6229504"/>
              <a:gd name="connsiteX19" fmla="*/ 4853400 w 4857111"/>
              <a:gd name="connsiteY19" fmla="*/ 5268833 h 6229504"/>
              <a:gd name="connsiteX20" fmla="*/ 4844573 w 4857111"/>
              <a:gd name="connsiteY20" fmla="*/ 5340152 h 6229504"/>
              <a:gd name="connsiteX21" fmla="*/ 2428557 w 4857111"/>
              <a:gd name="connsiteY21" fmla="*/ 6229504 h 6229504"/>
              <a:gd name="connsiteX22" fmla="*/ 12542 w 4857111"/>
              <a:gd name="connsiteY22" fmla="*/ 5340152 h 6229504"/>
              <a:gd name="connsiteX23" fmla="*/ 3715 w 4857111"/>
              <a:gd name="connsiteY23" fmla="*/ 5268833 h 6229504"/>
              <a:gd name="connsiteX24" fmla="*/ 3 w 4857111"/>
              <a:gd name="connsiteY24" fmla="*/ 5268833 h 6229504"/>
              <a:gd name="connsiteX25" fmla="*/ 3 w 4857111"/>
              <a:gd name="connsiteY25" fmla="*/ 5238864 h 6229504"/>
              <a:gd name="connsiteX26" fmla="*/ 3 w 4857111"/>
              <a:gd name="connsiteY26" fmla="*/ 1516827 h 6229504"/>
              <a:gd name="connsiteX27" fmla="*/ 3 w 4857111"/>
              <a:gd name="connsiteY27" fmla="*/ 995150 h 6229504"/>
              <a:gd name="connsiteX28" fmla="*/ 3 w 4857111"/>
              <a:gd name="connsiteY28" fmla="*/ 990650 h 6229504"/>
              <a:gd name="connsiteX29" fmla="*/ 3 w 4857111"/>
              <a:gd name="connsiteY29" fmla="*/ 990630 h 6229504"/>
              <a:gd name="connsiteX30" fmla="*/ 12542 w 4857111"/>
              <a:gd name="connsiteY30" fmla="*/ 889353 h 6229504"/>
              <a:gd name="connsiteX31" fmla="*/ 2428554 w 4857111"/>
              <a:gd name="connsiteY31"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3 w 4857111"/>
              <a:gd name="connsiteY28" fmla="*/ 990630 h 6229504"/>
              <a:gd name="connsiteX29" fmla="*/ 12542 w 4857111"/>
              <a:gd name="connsiteY29" fmla="*/ 889353 h 6229504"/>
              <a:gd name="connsiteX30" fmla="*/ 2428554 w 4857111"/>
              <a:gd name="connsiteY30"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12542 w 4857111"/>
              <a:gd name="connsiteY28" fmla="*/ 889353 h 6229504"/>
              <a:gd name="connsiteX29" fmla="*/ 2428554 w 4857111"/>
              <a:gd name="connsiteY29"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12542 w 4857111"/>
              <a:gd name="connsiteY27" fmla="*/ 889353 h 6229504"/>
              <a:gd name="connsiteX28" fmla="*/ 2428554 w 4857111"/>
              <a:gd name="connsiteY28"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12542 w 4857111"/>
              <a:gd name="connsiteY26" fmla="*/ 889353 h 6229504"/>
              <a:gd name="connsiteX27" fmla="*/ 2428554 w 4857111"/>
              <a:gd name="connsiteY27" fmla="*/ 0 h 6229504"/>
              <a:gd name="connsiteX0" fmla="*/ 0 w 4860041"/>
              <a:gd name="connsiteY0" fmla="*/ 999433 h 6229504"/>
              <a:gd name="connsiteX1" fmla="*/ 2933 w 4860041"/>
              <a:gd name="connsiteY1" fmla="*/ 914489 h 6229504"/>
              <a:gd name="connsiteX2" fmla="*/ 2933 w 4860041"/>
              <a:gd name="connsiteY2" fmla="*/ 990630 h 6229504"/>
              <a:gd name="connsiteX3" fmla="*/ 0 w 4860041"/>
              <a:gd name="connsiteY3" fmla="*/ 999433 h 6229504"/>
              <a:gd name="connsiteX4" fmla="*/ 2431487 w 4860041"/>
              <a:gd name="connsiteY4" fmla="*/ 357376 h 6229504"/>
              <a:gd name="connsiteX5" fmla="*/ 755195 w 4860041"/>
              <a:gd name="connsiteY5" fmla="*/ 849365 h 6229504"/>
              <a:gd name="connsiteX6" fmla="*/ 2431487 w 4860041"/>
              <a:gd name="connsiteY6" fmla="*/ 1341351 h 6229504"/>
              <a:gd name="connsiteX7" fmla="*/ 4107780 w 4860041"/>
              <a:gd name="connsiteY7" fmla="*/ 849365 h 6229504"/>
              <a:gd name="connsiteX8" fmla="*/ 2431487 w 4860041"/>
              <a:gd name="connsiteY8" fmla="*/ 357376 h 6229504"/>
              <a:gd name="connsiteX9" fmla="*/ 2431484 w 4860041"/>
              <a:gd name="connsiteY9" fmla="*/ 0 h 6229504"/>
              <a:gd name="connsiteX10" fmla="*/ 4847503 w 4860041"/>
              <a:gd name="connsiteY10" fmla="*/ 889353 h 6229504"/>
              <a:gd name="connsiteX11" fmla="*/ 4856330 w 4860041"/>
              <a:gd name="connsiteY11" fmla="*/ 960671 h 6229504"/>
              <a:gd name="connsiteX12" fmla="*/ 4860038 w 4860041"/>
              <a:gd name="connsiteY12" fmla="*/ 960671 h 6229504"/>
              <a:gd name="connsiteX13" fmla="*/ 4860038 w 4860041"/>
              <a:gd name="connsiteY13" fmla="*/ 990640 h 6229504"/>
              <a:gd name="connsiteX14" fmla="*/ 4860041 w 4860041"/>
              <a:gd name="connsiteY14" fmla="*/ 5238854 h 6229504"/>
              <a:gd name="connsiteX15" fmla="*/ 4860041 w 4860041"/>
              <a:gd name="connsiteY15" fmla="*/ 5238864 h 6229504"/>
              <a:gd name="connsiteX16" fmla="*/ 4860041 w 4860041"/>
              <a:gd name="connsiteY16" fmla="*/ 5238874 h 6229504"/>
              <a:gd name="connsiteX17" fmla="*/ 4860041 w 4860041"/>
              <a:gd name="connsiteY17" fmla="*/ 5268833 h 6229504"/>
              <a:gd name="connsiteX18" fmla="*/ 4856330 w 4860041"/>
              <a:gd name="connsiteY18" fmla="*/ 5268833 h 6229504"/>
              <a:gd name="connsiteX19" fmla="*/ 4847503 w 4860041"/>
              <a:gd name="connsiteY19" fmla="*/ 5340152 h 6229504"/>
              <a:gd name="connsiteX20" fmla="*/ 2431487 w 4860041"/>
              <a:gd name="connsiteY20" fmla="*/ 6229504 h 6229504"/>
              <a:gd name="connsiteX21" fmla="*/ 15472 w 4860041"/>
              <a:gd name="connsiteY21" fmla="*/ 5340152 h 6229504"/>
              <a:gd name="connsiteX22" fmla="*/ 6645 w 4860041"/>
              <a:gd name="connsiteY22" fmla="*/ 5268833 h 6229504"/>
              <a:gd name="connsiteX23" fmla="*/ 2933 w 4860041"/>
              <a:gd name="connsiteY23" fmla="*/ 5268833 h 6229504"/>
              <a:gd name="connsiteX24" fmla="*/ 2933 w 4860041"/>
              <a:gd name="connsiteY24" fmla="*/ 5238864 h 6229504"/>
              <a:gd name="connsiteX25" fmla="*/ 2933 w 4860041"/>
              <a:gd name="connsiteY25" fmla="*/ 1516827 h 6229504"/>
              <a:gd name="connsiteX26" fmla="*/ 15472 w 4860041"/>
              <a:gd name="connsiteY26" fmla="*/ 889353 h 6229504"/>
              <a:gd name="connsiteX27" fmla="*/ 2431484 w 4860041"/>
              <a:gd name="connsiteY27" fmla="*/ 0 h 6229504"/>
              <a:gd name="connsiteX0" fmla="*/ 0 w 4857108"/>
              <a:gd name="connsiteY0" fmla="*/ 990630 h 6229504"/>
              <a:gd name="connsiteX1" fmla="*/ 0 w 4857108"/>
              <a:gd name="connsiteY1" fmla="*/ 914489 h 6229504"/>
              <a:gd name="connsiteX2" fmla="*/ 0 w 4857108"/>
              <a:gd name="connsiteY2" fmla="*/ 990630 h 6229504"/>
              <a:gd name="connsiteX3" fmla="*/ 2428554 w 4857108"/>
              <a:gd name="connsiteY3" fmla="*/ 357376 h 6229504"/>
              <a:gd name="connsiteX4" fmla="*/ 752262 w 4857108"/>
              <a:gd name="connsiteY4" fmla="*/ 849365 h 6229504"/>
              <a:gd name="connsiteX5" fmla="*/ 2428554 w 4857108"/>
              <a:gd name="connsiteY5" fmla="*/ 1341351 h 6229504"/>
              <a:gd name="connsiteX6" fmla="*/ 4104847 w 4857108"/>
              <a:gd name="connsiteY6" fmla="*/ 849365 h 6229504"/>
              <a:gd name="connsiteX7" fmla="*/ 2428554 w 4857108"/>
              <a:gd name="connsiteY7" fmla="*/ 357376 h 6229504"/>
              <a:gd name="connsiteX8" fmla="*/ 2428551 w 4857108"/>
              <a:gd name="connsiteY8" fmla="*/ 0 h 6229504"/>
              <a:gd name="connsiteX9" fmla="*/ 4844570 w 4857108"/>
              <a:gd name="connsiteY9" fmla="*/ 889353 h 6229504"/>
              <a:gd name="connsiteX10" fmla="*/ 4853397 w 4857108"/>
              <a:gd name="connsiteY10" fmla="*/ 960671 h 6229504"/>
              <a:gd name="connsiteX11" fmla="*/ 4857105 w 4857108"/>
              <a:gd name="connsiteY11" fmla="*/ 960671 h 6229504"/>
              <a:gd name="connsiteX12" fmla="*/ 4857105 w 4857108"/>
              <a:gd name="connsiteY12" fmla="*/ 990640 h 6229504"/>
              <a:gd name="connsiteX13" fmla="*/ 4857108 w 4857108"/>
              <a:gd name="connsiteY13" fmla="*/ 5238854 h 6229504"/>
              <a:gd name="connsiteX14" fmla="*/ 4857108 w 4857108"/>
              <a:gd name="connsiteY14" fmla="*/ 5238864 h 6229504"/>
              <a:gd name="connsiteX15" fmla="*/ 4857108 w 4857108"/>
              <a:gd name="connsiteY15" fmla="*/ 5238874 h 6229504"/>
              <a:gd name="connsiteX16" fmla="*/ 4857108 w 4857108"/>
              <a:gd name="connsiteY16" fmla="*/ 5268833 h 6229504"/>
              <a:gd name="connsiteX17" fmla="*/ 4853397 w 4857108"/>
              <a:gd name="connsiteY17" fmla="*/ 5268833 h 6229504"/>
              <a:gd name="connsiteX18" fmla="*/ 4844570 w 4857108"/>
              <a:gd name="connsiteY18" fmla="*/ 5340152 h 6229504"/>
              <a:gd name="connsiteX19" fmla="*/ 2428554 w 4857108"/>
              <a:gd name="connsiteY19" fmla="*/ 6229504 h 6229504"/>
              <a:gd name="connsiteX20" fmla="*/ 12539 w 4857108"/>
              <a:gd name="connsiteY20" fmla="*/ 5340152 h 6229504"/>
              <a:gd name="connsiteX21" fmla="*/ 3712 w 4857108"/>
              <a:gd name="connsiteY21" fmla="*/ 5268833 h 6229504"/>
              <a:gd name="connsiteX22" fmla="*/ 0 w 4857108"/>
              <a:gd name="connsiteY22" fmla="*/ 5268833 h 6229504"/>
              <a:gd name="connsiteX23" fmla="*/ 0 w 4857108"/>
              <a:gd name="connsiteY23" fmla="*/ 5238864 h 6229504"/>
              <a:gd name="connsiteX24" fmla="*/ 0 w 4857108"/>
              <a:gd name="connsiteY24" fmla="*/ 1516827 h 6229504"/>
              <a:gd name="connsiteX25" fmla="*/ 12539 w 4857108"/>
              <a:gd name="connsiteY25" fmla="*/ 889353 h 6229504"/>
              <a:gd name="connsiteX26" fmla="*/ 2428551 w 4857108"/>
              <a:gd name="connsiteY26"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5 w 4857108"/>
              <a:gd name="connsiteY9" fmla="*/ 990640 h 6229504"/>
              <a:gd name="connsiteX10" fmla="*/ 4857108 w 4857108"/>
              <a:gd name="connsiteY10" fmla="*/ 5238854 h 6229504"/>
              <a:gd name="connsiteX11" fmla="*/ 4857108 w 4857108"/>
              <a:gd name="connsiteY11" fmla="*/ 5238864 h 6229504"/>
              <a:gd name="connsiteX12" fmla="*/ 4857108 w 4857108"/>
              <a:gd name="connsiteY12" fmla="*/ 5238874 h 6229504"/>
              <a:gd name="connsiteX13" fmla="*/ 4857108 w 4857108"/>
              <a:gd name="connsiteY13" fmla="*/ 5268833 h 6229504"/>
              <a:gd name="connsiteX14" fmla="*/ 4853397 w 4857108"/>
              <a:gd name="connsiteY14" fmla="*/ 5268833 h 6229504"/>
              <a:gd name="connsiteX15" fmla="*/ 4844570 w 4857108"/>
              <a:gd name="connsiteY15" fmla="*/ 5340152 h 6229504"/>
              <a:gd name="connsiteX16" fmla="*/ 2428554 w 4857108"/>
              <a:gd name="connsiteY16" fmla="*/ 6229504 h 6229504"/>
              <a:gd name="connsiteX17" fmla="*/ 12539 w 4857108"/>
              <a:gd name="connsiteY17" fmla="*/ 5340152 h 6229504"/>
              <a:gd name="connsiteX18" fmla="*/ 3712 w 4857108"/>
              <a:gd name="connsiteY18" fmla="*/ 5268833 h 6229504"/>
              <a:gd name="connsiteX19" fmla="*/ 0 w 4857108"/>
              <a:gd name="connsiteY19" fmla="*/ 5268833 h 6229504"/>
              <a:gd name="connsiteX20" fmla="*/ 0 w 4857108"/>
              <a:gd name="connsiteY20" fmla="*/ 5238864 h 6229504"/>
              <a:gd name="connsiteX21" fmla="*/ 0 w 4857108"/>
              <a:gd name="connsiteY21" fmla="*/ 1516827 h 6229504"/>
              <a:gd name="connsiteX22" fmla="*/ 12539 w 4857108"/>
              <a:gd name="connsiteY22" fmla="*/ 889353 h 6229504"/>
              <a:gd name="connsiteX23" fmla="*/ 2428551 w 4857108"/>
              <a:gd name="connsiteY23"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53397 w 4857108"/>
              <a:gd name="connsiteY13" fmla="*/ 5268833 h 6229504"/>
              <a:gd name="connsiteX14" fmla="*/ 4844570 w 4857108"/>
              <a:gd name="connsiteY14" fmla="*/ 5340152 h 6229504"/>
              <a:gd name="connsiteX15" fmla="*/ 2428554 w 4857108"/>
              <a:gd name="connsiteY15" fmla="*/ 6229504 h 6229504"/>
              <a:gd name="connsiteX16" fmla="*/ 12539 w 4857108"/>
              <a:gd name="connsiteY16" fmla="*/ 5340152 h 6229504"/>
              <a:gd name="connsiteX17" fmla="*/ 3712 w 4857108"/>
              <a:gd name="connsiteY17" fmla="*/ 5268833 h 6229504"/>
              <a:gd name="connsiteX18" fmla="*/ 0 w 4857108"/>
              <a:gd name="connsiteY18" fmla="*/ 5268833 h 6229504"/>
              <a:gd name="connsiteX19" fmla="*/ 0 w 4857108"/>
              <a:gd name="connsiteY19" fmla="*/ 5238864 h 6229504"/>
              <a:gd name="connsiteX20" fmla="*/ 0 w 4857108"/>
              <a:gd name="connsiteY20" fmla="*/ 1516827 h 6229504"/>
              <a:gd name="connsiteX21" fmla="*/ 12539 w 4857108"/>
              <a:gd name="connsiteY21" fmla="*/ 889353 h 6229504"/>
              <a:gd name="connsiteX22" fmla="*/ 2428551 w 4857108"/>
              <a:gd name="connsiteY22"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44570 w 4857108"/>
              <a:gd name="connsiteY13" fmla="*/ 5340152 h 6229504"/>
              <a:gd name="connsiteX14" fmla="*/ 2428554 w 4857108"/>
              <a:gd name="connsiteY14" fmla="*/ 6229504 h 6229504"/>
              <a:gd name="connsiteX15" fmla="*/ 12539 w 4857108"/>
              <a:gd name="connsiteY15" fmla="*/ 5340152 h 6229504"/>
              <a:gd name="connsiteX16" fmla="*/ 3712 w 4857108"/>
              <a:gd name="connsiteY16" fmla="*/ 5268833 h 6229504"/>
              <a:gd name="connsiteX17" fmla="*/ 0 w 4857108"/>
              <a:gd name="connsiteY17" fmla="*/ 5268833 h 6229504"/>
              <a:gd name="connsiteX18" fmla="*/ 0 w 4857108"/>
              <a:gd name="connsiteY18" fmla="*/ 5238864 h 6229504"/>
              <a:gd name="connsiteX19" fmla="*/ 0 w 4857108"/>
              <a:gd name="connsiteY19" fmla="*/ 1516827 h 6229504"/>
              <a:gd name="connsiteX20" fmla="*/ 12539 w 4857108"/>
              <a:gd name="connsiteY20" fmla="*/ 889353 h 6229504"/>
              <a:gd name="connsiteX21" fmla="*/ 2428551 w 4857108"/>
              <a:gd name="connsiteY21"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44570 w 4857108"/>
              <a:gd name="connsiteY12" fmla="*/ 5340152 h 6229504"/>
              <a:gd name="connsiteX13" fmla="*/ 2428554 w 4857108"/>
              <a:gd name="connsiteY13" fmla="*/ 6229504 h 6229504"/>
              <a:gd name="connsiteX14" fmla="*/ 12539 w 4857108"/>
              <a:gd name="connsiteY14" fmla="*/ 5340152 h 6229504"/>
              <a:gd name="connsiteX15" fmla="*/ 3712 w 4857108"/>
              <a:gd name="connsiteY15" fmla="*/ 5268833 h 6229504"/>
              <a:gd name="connsiteX16" fmla="*/ 0 w 4857108"/>
              <a:gd name="connsiteY16" fmla="*/ 5268833 h 6229504"/>
              <a:gd name="connsiteX17" fmla="*/ 0 w 4857108"/>
              <a:gd name="connsiteY17" fmla="*/ 5238864 h 6229504"/>
              <a:gd name="connsiteX18" fmla="*/ 0 w 4857108"/>
              <a:gd name="connsiteY18" fmla="*/ 1516827 h 6229504"/>
              <a:gd name="connsiteX19" fmla="*/ 12539 w 4857108"/>
              <a:gd name="connsiteY19" fmla="*/ 889353 h 6229504"/>
              <a:gd name="connsiteX20" fmla="*/ 2428551 w 4857108"/>
              <a:gd name="connsiteY20"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44570 w 4857108"/>
              <a:gd name="connsiteY11" fmla="*/ 5340152 h 6229504"/>
              <a:gd name="connsiteX12" fmla="*/ 2428554 w 4857108"/>
              <a:gd name="connsiteY12" fmla="*/ 6229504 h 6229504"/>
              <a:gd name="connsiteX13" fmla="*/ 12539 w 4857108"/>
              <a:gd name="connsiteY13" fmla="*/ 5340152 h 6229504"/>
              <a:gd name="connsiteX14" fmla="*/ 3712 w 4857108"/>
              <a:gd name="connsiteY14" fmla="*/ 5268833 h 6229504"/>
              <a:gd name="connsiteX15" fmla="*/ 0 w 4857108"/>
              <a:gd name="connsiteY15" fmla="*/ 5268833 h 6229504"/>
              <a:gd name="connsiteX16" fmla="*/ 0 w 4857108"/>
              <a:gd name="connsiteY16" fmla="*/ 5238864 h 6229504"/>
              <a:gd name="connsiteX17" fmla="*/ 0 w 4857108"/>
              <a:gd name="connsiteY17" fmla="*/ 1516827 h 6229504"/>
              <a:gd name="connsiteX18" fmla="*/ 12539 w 4857108"/>
              <a:gd name="connsiteY18" fmla="*/ 889353 h 6229504"/>
              <a:gd name="connsiteX19" fmla="*/ 2428551 w 4857108"/>
              <a:gd name="connsiteY19"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44570 w 4857108"/>
              <a:gd name="connsiteY10" fmla="*/ 5340152 h 6229504"/>
              <a:gd name="connsiteX11" fmla="*/ 2428554 w 4857108"/>
              <a:gd name="connsiteY11" fmla="*/ 6229504 h 6229504"/>
              <a:gd name="connsiteX12" fmla="*/ 12539 w 4857108"/>
              <a:gd name="connsiteY12" fmla="*/ 5340152 h 6229504"/>
              <a:gd name="connsiteX13" fmla="*/ 3712 w 4857108"/>
              <a:gd name="connsiteY13" fmla="*/ 5268833 h 6229504"/>
              <a:gd name="connsiteX14" fmla="*/ 0 w 4857108"/>
              <a:gd name="connsiteY14" fmla="*/ 5268833 h 6229504"/>
              <a:gd name="connsiteX15" fmla="*/ 0 w 4857108"/>
              <a:gd name="connsiteY15" fmla="*/ 5238864 h 6229504"/>
              <a:gd name="connsiteX16" fmla="*/ 0 w 4857108"/>
              <a:gd name="connsiteY16" fmla="*/ 1516827 h 6229504"/>
              <a:gd name="connsiteX17" fmla="*/ 12539 w 4857108"/>
              <a:gd name="connsiteY17" fmla="*/ 889353 h 6229504"/>
              <a:gd name="connsiteX18" fmla="*/ 2428551 w 4857108"/>
              <a:gd name="connsiteY18" fmla="*/ 0 h 6229504"/>
              <a:gd name="connsiteX0" fmla="*/ 2428554 w 4857105"/>
              <a:gd name="connsiteY0" fmla="*/ 357376 h 6229504"/>
              <a:gd name="connsiteX1" fmla="*/ 752262 w 4857105"/>
              <a:gd name="connsiteY1" fmla="*/ 849365 h 6229504"/>
              <a:gd name="connsiteX2" fmla="*/ 2428554 w 4857105"/>
              <a:gd name="connsiteY2" fmla="*/ 1341351 h 6229504"/>
              <a:gd name="connsiteX3" fmla="*/ 4104847 w 4857105"/>
              <a:gd name="connsiteY3" fmla="*/ 849365 h 6229504"/>
              <a:gd name="connsiteX4" fmla="*/ 2428554 w 4857105"/>
              <a:gd name="connsiteY4" fmla="*/ 357376 h 6229504"/>
              <a:gd name="connsiteX5" fmla="*/ 2428551 w 4857105"/>
              <a:gd name="connsiteY5" fmla="*/ 0 h 6229504"/>
              <a:gd name="connsiteX6" fmla="*/ 4844570 w 4857105"/>
              <a:gd name="connsiteY6" fmla="*/ 889353 h 6229504"/>
              <a:gd name="connsiteX7" fmla="*/ 4853397 w 4857105"/>
              <a:gd name="connsiteY7" fmla="*/ 960671 h 6229504"/>
              <a:gd name="connsiteX8" fmla="*/ 4857105 w 4857105"/>
              <a:gd name="connsiteY8" fmla="*/ 960671 h 6229504"/>
              <a:gd name="connsiteX9" fmla="*/ 4844570 w 4857105"/>
              <a:gd name="connsiteY9" fmla="*/ 5340152 h 6229504"/>
              <a:gd name="connsiteX10" fmla="*/ 2428554 w 4857105"/>
              <a:gd name="connsiteY10" fmla="*/ 6229504 h 6229504"/>
              <a:gd name="connsiteX11" fmla="*/ 12539 w 4857105"/>
              <a:gd name="connsiteY11" fmla="*/ 5340152 h 6229504"/>
              <a:gd name="connsiteX12" fmla="*/ 3712 w 4857105"/>
              <a:gd name="connsiteY12" fmla="*/ 5268833 h 6229504"/>
              <a:gd name="connsiteX13" fmla="*/ 0 w 4857105"/>
              <a:gd name="connsiteY13" fmla="*/ 5268833 h 6229504"/>
              <a:gd name="connsiteX14" fmla="*/ 0 w 4857105"/>
              <a:gd name="connsiteY14" fmla="*/ 5238864 h 6229504"/>
              <a:gd name="connsiteX15" fmla="*/ 0 w 4857105"/>
              <a:gd name="connsiteY15" fmla="*/ 1516827 h 6229504"/>
              <a:gd name="connsiteX16" fmla="*/ 12539 w 4857105"/>
              <a:gd name="connsiteY16" fmla="*/ 889353 h 6229504"/>
              <a:gd name="connsiteX17" fmla="*/ 2428551 w 4857105"/>
              <a:gd name="connsiteY17" fmla="*/ 0 h 6229504"/>
              <a:gd name="connsiteX0" fmla="*/ 2428554 w 4853397"/>
              <a:gd name="connsiteY0" fmla="*/ 357376 h 6229504"/>
              <a:gd name="connsiteX1" fmla="*/ 752262 w 4853397"/>
              <a:gd name="connsiteY1" fmla="*/ 849365 h 6229504"/>
              <a:gd name="connsiteX2" fmla="*/ 2428554 w 4853397"/>
              <a:gd name="connsiteY2" fmla="*/ 1341351 h 6229504"/>
              <a:gd name="connsiteX3" fmla="*/ 4104847 w 4853397"/>
              <a:gd name="connsiteY3" fmla="*/ 849365 h 6229504"/>
              <a:gd name="connsiteX4" fmla="*/ 2428554 w 4853397"/>
              <a:gd name="connsiteY4" fmla="*/ 357376 h 6229504"/>
              <a:gd name="connsiteX5" fmla="*/ 2428551 w 4853397"/>
              <a:gd name="connsiteY5" fmla="*/ 0 h 6229504"/>
              <a:gd name="connsiteX6" fmla="*/ 4844570 w 4853397"/>
              <a:gd name="connsiteY6" fmla="*/ 889353 h 6229504"/>
              <a:gd name="connsiteX7" fmla="*/ 4853397 w 4853397"/>
              <a:gd name="connsiteY7" fmla="*/ 960671 h 6229504"/>
              <a:gd name="connsiteX8" fmla="*/ 4844570 w 4853397"/>
              <a:gd name="connsiteY8" fmla="*/ 5340152 h 6229504"/>
              <a:gd name="connsiteX9" fmla="*/ 2428554 w 4853397"/>
              <a:gd name="connsiteY9" fmla="*/ 6229504 h 6229504"/>
              <a:gd name="connsiteX10" fmla="*/ 12539 w 4853397"/>
              <a:gd name="connsiteY10" fmla="*/ 5340152 h 6229504"/>
              <a:gd name="connsiteX11" fmla="*/ 3712 w 4853397"/>
              <a:gd name="connsiteY11" fmla="*/ 5268833 h 6229504"/>
              <a:gd name="connsiteX12" fmla="*/ 0 w 4853397"/>
              <a:gd name="connsiteY12" fmla="*/ 5268833 h 6229504"/>
              <a:gd name="connsiteX13" fmla="*/ 0 w 4853397"/>
              <a:gd name="connsiteY13" fmla="*/ 5238864 h 6229504"/>
              <a:gd name="connsiteX14" fmla="*/ 0 w 4853397"/>
              <a:gd name="connsiteY14" fmla="*/ 1516827 h 6229504"/>
              <a:gd name="connsiteX15" fmla="*/ 12539 w 4853397"/>
              <a:gd name="connsiteY15" fmla="*/ 889353 h 6229504"/>
              <a:gd name="connsiteX16" fmla="*/ 2428551 w 4853397"/>
              <a:gd name="connsiteY16"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0 w 4844570"/>
              <a:gd name="connsiteY13" fmla="*/ 1516827 h 6229504"/>
              <a:gd name="connsiteX14" fmla="*/ 12539 w 4844570"/>
              <a:gd name="connsiteY14" fmla="*/ 889353 h 6229504"/>
              <a:gd name="connsiteX15" fmla="*/ 2428551 w 4844570"/>
              <a:gd name="connsiteY15"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12539 w 4844570"/>
              <a:gd name="connsiteY13" fmla="*/ 889353 h 6229504"/>
              <a:gd name="connsiteX14" fmla="*/ 2428551 w 4844570"/>
              <a:gd name="connsiteY14"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12539 w 4844570"/>
              <a:gd name="connsiteY12" fmla="*/ 889353 h 6229504"/>
              <a:gd name="connsiteX13" fmla="*/ 2428551 w 4844570"/>
              <a:gd name="connsiteY13" fmla="*/ 0 h 6229504"/>
              <a:gd name="connsiteX0" fmla="*/ 2424842 w 4840858"/>
              <a:gd name="connsiteY0" fmla="*/ 357376 h 6229504"/>
              <a:gd name="connsiteX1" fmla="*/ 748550 w 4840858"/>
              <a:gd name="connsiteY1" fmla="*/ 849365 h 6229504"/>
              <a:gd name="connsiteX2" fmla="*/ 2424842 w 4840858"/>
              <a:gd name="connsiteY2" fmla="*/ 1341351 h 6229504"/>
              <a:gd name="connsiteX3" fmla="*/ 4101135 w 4840858"/>
              <a:gd name="connsiteY3" fmla="*/ 849365 h 6229504"/>
              <a:gd name="connsiteX4" fmla="*/ 2424842 w 4840858"/>
              <a:gd name="connsiteY4" fmla="*/ 357376 h 6229504"/>
              <a:gd name="connsiteX5" fmla="*/ 2424839 w 4840858"/>
              <a:gd name="connsiteY5" fmla="*/ 0 h 6229504"/>
              <a:gd name="connsiteX6" fmla="*/ 4840858 w 4840858"/>
              <a:gd name="connsiteY6" fmla="*/ 889353 h 6229504"/>
              <a:gd name="connsiteX7" fmla="*/ 4840858 w 4840858"/>
              <a:gd name="connsiteY7" fmla="*/ 5340152 h 6229504"/>
              <a:gd name="connsiteX8" fmla="*/ 2424842 w 4840858"/>
              <a:gd name="connsiteY8" fmla="*/ 6229504 h 6229504"/>
              <a:gd name="connsiteX9" fmla="*/ 8827 w 4840858"/>
              <a:gd name="connsiteY9" fmla="*/ 5340152 h 6229504"/>
              <a:gd name="connsiteX10" fmla="*/ 0 w 4840858"/>
              <a:gd name="connsiteY10" fmla="*/ 5268833 h 6229504"/>
              <a:gd name="connsiteX11" fmla="*/ 8827 w 4840858"/>
              <a:gd name="connsiteY11" fmla="*/ 889353 h 6229504"/>
              <a:gd name="connsiteX12" fmla="*/ 2424839 w 4840858"/>
              <a:gd name="connsiteY12" fmla="*/ 0 h 6229504"/>
              <a:gd name="connsiteX0" fmla="*/ 2416015 w 4832031"/>
              <a:gd name="connsiteY0" fmla="*/ 357376 h 6229504"/>
              <a:gd name="connsiteX1" fmla="*/ 739723 w 4832031"/>
              <a:gd name="connsiteY1" fmla="*/ 849365 h 6229504"/>
              <a:gd name="connsiteX2" fmla="*/ 2416015 w 4832031"/>
              <a:gd name="connsiteY2" fmla="*/ 1341351 h 6229504"/>
              <a:gd name="connsiteX3" fmla="*/ 4092308 w 4832031"/>
              <a:gd name="connsiteY3" fmla="*/ 849365 h 6229504"/>
              <a:gd name="connsiteX4" fmla="*/ 2416015 w 4832031"/>
              <a:gd name="connsiteY4" fmla="*/ 357376 h 6229504"/>
              <a:gd name="connsiteX5" fmla="*/ 2416012 w 4832031"/>
              <a:gd name="connsiteY5" fmla="*/ 0 h 6229504"/>
              <a:gd name="connsiteX6" fmla="*/ 4832031 w 4832031"/>
              <a:gd name="connsiteY6" fmla="*/ 889353 h 6229504"/>
              <a:gd name="connsiteX7" fmla="*/ 4832031 w 4832031"/>
              <a:gd name="connsiteY7" fmla="*/ 5340152 h 6229504"/>
              <a:gd name="connsiteX8" fmla="*/ 2416015 w 4832031"/>
              <a:gd name="connsiteY8" fmla="*/ 6229504 h 6229504"/>
              <a:gd name="connsiteX9" fmla="*/ 0 w 4832031"/>
              <a:gd name="connsiteY9" fmla="*/ 5340152 h 6229504"/>
              <a:gd name="connsiteX10" fmla="*/ 0 w 4832031"/>
              <a:gd name="connsiteY10" fmla="*/ 889353 h 6229504"/>
              <a:gd name="connsiteX11" fmla="*/ 2416012 w 4832031"/>
              <a:gd name="connsiteY11" fmla="*/ 0 h 6229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32031" h="6229504">
                <a:moveTo>
                  <a:pt x="2416015" y="357376"/>
                </a:moveTo>
                <a:cubicBezTo>
                  <a:pt x="1490225" y="357376"/>
                  <a:pt x="739723" y="577645"/>
                  <a:pt x="739723" y="849365"/>
                </a:cubicBezTo>
                <a:cubicBezTo>
                  <a:pt x="739723" y="1121082"/>
                  <a:pt x="1490225" y="1341351"/>
                  <a:pt x="2416015" y="1341351"/>
                </a:cubicBezTo>
                <a:cubicBezTo>
                  <a:pt x="3341806" y="1341351"/>
                  <a:pt x="4092308" y="1121082"/>
                  <a:pt x="4092308" y="849365"/>
                </a:cubicBezTo>
                <a:cubicBezTo>
                  <a:pt x="4092308" y="577645"/>
                  <a:pt x="3341806" y="357376"/>
                  <a:pt x="2416015" y="357376"/>
                </a:cubicBezTo>
                <a:close/>
                <a:moveTo>
                  <a:pt x="2416012" y="0"/>
                </a:moveTo>
                <a:cubicBezTo>
                  <a:pt x="3673437" y="0"/>
                  <a:pt x="4707663" y="389818"/>
                  <a:pt x="4832031" y="889353"/>
                </a:cubicBezTo>
                <a:lnTo>
                  <a:pt x="4832031" y="5340152"/>
                </a:lnTo>
                <a:cubicBezTo>
                  <a:pt x="4707666" y="5839687"/>
                  <a:pt x="3673440" y="6229504"/>
                  <a:pt x="2416015" y="6229504"/>
                </a:cubicBezTo>
                <a:cubicBezTo>
                  <a:pt x="1158590" y="6229504"/>
                  <a:pt x="124368" y="5839687"/>
                  <a:pt x="0" y="5340152"/>
                </a:cubicBezTo>
                <a:lnTo>
                  <a:pt x="0" y="889353"/>
                </a:lnTo>
                <a:cubicBezTo>
                  <a:pt x="124364" y="389818"/>
                  <a:pt x="1158587" y="0"/>
                  <a:pt x="2416012" y="0"/>
                </a:cubicBezTo>
                <a:close/>
              </a:path>
            </a:pathLst>
          </a:custGeom>
          <a:solidFill>
            <a:srgbClr val="2F78D0"/>
          </a:solidFill>
          <a:ln w="12700">
            <a:solidFill>
              <a:srgbClr val="02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spcBef>
                <a:spcPct val="0"/>
              </a:spcBef>
              <a:spcAft>
                <a:spcPct val="0"/>
              </a:spcAft>
            </a:pPr>
            <a:endParaRPr lang="en-US" sz="1600">
              <a:gradFill>
                <a:gsLst>
                  <a:gs pos="40075">
                    <a:srgbClr val="FFFFFF"/>
                  </a:gs>
                  <a:gs pos="30000">
                    <a:srgbClr val="FFFFFF"/>
                  </a:gs>
                </a:gsLst>
                <a:lin ang="5400000" scaled="0"/>
              </a:gradFill>
            </a:endParaRPr>
          </a:p>
          <a:p>
            <a:pPr lvl="0" algn="ctr" defTabSz="932472" fontAlgn="base">
              <a:spcBef>
                <a:spcPct val="0"/>
              </a:spcBef>
              <a:spcAft>
                <a:spcPct val="0"/>
              </a:spcAft>
            </a:pPr>
            <a:r>
              <a:rPr lang="en-US" sz="1000" b="1">
                <a:solidFill>
                  <a:srgbClr val="50E6FF"/>
                </a:solidFill>
              </a:rPr>
              <a:t>SQL Server</a:t>
            </a:r>
          </a:p>
        </p:txBody>
      </p:sp>
      <p:grpSp>
        <p:nvGrpSpPr>
          <p:cNvPr id="24" name="Group 23">
            <a:extLst>
              <a:ext uri="{FF2B5EF4-FFF2-40B4-BE49-F238E27FC236}">
                <a16:creationId xmlns:a16="http://schemas.microsoft.com/office/drawing/2014/main" id="{06D11017-CDE4-D141-A482-C9FFB6AA82F8}"/>
              </a:ext>
            </a:extLst>
          </p:cNvPr>
          <p:cNvGrpSpPr/>
          <p:nvPr/>
        </p:nvGrpSpPr>
        <p:grpSpPr>
          <a:xfrm>
            <a:off x="2610536" y="2631405"/>
            <a:ext cx="650980" cy="630708"/>
            <a:chOff x="7157554" y="1735934"/>
            <a:chExt cx="397423" cy="398542"/>
          </a:xfrm>
        </p:grpSpPr>
        <p:grpSp>
          <p:nvGrpSpPr>
            <p:cNvPr id="25" name="Group 24">
              <a:extLst>
                <a:ext uri="{FF2B5EF4-FFF2-40B4-BE49-F238E27FC236}">
                  <a16:creationId xmlns:a16="http://schemas.microsoft.com/office/drawing/2014/main" id="{86249C5D-21F1-404A-B435-C2BFD6EFBC3B}"/>
                </a:ext>
              </a:extLst>
            </p:cNvPr>
            <p:cNvGrpSpPr/>
            <p:nvPr/>
          </p:nvGrpSpPr>
          <p:grpSpPr>
            <a:xfrm>
              <a:off x="7157554" y="1735934"/>
              <a:ext cx="397423" cy="398542"/>
              <a:chOff x="2107244" y="1575258"/>
              <a:chExt cx="310993" cy="264555"/>
            </a:xfrm>
            <a:solidFill>
              <a:srgbClr val="0078D7"/>
            </a:solidFill>
          </p:grpSpPr>
          <p:sp>
            <p:nvSpPr>
              <p:cNvPr id="32" name="Rectangle 9">
                <a:extLst>
                  <a:ext uri="{FF2B5EF4-FFF2-40B4-BE49-F238E27FC236}">
                    <a16:creationId xmlns:a16="http://schemas.microsoft.com/office/drawing/2014/main" id="{0FB9C916-E911-3540-BB67-FCD6F7944462}"/>
                  </a:ext>
                </a:extLst>
              </p:cNvPr>
              <p:cNvSpPr>
                <a:spLocks noChangeArrowheads="1"/>
              </p:cNvSpPr>
              <p:nvPr/>
            </p:nvSpPr>
            <p:spPr bwMode="auto">
              <a:xfrm>
                <a:off x="2107244" y="1575258"/>
                <a:ext cx="310993" cy="264555"/>
              </a:xfrm>
              <a:prstGeom prst="rect">
                <a:avLst/>
              </a:prstGeom>
              <a:grpFill/>
              <a:ln w="12700" cap="flat">
                <a:no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sp>
            <p:nvSpPr>
              <p:cNvPr id="33" name="Line 10">
                <a:extLst>
                  <a:ext uri="{FF2B5EF4-FFF2-40B4-BE49-F238E27FC236}">
                    <a16:creationId xmlns:a16="http://schemas.microsoft.com/office/drawing/2014/main" id="{65F8A54F-11C1-FC42-A665-3113ED3CC25E}"/>
                  </a:ext>
                </a:extLst>
              </p:cNvPr>
              <p:cNvSpPr>
                <a:spLocks noChangeShapeType="1"/>
              </p:cNvSpPr>
              <p:nvPr/>
            </p:nvSpPr>
            <p:spPr bwMode="auto">
              <a:xfrm flipH="1">
                <a:off x="2107244" y="1647026"/>
                <a:ext cx="310993" cy="0"/>
              </a:xfrm>
              <a:prstGeom prst="line">
                <a:avLst/>
              </a:prstGeom>
              <a:grpFill/>
              <a:ln w="19050" cap="flat">
                <a:solidFill>
                  <a:srgbClr val="50E6FF"/>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grpSp>
        <p:grpSp>
          <p:nvGrpSpPr>
            <p:cNvPr id="28" name="Group 27">
              <a:extLst>
                <a:ext uri="{FF2B5EF4-FFF2-40B4-BE49-F238E27FC236}">
                  <a16:creationId xmlns:a16="http://schemas.microsoft.com/office/drawing/2014/main" id="{5F7ACF43-4BCA-8C40-8EBD-932BDEC723FF}"/>
                </a:ext>
              </a:extLst>
            </p:cNvPr>
            <p:cNvGrpSpPr/>
            <p:nvPr/>
          </p:nvGrpSpPr>
          <p:grpSpPr>
            <a:xfrm>
              <a:off x="7264761" y="1903738"/>
              <a:ext cx="191394" cy="180132"/>
              <a:chOff x="2202934" y="1701907"/>
              <a:chExt cx="95690" cy="90061"/>
            </a:xfrm>
            <a:solidFill>
              <a:srgbClr val="50E6FF"/>
            </a:solidFill>
          </p:grpSpPr>
          <p:sp>
            <p:nvSpPr>
              <p:cNvPr id="30" name="Freeform 14">
                <a:extLst>
                  <a:ext uri="{FF2B5EF4-FFF2-40B4-BE49-F238E27FC236}">
                    <a16:creationId xmlns:a16="http://schemas.microsoft.com/office/drawing/2014/main" id="{72E93978-3D6C-D540-9470-AB9367A9BE7F}"/>
                  </a:ext>
                </a:extLst>
              </p:cNvPr>
              <p:cNvSpPr>
                <a:spLocks/>
              </p:cNvSpPr>
              <p:nvPr/>
            </p:nvSpPr>
            <p:spPr bwMode="auto">
              <a:xfrm>
                <a:off x="2202934" y="1701907"/>
                <a:ext cx="95690" cy="90061"/>
              </a:xfrm>
              <a:custGeom>
                <a:avLst/>
                <a:gdLst>
                  <a:gd name="T0" fmla="*/ 0 w 68"/>
                  <a:gd name="T1" fmla="*/ 64 h 64"/>
                  <a:gd name="T2" fmla="*/ 0 w 68"/>
                  <a:gd name="T3" fmla="*/ 34 h 64"/>
                  <a:gd name="T4" fmla="*/ 34 w 68"/>
                  <a:gd name="T5" fmla="*/ 0 h 64"/>
                  <a:gd name="T6" fmla="*/ 68 w 68"/>
                  <a:gd name="T7" fmla="*/ 34 h 64"/>
                  <a:gd name="T8" fmla="*/ 68 w 68"/>
                  <a:gd name="T9" fmla="*/ 64 h 64"/>
                  <a:gd name="T10" fmla="*/ 0 w 68"/>
                  <a:gd name="T11" fmla="*/ 64 h 64"/>
                </a:gdLst>
                <a:ahLst/>
                <a:cxnLst>
                  <a:cxn ang="0">
                    <a:pos x="T0" y="T1"/>
                  </a:cxn>
                  <a:cxn ang="0">
                    <a:pos x="T2" y="T3"/>
                  </a:cxn>
                  <a:cxn ang="0">
                    <a:pos x="T4" y="T5"/>
                  </a:cxn>
                  <a:cxn ang="0">
                    <a:pos x="T6" y="T7"/>
                  </a:cxn>
                  <a:cxn ang="0">
                    <a:pos x="T8" y="T9"/>
                  </a:cxn>
                  <a:cxn ang="0">
                    <a:pos x="T10" y="T11"/>
                  </a:cxn>
                </a:cxnLst>
                <a:rect l="0" t="0" r="r" b="b"/>
                <a:pathLst>
                  <a:path w="68" h="64">
                    <a:moveTo>
                      <a:pt x="0" y="64"/>
                    </a:moveTo>
                    <a:lnTo>
                      <a:pt x="0" y="34"/>
                    </a:lnTo>
                    <a:lnTo>
                      <a:pt x="34" y="0"/>
                    </a:lnTo>
                    <a:lnTo>
                      <a:pt x="68" y="34"/>
                    </a:lnTo>
                    <a:lnTo>
                      <a:pt x="68" y="64"/>
                    </a:lnTo>
                    <a:lnTo>
                      <a:pt x="0" y="64"/>
                    </a:lnTo>
                    <a:close/>
                  </a:path>
                </a:pathLst>
              </a:custGeom>
              <a:grpFill/>
              <a:ln w="12700" cap="flat">
                <a:solidFill>
                  <a:srgbClr val="0078D7"/>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31" name="Line 15">
                <a:extLst>
                  <a:ext uri="{FF2B5EF4-FFF2-40B4-BE49-F238E27FC236}">
                    <a16:creationId xmlns:a16="http://schemas.microsoft.com/office/drawing/2014/main" id="{73BF02FE-8052-1745-B9B5-7859D3C786CD}"/>
                  </a:ext>
                </a:extLst>
              </p:cNvPr>
              <p:cNvSpPr>
                <a:spLocks noChangeShapeType="1"/>
              </p:cNvSpPr>
              <p:nvPr/>
            </p:nvSpPr>
            <p:spPr bwMode="auto">
              <a:xfrm>
                <a:off x="2253117" y="1755381"/>
                <a:ext cx="0" cy="36587"/>
              </a:xfrm>
              <a:prstGeom prst="line">
                <a:avLst/>
              </a:prstGeom>
              <a:grpFill/>
              <a:ln w="12700" cap="flat">
                <a:solidFill>
                  <a:srgbClr val="0078D7"/>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grpSp>
        <p:sp>
          <p:nvSpPr>
            <p:cNvPr id="29" name="Oval 28">
              <a:extLst>
                <a:ext uri="{FF2B5EF4-FFF2-40B4-BE49-F238E27FC236}">
                  <a16:creationId xmlns:a16="http://schemas.microsoft.com/office/drawing/2014/main" id="{FC900D63-64E8-C04A-A24F-7FB6786D0FB0}"/>
                </a:ext>
              </a:extLst>
            </p:cNvPr>
            <p:cNvSpPr/>
            <p:nvPr/>
          </p:nvSpPr>
          <p:spPr bwMode="auto">
            <a:xfrm>
              <a:off x="7190299" y="1771323"/>
              <a:ext cx="36975" cy="36975"/>
            </a:xfrm>
            <a:prstGeom prst="ellipse">
              <a:avLst/>
            </a:prstGeom>
            <a:solidFill>
              <a:srgbClr val="50E6FF"/>
            </a:solidFill>
            <a:ln w="12700" cap="rnd">
              <a:solidFill>
                <a:srgbClr val="50E6FF"/>
              </a:solidFill>
              <a:miter lim="800000"/>
              <a:headEnd/>
              <a:tailEnd/>
            </a:ln>
            <a:effectLst/>
            <a:extLst/>
          </p:spPr>
          <p:txBody>
            <a:bodyPr wrap="none"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grpSp>
      <p:cxnSp>
        <p:nvCxnSpPr>
          <p:cNvPr id="3" name="Straight Connector 2">
            <a:extLst>
              <a:ext uri="{FF2B5EF4-FFF2-40B4-BE49-F238E27FC236}">
                <a16:creationId xmlns:a16="http://schemas.microsoft.com/office/drawing/2014/main" id="{96BCE4A6-4430-1E43-95B2-8C6F3C6A5C31}"/>
              </a:ext>
            </a:extLst>
          </p:cNvPr>
          <p:cNvCxnSpPr/>
          <p:nvPr/>
        </p:nvCxnSpPr>
        <p:spPr>
          <a:xfrm>
            <a:off x="5325482" y="3555506"/>
            <a:ext cx="1372090" cy="0"/>
          </a:xfrm>
          <a:prstGeom prst="line">
            <a:avLst/>
          </a:prstGeom>
          <a:ln w="12700">
            <a:solidFill>
              <a:srgbClr val="0078D7"/>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grpSp>
        <p:nvGrpSpPr>
          <p:cNvPr id="34" name="Group 33">
            <a:extLst>
              <a:ext uri="{FF2B5EF4-FFF2-40B4-BE49-F238E27FC236}">
                <a16:creationId xmlns:a16="http://schemas.microsoft.com/office/drawing/2014/main" id="{F634C26D-E87C-7F40-BAF7-6BE7332C373D}"/>
              </a:ext>
            </a:extLst>
          </p:cNvPr>
          <p:cNvGrpSpPr/>
          <p:nvPr/>
        </p:nvGrpSpPr>
        <p:grpSpPr>
          <a:xfrm>
            <a:off x="5402806" y="4805667"/>
            <a:ext cx="608721" cy="615212"/>
            <a:chOff x="7632206" y="4181475"/>
            <a:chExt cx="1932899" cy="1953509"/>
          </a:xfrm>
        </p:grpSpPr>
        <p:sp>
          <p:nvSpPr>
            <p:cNvPr id="35" name="Rectangle 34">
              <a:extLst>
                <a:ext uri="{FF2B5EF4-FFF2-40B4-BE49-F238E27FC236}">
                  <a16:creationId xmlns:a16="http://schemas.microsoft.com/office/drawing/2014/main" id="{C70F2D69-9870-4F45-8AC6-7CD4C608F641}"/>
                </a:ext>
              </a:extLst>
            </p:cNvPr>
            <p:cNvSpPr/>
            <p:nvPr/>
          </p:nvSpPr>
          <p:spPr bwMode="auto">
            <a:xfrm>
              <a:off x="7632206" y="5983357"/>
              <a:ext cx="1932899" cy="151627"/>
            </a:xfrm>
            <a:prstGeom prst="rect">
              <a:avLst/>
            </a:prstGeom>
            <a:solidFill>
              <a:srgbClr val="0078D7"/>
            </a:solidFill>
            <a:ln w="12700" cap="rnd">
              <a:noFill/>
              <a:miter lim="800000"/>
              <a:headEnd/>
              <a:tailEnd/>
            </a:ln>
            <a:effectLst/>
            <a:extLst/>
          </p:spPr>
          <p:txBody>
            <a:bodyPr wrap="none" rtlCol="0" anchor="ct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36" name="Triangle 35">
              <a:extLst>
                <a:ext uri="{FF2B5EF4-FFF2-40B4-BE49-F238E27FC236}">
                  <a16:creationId xmlns:a16="http://schemas.microsoft.com/office/drawing/2014/main" id="{D4709E32-4734-D143-9532-F8AB45AAE431}"/>
                </a:ext>
              </a:extLst>
            </p:cNvPr>
            <p:cNvSpPr/>
            <p:nvPr/>
          </p:nvSpPr>
          <p:spPr bwMode="auto">
            <a:xfrm>
              <a:off x="7752522" y="5217903"/>
              <a:ext cx="1024089" cy="765454"/>
            </a:xfrm>
            <a:prstGeom prst="triangle">
              <a:avLst>
                <a:gd name="adj" fmla="val 49234"/>
              </a:avLst>
            </a:prstGeom>
            <a:solidFill>
              <a:srgbClr val="50E6FF"/>
            </a:solidFill>
            <a:ln w="12700" cap="rnd">
              <a:noFill/>
              <a:miter lim="800000"/>
              <a:headEnd/>
              <a:tailEnd/>
            </a:ln>
            <a:effectLst/>
            <a:extLst/>
          </p:spPr>
          <p:txBody>
            <a:bodyPr wrap="none" rtlCol="0" anchor="ct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37" name="Triangle 36">
              <a:extLst>
                <a:ext uri="{FF2B5EF4-FFF2-40B4-BE49-F238E27FC236}">
                  <a16:creationId xmlns:a16="http://schemas.microsoft.com/office/drawing/2014/main" id="{5D7A721C-2F86-0F4A-98F1-8BB6C3233276}"/>
                </a:ext>
              </a:extLst>
            </p:cNvPr>
            <p:cNvSpPr/>
            <p:nvPr/>
          </p:nvSpPr>
          <p:spPr bwMode="auto">
            <a:xfrm>
              <a:off x="7990551" y="4181476"/>
              <a:ext cx="548031" cy="609186"/>
            </a:xfrm>
            <a:prstGeom prst="triangle">
              <a:avLst>
                <a:gd name="adj" fmla="val 49234"/>
              </a:avLst>
            </a:prstGeom>
            <a:solidFill>
              <a:srgbClr val="0078D7"/>
            </a:solidFill>
            <a:ln w="12700" cap="rnd">
              <a:noFill/>
              <a:miter lim="800000"/>
              <a:headEnd/>
              <a:tailEnd/>
            </a:ln>
            <a:effectLst/>
            <a:extLst/>
          </p:spPr>
          <p:txBody>
            <a:bodyPr wrap="none" rtlCol="0" anchor="ct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38" name="Rectangle 37">
              <a:extLst>
                <a:ext uri="{FF2B5EF4-FFF2-40B4-BE49-F238E27FC236}">
                  <a16:creationId xmlns:a16="http://schemas.microsoft.com/office/drawing/2014/main" id="{1F5A370A-0683-C343-B26C-DE61FF613399}"/>
                </a:ext>
              </a:extLst>
            </p:cNvPr>
            <p:cNvSpPr/>
            <p:nvPr/>
          </p:nvSpPr>
          <p:spPr bwMode="auto">
            <a:xfrm>
              <a:off x="7990551" y="4790662"/>
              <a:ext cx="548031" cy="1192695"/>
            </a:xfrm>
            <a:prstGeom prst="rect">
              <a:avLst/>
            </a:prstGeom>
            <a:solidFill>
              <a:srgbClr val="0078D7"/>
            </a:solidFill>
            <a:ln w="12700" cap="rnd">
              <a:noFill/>
              <a:miter lim="800000"/>
              <a:headEnd/>
              <a:tailEnd/>
            </a:ln>
            <a:effectLst/>
            <a:extLst/>
          </p:spPr>
          <p:txBody>
            <a:bodyPr wrap="none" rtlCol="0" anchor="ct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39" name="Oval 38">
              <a:extLst>
                <a:ext uri="{FF2B5EF4-FFF2-40B4-BE49-F238E27FC236}">
                  <a16:creationId xmlns:a16="http://schemas.microsoft.com/office/drawing/2014/main" id="{CC9E2120-5A00-A049-8650-3BF2F6F8AD65}"/>
                </a:ext>
              </a:extLst>
            </p:cNvPr>
            <p:cNvSpPr/>
            <p:nvPr/>
          </p:nvSpPr>
          <p:spPr bwMode="auto">
            <a:xfrm>
              <a:off x="8195814" y="4928771"/>
              <a:ext cx="137504" cy="137504"/>
            </a:xfrm>
            <a:prstGeom prst="ellipse">
              <a:avLst/>
            </a:prstGeom>
            <a:solidFill>
              <a:srgbClr val="50E6FF"/>
            </a:solidFill>
            <a:ln w="12700" cap="rnd">
              <a:noFill/>
              <a:miter lim="800000"/>
              <a:headEnd/>
              <a:tailEnd/>
            </a:ln>
            <a:effectLst/>
            <a:extLst/>
          </p:spPr>
          <p:txBody>
            <a:bodyPr wrap="none" rtlCol="0" anchor="ct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40" name="Oval 39">
              <a:extLst>
                <a:ext uri="{FF2B5EF4-FFF2-40B4-BE49-F238E27FC236}">
                  <a16:creationId xmlns:a16="http://schemas.microsoft.com/office/drawing/2014/main" id="{38801540-DC47-AA4B-B979-BAA1AACAD839}"/>
                </a:ext>
              </a:extLst>
            </p:cNvPr>
            <p:cNvSpPr/>
            <p:nvPr/>
          </p:nvSpPr>
          <p:spPr bwMode="auto">
            <a:xfrm>
              <a:off x="8206905" y="5149151"/>
              <a:ext cx="137504" cy="137504"/>
            </a:xfrm>
            <a:prstGeom prst="ellipse">
              <a:avLst/>
            </a:prstGeom>
            <a:solidFill>
              <a:srgbClr val="50E6FF"/>
            </a:solidFill>
            <a:ln w="12700" cap="rnd">
              <a:noFill/>
              <a:miter lim="800000"/>
              <a:headEnd/>
              <a:tailEnd/>
            </a:ln>
            <a:effectLst/>
            <a:extLst/>
          </p:spPr>
          <p:txBody>
            <a:bodyPr wrap="none" rtlCol="0" anchor="ct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41" name="Rectangle 40">
              <a:extLst>
                <a:ext uri="{FF2B5EF4-FFF2-40B4-BE49-F238E27FC236}">
                  <a16:creationId xmlns:a16="http://schemas.microsoft.com/office/drawing/2014/main" id="{0671AC8A-4D54-EC4E-85D3-8706AFA7E8BD}"/>
                </a:ext>
              </a:extLst>
            </p:cNvPr>
            <p:cNvSpPr/>
            <p:nvPr/>
          </p:nvSpPr>
          <p:spPr bwMode="auto">
            <a:xfrm>
              <a:off x="8249516" y="5600630"/>
              <a:ext cx="45719" cy="382727"/>
            </a:xfrm>
            <a:prstGeom prst="rect">
              <a:avLst/>
            </a:prstGeom>
            <a:solidFill>
              <a:srgbClr val="50E6FF"/>
            </a:solidFill>
            <a:ln w="12700" cap="rnd">
              <a:noFill/>
              <a:miter lim="800000"/>
              <a:headEnd/>
              <a:tailEnd/>
            </a:ln>
            <a:effectLst/>
            <a:extLst/>
          </p:spPr>
          <p:txBody>
            <a:bodyPr wrap="none" rtlCol="0" anchor="ct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42" name="Rectangle 41">
              <a:extLst>
                <a:ext uri="{FF2B5EF4-FFF2-40B4-BE49-F238E27FC236}">
                  <a16:creationId xmlns:a16="http://schemas.microsoft.com/office/drawing/2014/main" id="{A6A54105-E279-044E-864B-F8EA2E89BC41}"/>
                </a:ext>
              </a:extLst>
            </p:cNvPr>
            <p:cNvSpPr/>
            <p:nvPr/>
          </p:nvSpPr>
          <p:spPr bwMode="auto">
            <a:xfrm>
              <a:off x="8975558" y="4181475"/>
              <a:ext cx="360947" cy="1801881"/>
            </a:xfrm>
            <a:prstGeom prst="rect">
              <a:avLst/>
            </a:prstGeom>
            <a:solidFill>
              <a:srgbClr val="0078D7"/>
            </a:solidFill>
            <a:ln w="12700" cap="rnd">
              <a:noFill/>
              <a:miter lim="800000"/>
              <a:headEnd/>
              <a:tailEnd/>
            </a:ln>
            <a:effectLst/>
            <a:extLst/>
          </p:spPr>
          <p:txBody>
            <a:bodyPr wrap="none" rtlCol="0" anchor="ct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43" name="Rectangle 42">
              <a:extLst>
                <a:ext uri="{FF2B5EF4-FFF2-40B4-BE49-F238E27FC236}">
                  <a16:creationId xmlns:a16="http://schemas.microsoft.com/office/drawing/2014/main" id="{EF56AC7E-41DC-B14B-9F25-D978083179A2}"/>
                </a:ext>
              </a:extLst>
            </p:cNvPr>
            <p:cNvSpPr/>
            <p:nvPr/>
          </p:nvSpPr>
          <p:spPr bwMode="auto">
            <a:xfrm>
              <a:off x="8538581" y="4873539"/>
              <a:ext cx="436977" cy="55232"/>
            </a:xfrm>
            <a:prstGeom prst="rect">
              <a:avLst/>
            </a:prstGeom>
            <a:solidFill>
              <a:srgbClr val="0078D7"/>
            </a:solidFill>
            <a:ln w="12700" cap="rnd">
              <a:noFill/>
              <a:miter lim="800000"/>
              <a:headEnd/>
              <a:tailEnd/>
            </a:ln>
            <a:effectLst/>
            <a:extLst/>
          </p:spPr>
          <p:txBody>
            <a:bodyPr wrap="none" rtlCol="0" anchor="ct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sp>
        <p:nvSpPr>
          <p:cNvPr id="45" name="TextBox 44">
            <a:extLst>
              <a:ext uri="{FF2B5EF4-FFF2-40B4-BE49-F238E27FC236}">
                <a16:creationId xmlns:a16="http://schemas.microsoft.com/office/drawing/2014/main" id="{EE4FF7DD-8A8A-CA4C-A4D2-5FA9E3BCB96E}"/>
              </a:ext>
            </a:extLst>
          </p:cNvPr>
          <p:cNvSpPr txBox="1"/>
          <p:nvPr/>
        </p:nvSpPr>
        <p:spPr>
          <a:xfrm>
            <a:off x="5155385" y="5482433"/>
            <a:ext cx="1120617" cy="153888"/>
          </a:xfrm>
          <a:prstGeom prst="rect">
            <a:avLst/>
          </a:prstGeom>
          <a:noFill/>
        </p:spPr>
        <p:txBody>
          <a:bodyPr wrap="square" lIns="0" tIns="0" rIns="0" bIns="0" rtlCol="0">
            <a:spAutoFit/>
          </a:bodyPr>
          <a:lstStyle/>
          <a:p>
            <a:pPr algn="ctr"/>
            <a:r>
              <a:rPr lang="en-US" sz="1000">
                <a:gradFill>
                  <a:gsLst>
                    <a:gs pos="2917">
                      <a:schemeClr val="tx1"/>
                    </a:gs>
                    <a:gs pos="30000">
                      <a:schemeClr val="tx1"/>
                    </a:gs>
                  </a:gsLst>
                  <a:lin ang="5400000" scaled="0"/>
                </a:gradFill>
                <a:latin typeface="+mj-lt"/>
              </a:rPr>
              <a:t>Launch pad</a:t>
            </a:r>
          </a:p>
        </p:txBody>
      </p:sp>
      <p:sp>
        <p:nvSpPr>
          <p:cNvPr id="2" name="Rectangle 1">
            <a:extLst>
              <a:ext uri="{FF2B5EF4-FFF2-40B4-BE49-F238E27FC236}">
                <a16:creationId xmlns:a16="http://schemas.microsoft.com/office/drawing/2014/main" id="{7E463AB3-8DC6-45D1-BCC9-F7DE90E8743D}"/>
              </a:ext>
            </a:extLst>
          </p:cNvPr>
          <p:cNvSpPr/>
          <p:nvPr/>
        </p:nvSpPr>
        <p:spPr bwMode="auto">
          <a:xfrm>
            <a:off x="4097539" y="1707801"/>
            <a:ext cx="4071010" cy="4073427"/>
          </a:xfrm>
          <a:prstGeom prst="rect">
            <a:avLst/>
          </a:prstGeom>
          <a:noFill/>
          <a:ln>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grpSp>
        <p:nvGrpSpPr>
          <p:cNvPr id="20" name="Group 19">
            <a:extLst>
              <a:ext uri="{FF2B5EF4-FFF2-40B4-BE49-F238E27FC236}">
                <a16:creationId xmlns:a16="http://schemas.microsoft.com/office/drawing/2014/main" id="{5E9C4124-A8B3-49E5-A23B-6560414880A4}"/>
              </a:ext>
            </a:extLst>
          </p:cNvPr>
          <p:cNvGrpSpPr/>
          <p:nvPr/>
        </p:nvGrpSpPr>
        <p:grpSpPr>
          <a:xfrm>
            <a:off x="6845432" y="2306521"/>
            <a:ext cx="1099140" cy="2499146"/>
            <a:chOff x="10177356" y="2171181"/>
            <a:chExt cx="1099140" cy="2499146"/>
          </a:xfrm>
        </p:grpSpPr>
        <p:sp>
          <p:nvSpPr>
            <p:cNvPr id="9" name="Rectangle 8">
              <a:extLst>
                <a:ext uri="{FF2B5EF4-FFF2-40B4-BE49-F238E27FC236}">
                  <a16:creationId xmlns:a16="http://schemas.microsoft.com/office/drawing/2014/main" id="{90A20F47-51B7-47F1-AB39-1EB2DE33F721}"/>
                </a:ext>
              </a:extLst>
            </p:cNvPr>
            <p:cNvSpPr/>
            <p:nvPr/>
          </p:nvSpPr>
          <p:spPr bwMode="auto">
            <a:xfrm>
              <a:off x="10177356" y="2171181"/>
              <a:ext cx="1099140" cy="2499146"/>
            </a:xfrm>
            <a:prstGeom prst="rect">
              <a:avLst/>
            </a:prstGeom>
            <a:no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10" name="TextBox 9">
              <a:extLst>
                <a:ext uri="{FF2B5EF4-FFF2-40B4-BE49-F238E27FC236}">
                  <a16:creationId xmlns:a16="http://schemas.microsoft.com/office/drawing/2014/main" id="{EBD14818-7AD6-4059-AC5A-E2E826820862}"/>
                </a:ext>
              </a:extLst>
            </p:cNvPr>
            <p:cNvSpPr txBox="1"/>
            <p:nvPr/>
          </p:nvSpPr>
          <p:spPr>
            <a:xfrm>
              <a:off x="10381667" y="2171181"/>
              <a:ext cx="625346" cy="615553"/>
            </a:xfrm>
            <a:prstGeom prst="rect">
              <a:avLst/>
            </a:prstGeom>
            <a:noFill/>
          </p:spPr>
          <p:txBody>
            <a:bodyPr wrap="square" lIns="0" tIns="0" rIns="0" bIns="0" rtlCol="0">
              <a:spAutoFit/>
            </a:bodyPr>
            <a:lstStyle/>
            <a:p>
              <a:pPr marL="0" marR="0" lvl="0" indent="0" algn="ctr" defTabSz="1218935" rtl="0" eaLnBrk="1" fontAlgn="auto" latinLnBrk="0" hangingPunct="1">
                <a:lnSpc>
                  <a:spcPct val="100000"/>
                </a:lnSpc>
                <a:spcBef>
                  <a:spcPts val="0"/>
                </a:spcBef>
                <a:spcAft>
                  <a:spcPts val="0"/>
                </a:spcAft>
                <a:buClrTx/>
                <a:buSzTx/>
                <a:buFontTx/>
                <a:buNone/>
                <a:tabLst/>
                <a:defRPr/>
              </a:pPr>
              <a:r>
                <a:rPr kumimoji="0" lang="en-US" sz="4000" b="1" i="0" u="none" strike="noStrike" kern="0" cap="none" spc="0" normalizeH="0" baseline="0" noProof="0">
                  <a:ln>
                    <a:noFill/>
                  </a:ln>
                  <a:solidFill>
                    <a:srgbClr val="0078D7"/>
                  </a:solidFill>
                  <a:effectLst/>
                  <a:uLnTx/>
                  <a:uFillTx/>
                  <a:latin typeface="Segoe UI Semibold" charset="0"/>
                  <a:ea typeface="Segoe UI Semibold" charset="0"/>
                  <a:cs typeface="Segoe UI Semibold" charset="0"/>
                </a:rPr>
                <a:t>R</a:t>
              </a:r>
            </a:p>
          </p:txBody>
        </p:sp>
        <p:grpSp>
          <p:nvGrpSpPr>
            <p:cNvPr id="11" name="Group 10">
              <a:extLst>
                <a:ext uri="{FF2B5EF4-FFF2-40B4-BE49-F238E27FC236}">
                  <a16:creationId xmlns:a16="http://schemas.microsoft.com/office/drawing/2014/main" id="{321B6EDF-43A1-4C24-AF45-DCD9307D9B15}"/>
                </a:ext>
              </a:extLst>
            </p:cNvPr>
            <p:cNvGrpSpPr>
              <a:grpSpLocks noChangeAspect="1"/>
            </p:cNvGrpSpPr>
            <p:nvPr/>
          </p:nvGrpSpPr>
          <p:grpSpPr bwMode="auto">
            <a:xfrm>
              <a:off x="10529493" y="3021911"/>
              <a:ext cx="418209" cy="420053"/>
              <a:chOff x="522" y="2880"/>
              <a:chExt cx="908" cy="912"/>
            </a:xfrm>
            <a:solidFill>
              <a:schemeClr val="accent1"/>
            </a:solidFill>
          </p:grpSpPr>
          <p:sp>
            <p:nvSpPr>
              <p:cNvPr id="13" name="Freeform 5">
                <a:extLst>
                  <a:ext uri="{FF2B5EF4-FFF2-40B4-BE49-F238E27FC236}">
                    <a16:creationId xmlns:a16="http://schemas.microsoft.com/office/drawing/2014/main" id="{07E33A7A-913D-4CCA-9CA6-4904B96A6A07}"/>
                  </a:ext>
                </a:extLst>
              </p:cNvPr>
              <p:cNvSpPr>
                <a:spLocks noEditPoints="1"/>
              </p:cNvSpPr>
              <p:nvPr/>
            </p:nvSpPr>
            <p:spPr bwMode="auto">
              <a:xfrm>
                <a:off x="522" y="2880"/>
                <a:ext cx="668" cy="669"/>
              </a:xfrm>
              <a:custGeom>
                <a:avLst/>
                <a:gdLst>
                  <a:gd name="T0" fmla="*/ 223 w 332"/>
                  <a:gd name="T1" fmla="*/ 0 h 332"/>
                  <a:gd name="T2" fmla="*/ 172 w 332"/>
                  <a:gd name="T3" fmla="*/ 4 h 332"/>
                  <a:gd name="T4" fmla="*/ 118 w 332"/>
                  <a:gd name="T5" fmla="*/ 60 h 332"/>
                  <a:gd name="T6" fmla="*/ 118 w 332"/>
                  <a:gd name="T7" fmla="*/ 101 h 332"/>
                  <a:gd name="T8" fmla="*/ 225 w 332"/>
                  <a:gd name="T9" fmla="*/ 101 h 332"/>
                  <a:gd name="T10" fmla="*/ 225 w 332"/>
                  <a:gd name="T11" fmla="*/ 114 h 332"/>
                  <a:gd name="T12" fmla="*/ 118 w 332"/>
                  <a:gd name="T13" fmla="*/ 114 h 332"/>
                  <a:gd name="T14" fmla="*/ 78 w 332"/>
                  <a:gd name="T15" fmla="*/ 114 h 332"/>
                  <a:gd name="T16" fmla="*/ 11 w 332"/>
                  <a:gd name="T17" fmla="*/ 169 h 332"/>
                  <a:gd name="T18" fmla="*/ 11 w 332"/>
                  <a:gd name="T19" fmla="*/ 278 h 332"/>
                  <a:gd name="T20" fmla="*/ 68 w 332"/>
                  <a:gd name="T21" fmla="*/ 332 h 332"/>
                  <a:gd name="T22" fmla="*/ 105 w 332"/>
                  <a:gd name="T23" fmla="*/ 332 h 332"/>
                  <a:gd name="T24" fmla="*/ 105 w 332"/>
                  <a:gd name="T25" fmla="*/ 283 h 332"/>
                  <a:gd name="T26" fmla="*/ 172 w 332"/>
                  <a:gd name="T27" fmla="*/ 216 h 332"/>
                  <a:gd name="T28" fmla="*/ 279 w 332"/>
                  <a:gd name="T29" fmla="*/ 216 h 332"/>
                  <a:gd name="T30" fmla="*/ 332 w 332"/>
                  <a:gd name="T31" fmla="*/ 162 h 332"/>
                  <a:gd name="T32" fmla="*/ 332 w 332"/>
                  <a:gd name="T33" fmla="*/ 60 h 332"/>
                  <a:gd name="T34" fmla="*/ 279 w 332"/>
                  <a:gd name="T35" fmla="*/ 4 h 332"/>
                  <a:gd name="T36" fmla="*/ 223 w 332"/>
                  <a:gd name="T37" fmla="*/ 0 h 332"/>
                  <a:gd name="T38" fmla="*/ 165 w 332"/>
                  <a:gd name="T39" fmla="*/ 33 h 332"/>
                  <a:gd name="T40" fmla="*/ 185 w 332"/>
                  <a:gd name="T41" fmla="*/ 53 h 332"/>
                  <a:gd name="T42" fmla="*/ 165 w 332"/>
                  <a:gd name="T43" fmla="*/ 73 h 332"/>
                  <a:gd name="T44" fmla="*/ 145 w 332"/>
                  <a:gd name="T45" fmla="*/ 53 h 332"/>
                  <a:gd name="T46" fmla="*/ 165 w 332"/>
                  <a:gd name="T47" fmla="*/ 33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32" h="332">
                    <a:moveTo>
                      <a:pt x="223" y="0"/>
                    </a:moveTo>
                    <a:cubicBezTo>
                      <a:pt x="205" y="0"/>
                      <a:pt x="187" y="1"/>
                      <a:pt x="172" y="4"/>
                    </a:cubicBezTo>
                    <a:cubicBezTo>
                      <a:pt x="126" y="12"/>
                      <a:pt x="118" y="29"/>
                      <a:pt x="118" y="60"/>
                    </a:cubicBezTo>
                    <a:cubicBezTo>
                      <a:pt x="118" y="101"/>
                      <a:pt x="118" y="101"/>
                      <a:pt x="118" y="101"/>
                    </a:cubicBezTo>
                    <a:cubicBezTo>
                      <a:pt x="225" y="101"/>
                      <a:pt x="225" y="101"/>
                      <a:pt x="225" y="101"/>
                    </a:cubicBezTo>
                    <a:cubicBezTo>
                      <a:pt x="225" y="114"/>
                      <a:pt x="225" y="114"/>
                      <a:pt x="225" y="114"/>
                    </a:cubicBezTo>
                    <a:cubicBezTo>
                      <a:pt x="118" y="114"/>
                      <a:pt x="118" y="114"/>
                      <a:pt x="118" y="114"/>
                    </a:cubicBezTo>
                    <a:cubicBezTo>
                      <a:pt x="78" y="114"/>
                      <a:pt x="78" y="114"/>
                      <a:pt x="78" y="114"/>
                    </a:cubicBezTo>
                    <a:cubicBezTo>
                      <a:pt x="47" y="114"/>
                      <a:pt x="19" y="133"/>
                      <a:pt x="11" y="169"/>
                    </a:cubicBezTo>
                    <a:cubicBezTo>
                      <a:pt x="1" y="210"/>
                      <a:pt x="0" y="235"/>
                      <a:pt x="11" y="278"/>
                    </a:cubicBezTo>
                    <a:cubicBezTo>
                      <a:pt x="18" y="309"/>
                      <a:pt x="37" y="332"/>
                      <a:pt x="68" y="332"/>
                    </a:cubicBezTo>
                    <a:cubicBezTo>
                      <a:pt x="105" y="332"/>
                      <a:pt x="105" y="332"/>
                      <a:pt x="105" y="332"/>
                    </a:cubicBezTo>
                    <a:cubicBezTo>
                      <a:pt x="105" y="283"/>
                      <a:pt x="105" y="283"/>
                      <a:pt x="105" y="283"/>
                    </a:cubicBezTo>
                    <a:cubicBezTo>
                      <a:pt x="105" y="248"/>
                      <a:pt x="135" y="216"/>
                      <a:pt x="172" y="216"/>
                    </a:cubicBezTo>
                    <a:cubicBezTo>
                      <a:pt x="279" y="216"/>
                      <a:pt x="279" y="216"/>
                      <a:pt x="279" y="216"/>
                    </a:cubicBezTo>
                    <a:cubicBezTo>
                      <a:pt x="309" y="216"/>
                      <a:pt x="332" y="192"/>
                      <a:pt x="332" y="162"/>
                    </a:cubicBezTo>
                    <a:cubicBezTo>
                      <a:pt x="332" y="60"/>
                      <a:pt x="332" y="60"/>
                      <a:pt x="332" y="60"/>
                    </a:cubicBezTo>
                    <a:cubicBezTo>
                      <a:pt x="332" y="31"/>
                      <a:pt x="308" y="9"/>
                      <a:pt x="279" y="4"/>
                    </a:cubicBezTo>
                    <a:cubicBezTo>
                      <a:pt x="260" y="1"/>
                      <a:pt x="241" y="0"/>
                      <a:pt x="223" y="0"/>
                    </a:cubicBezTo>
                    <a:close/>
                    <a:moveTo>
                      <a:pt x="165" y="33"/>
                    </a:moveTo>
                    <a:cubicBezTo>
                      <a:pt x="176" y="33"/>
                      <a:pt x="185" y="42"/>
                      <a:pt x="185" y="53"/>
                    </a:cubicBezTo>
                    <a:cubicBezTo>
                      <a:pt x="185" y="64"/>
                      <a:pt x="176" y="73"/>
                      <a:pt x="165" y="73"/>
                    </a:cubicBezTo>
                    <a:cubicBezTo>
                      <a:pt x="154" y="73"/>
                      <a:pt x="145" y="64"/>
                      <a:pt x="145" y="53"/>
                    </a:cubicBezTo>
                    <a:cubicBezTo>
                      <a:pt x="145" y="42"/>
                      <a:pt x="154" y="33"/>
                      <a:pt x="165"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a typeface="+mn-ea"/>
                  <a:cs typeface="+mn-cs"/>
                </a:endParaRPr>
              </a:p>
            </p:txBody>
          </p:sp>
          <p:sp>
            <p:nvSpPr>
              <p:cNvPr id="14" name="Freeform 6">
                <a:extLst>
                  <a:ext uri="{FF2B5EF4-FFF2-40B4-BE49-F238E27FC236}">
                    <a16:creationId xmlns:a16="http://schemas.microsoft.com/office/drawing/2014/main" id="{A95278E2-AD58-489F-BE01-B25EC6F038A5}"/>
                  </a:ext>
                </a:extLst>
              </p:cNvPr>
              <p:cNvSpPr>
                <a:spLocks noEditPoints="1"/>
              </p:cNvSpPr>
              <p:nvPr/>
            </p:nvSpPr>
            <p:spPr bwMode="auto">
              <a:xfrm>
                <a:off x="760" y="3110"/>
                <a:ext cx="670" cy="682"/>
              </a:xfrm>
              <a:custGeom>
                <a:avLst/>
                <a:gdLst>
                  <a:gd name="T0" fmla="*/ 228 w 333"/>
                  <a:gd name="T1" fmla="*/ 0 h 339"/>
                  <a:gd name="T2" fmla="*/ 228 w 333"/>
                  <a:gd name="T3" fmla="*/ 48 h 339"/>
                  <a:gd name="T4" fmla="*/ 161 w 333"/>
                  <a:gd name="T5" fmla="*/ 116 h 339"/>
                  <a:gd name="T6" fmla="*/ 54 w 333"/>
                  <a:gd name="T7" fmla="*/ 116 h 339"/>
                  <a:gd name="T8" fmla="*/ 0 w 333"/>
                  <a:gd name="T9" fmla="*/ 170 h 339"/>
                  <a:gd name="T10" fmla="*/ 0 w 333"/>
                  <a:gd name="T11" fmla="*/ 273 h 339"/>
                  <a:gd name="T12" fmla="*/ 54 w 333"/>
                  <a:gd name="T13" fmla="*/ 327 h 339"/>
                  <a:gd name="T14" fmla="*/ 161 w 333"/>
                  <a:gd name="T15" fmla="*/ 327 h 339"/>
                  <a:gd name="T16" fmla="*/ 214 w 333"/>
                  <a:gd name="T17" fmla="*/ 273 h 339"/>
                  <a:gd name="T18" fmla="*/ 214 w 333"/>
                  <a:gd name="T19" fmla="*/ 232 h 339"/>
                  <a:gd name="T20" fmla="*/ 107 w 333"/>
                  <a:gd name="T21" fmla="*/ 232 h 339"/>
                  <a:gd name="T22" fmla="*/ 107 w 333"/>
                  <a:gd name="T23" fmla="*/ 218 h 339"/>
                  <a:gd name="T24" fmla="*/ 214 w 333"/>
                  <a:gd name="T25" fmla="*/ 218 h 339"/>
                  <a:gd name="T26" fmla="*/ 268 w 333"/>
                  <a:gd name="T27" fmla="*/ 218 h 339"/>
                  <a:gd name="T28" fmla="*/ 322 w 333"/>
                  <a:gd name="T29" fmla="*/ 164 h 339"/>
                  <a:gd name="T30" fmla="*/ 322 w 333"/>
                  <a:gd name="T31" fmla="*/ 55 h 339"/>
                  <a:gd name="T32" fmla="*/ 268 w 333"/>
                  <a:gd name="T33" fmla="*/ 0 h 339"/>
                  <a:gd name="T34" fmla="*/ 228 w 333"/>
                  <a:gd name="T35" fmla="*/ 0 h 339"/>
                  <a:gd name="T36" fmla="*/ 167 w 333"/>
                  <a:gd name="T37" fmla="*/ 259 h 339"/>
                  <a:gd name="T38" fmla="*/ 188 w 333"/>
                  <a:gd name="T39" fmla="*/ 279 h 339"/>
                  <a:gd name="T40" fmla="*/ 167 w 333"/>
                  <a:gd name="T41" fmla="*/ 300 h 339"/>
                  <a:gd name="T42" fmla="*/ 147 w 333"/>
                  <a:gd name="T43" fmla="*/ 279 h 339"/>
                  <a:gd name="T44" fmla="*/ 167 w 333"/>
                  <a:gd name="T45" fmla="*/ 25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33" h="339">
                    <a:moveTo>
                      <a:pt x="228" y="0"/>
                    </a:moveTo>
                    <a:cubicBezTo>
                      <a:pt x="228" y="48"/>
                      <a:pt x="228" y="48"/>
                      <a:pt x="228" y="48"/>
                    </a:cubicBezTo>
                    <a:cubicBezTo>
                      <a:pt x="228" y="85"/>
                      <a:pt x="196" y="116"/>
                      <a:pt x="161" y="116"/>
                    </a:cubicBezTo>
                    <a:cubicBezTo>
                      <a:pt x="54" y="116"/>
                      <a:pt x="54" y="116"/>
                      <a:pt x="54" y="116"/>
                    </a:cubicBezTo>
                    <a:cubicBezTo>
                      <a:pt x="24" y="116"/>
                      <a:pt x="0" y="141"/>
                      <a:pt x="0" y="170"/>
                    </a:cubicBezTo>
                    <a:cubicBezTo>
                      <a:pt x="0" y="273"/>
                      <a:pt x="0" y="273"/>
                      <a:pt x="0" y="273"/>
                    </a:cubicBezTo>
                    <a:cubicBezTo>
                      <a:pt x="0" y="302"/>
                      <a:pt x="25" y="319"/>
                      <a:pt x="54" y="327"/>
                    </a:cubicBezTo>
                    <a:cubicBezTo>
                      <a:pt x="88" y="337"/>
                      <a:pt x="120" y="339"/>
                      <a:pt x="161" y="327"/>
                    </a:cubicBezTo>
                    <a:cubicBezTo>
                      <a:pt x="188" y="319"/>
                      <a:pt x="214" y="304"/>
                      <a:pt x="214" y="273"/>
                    </a:cubicBezTo>
                    <a:cubicBezTo>
                      <a:pt x="214" y="232"/>
                      <a:pt x="214" y="232"/>
                      <a:pt x="214" y="232"/>
                    </a:cubicBezTo>
                    <a:cubicBezTo>
                      <a:pt x="107" y="232"/>
                      <a:pt x="107" y="232"/>
                      <a:pt x="107" y="232"/>
                    </a:cubicBezTo>
                    <a:cubicBezTo>
                      <a:pt x="107" y="218"/>
                      <a:pt x="107" y="218"/>
                      <a:pt x="107" y="218"/>
                    </a:cubicBezTo>
                    <a:cubicBezTo>
                      <a:pt x="214" y="218"/>
                      <a:pt x="214" y="218"/>
                      <a:pt x="214" y="218"/>
                    </a:cubicBezTo>
                    <a:cubicBezTo>
                      <a:pt x="268" y="218"/>
                      <a:pt x="268" y="218"/>
                      <a:pt x="268" y="218"/>
                    </a:cubicBezTo>
                    <a:cubicBezTo>
                      <a:pt x="299" y="218"/>
                      <a:pt x="311" y="196"/>
                      <a:pt x="322" y="164"/>
                    </a:cubicBezTo>
                    <a:cubicBezTo>
                      <a:pt x="333" y="130"/>
                      <a:pt x="332" y="98"/>
                      <a:pt x="322" y="55"/>
                    </a:cubicBezTo>
                    <a:cubicBezTo>
                      <a:pt x="314" y="24"/>
                      <a:pt x="299" y="0"/>
                      <a:pt x="268" y="0"/>
                    </a:cubicBezTo>
                    <a:lnTo>
                      <a:pt x="228" y="0"/>
                    </a:lnTo>
                    <a:close/>
                    <a:moveTo>
                      <a:pt x="167" y="259"/>
                    </a:moveTo>
                    <a:cubicBezTo>
                      <a:pt x="179" y="259"/>
                      <a:pt x="188" y="268"/>
                      <a:pt x="188" y="279"/>
                    </a:cubicBezTo>
                    <a:cubicBezTo>
                      <a:pt x="188" y="291"/>
                      <a:pt x="179" y="300"/>
                      <a:pt x="167" y="300"/>
                    </a:cubicBezTo>
                    <a:cubicBezTo>
                      <a:pt x="156" y="300"/>
                      <a:pt x="147" y="291"/>
                      <a:pt x="147" y="279"/>
                    </a:cubicBezTo>
                    <a:cubicBezTo>
                      <a:pt x="147" y="268"/>
                      <a:pt x="156" y="259"/>
                      <a:pt x="167" y="2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a typeface="+mn-ea"/>
                  <a:cs typeface="+mn-cs"/>
                </a:endParaRPr>
              </a:p>
            </p:txBody>
          </p:sp>
        </p:grpSp>
        <p:grpSp>
          <p:nvGrpSpPr>
            <p:cNvPr id="16" name="Group 15">
              <a:extLst>
                <a:ext uri="{FF2B5EF4-FFF2-40B4-BE49-F238E27FC236}">
                  <a16:creationId xmlns:a16="http://schemas.microsoft.com/office/drawing/2014/main" id="{958BFF54-CE8C-489C-96E5-F9FF31CB4EC9}"/>
                </a:ext>
              </a:extLst>
            </p:cNvPr>
            <p:cNvGrpSpPr/>
            <p:nvPr/>
          </p:nvGrpSpPr>
          <p:grpSpPr>
            <a:xfrm>
              <a:off x="10492326" y="3637189"/>
              <a:ext cx="469199" cy="808027"/>
              <a:chOff x="10695214" y="4270043"/>
              <a:chExt cx="860430" cy="1481780"/>
            </a:xfrm>
          </p:grpSpPr>
          <p:pic>
            <p:nvPicPr>
              <p:cNvPr id="5" name="Picture 4">
                <a:extLst>
                  <a:ext uri="{FF2B5EF4-FFF2-40B4-BE49-F238E27FC236}">
                    <a16:creationId xmlns:a16="http://schemas.microsoft.com/office/drawing/2014/main" id="{7C537541-FC1D-4741-989E-BF00F92DF89B}"/>
                  </a:ext>
                </a:extLst>
              </p:cNvPr>
              <p:cNvPicPr>
                <a:picLocks noChangeAspect="1"/>
              </p:cNvPicPr>
              <p:nvPr/>
            </p:nvPicPr>
            <p:blipFill rotWithShape="1">
              <a:blip r:embed="rId3"/>
              <a:srcRect r="56128"/>
              <a:stretch/>
            </p:blipFill>
            <p:spPr>
              <a:xfrm>
                <a:off x="10767230" y="4270043"/>
                <a:ext cx="716397" cy="952542"/>
              </a:xfrm>
              <a:prstGeom prst="rect">
                <a:avLst/>
              </a:prstGeom>
            </p:spPr>
          </p:pic>
          <p:pic>
            <p:nvPicPr>
              <p:cNvPr id="44" name="Picture 43">
                <a:extLst>
                  <a:ext uri="{FF2B5EF4-FFF2-40B4-BE49-F238E27FC236}">
                    <a16:creationId xmlns:a16="http://schemas.microsoft.com/office/drawing/2014/main" id="{26B7F982-7642-451E-9942-2AD8CB7F915E}"/>
                  </a:ext>
                </a:extLst>
              </p:cNvPr>
              <p:cNvPicPr>
                <a:picLocks noChangeAspect="1"/>
              </p:cNvPicPr>
              <p:nvPr/>
            </p:nvPicPr>
            <p:blipFill rotWithShape="1">
              <a:blip r:embed="rId3"/>
              <a:srcRect l="47307" t="34734" b="16030"/>
              <a:stretch/>
            </p:blipFill>
            <p:spPr>
              <a:xfrm>
                <a:off x="10695214" y="5282823"/>
                <a:ext cx="860430" cy="469000"/>
              </a:xfrm>
              <a:prstGeom prst="rect">
                <a:avLst/>
              </a:prstGeom>
            </p:spPr>
          </p:pic>
        </p:grpSp>
      </p:grpSp>
      <p:grpSp>
        <p:nvGrpSpPr>
          <p:cNvPr id="46" name="Group 45">
            <a:extLst>
              <a:ext uri="{FF2B5EF4-FFF2-40B4-BE49-F238E27FC236}">
                <a16:creationId xmlns:a16="http://schemas.microsoft.com/office/drawing/2014/main" id="{FCD63DA7-FF0A-4EBD-A9B8-4C4557C7BAD4}"/>
              </a:ext>
            </a:extLst>
          </p:cNvPr>
          <p:cNvGrpSpPr/>
          <p:nvPr/>
        </p:nvGrpSpPr>
        <p:grpSpPr>
          <a:xfrm>
            <a:off x="7743525" y="5482433"/>
            <a:ext cx="574377" cy="568183"/>
            <a:chOff x="6712956" y="9045673"/>
            <a:chExt cx="464984" cy="459971"/>
          </a:xfrm>
        </p:grpSpPr>
        <p:sp>
          <p:nvSpPr>
            <p:cNvPr id="47" name="Rectangle 46">
              <a:extLst>
                <a:ext uri="{FF2B5EF4-FFF2-40B4-BE49-F238E27FC236}">
                  <a16:creationId xmlns:a16="http://schemas.microsoft.com/office/drawing/2014/main" id="{97B3D61D-7468-4F42-94F5-CDE2BDF39047}"/>
                </a:ext>
              </a:extLst>
            </p:cNvPr>
            <p:cNvSpPr/>
            <p:nvPr/>
          </p:nvSpPr>
          <p:spPr bwMode="auto">
            <a:xfrm>
              <a:off x="6712956" y="9205584"/>
              <a:ext cx="464984" cy="138505"/>
            </a:xfrm>
            <a:prstGeom prst="rect">
              <a:avLst/>
            </a:prstGeom>
            <a:solidFill>
              <a:srgbClr val="0078D7"/>
            </a:solidFill>
            <a:ln w="1270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8" name="Rectangle 47">
              <a:extLst>
                <a:ext uri="{FF2B5EF4-FFF2-40B4-BE49-F238E27FC236}">
                  <a16:creationId xmlns:a16="http://schemas.microsoft.com/office/drawing/2014/main" id="{B226EC24-FD8B-4D7C-BC3D-548FBC1E612E}"/>
                </a:ext>
              </a:extLst>
            </p:cNvPr>
            <p:cNvSpPr/>
            <p:nvPr/>
          </p:nvSpPr>
          <p:spPr bwMode="auto">
            <a:xfrm>
              <a:off x="6712956" y="9367139"/>
              <a:ext cx="464984" cy="138505"/>
            </a:xfrm>
            <a:prstGeom prst="rect">
              <a:avLst/>
            </a:prstGeom>
            <a:solidFill>
              <a:srgbClr val="0078D7"/>
            </a:solidFill>
            <a:ln w="1270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49" name="Group 48">
              <a:extLst>
                <a:ext uri="{FF2B5EF4-FFF2-40B4-BE49-F238E27FC236}">
                  <a16:creationId xmlns:a16="http://schemas.microsoft.com/office/drawing/2014/main" id="{BA642318-226B-4B8B-9CE4-D90646318725}"/>
                </a:ext>
              </a:extLst>
            </p:cNvPr>
            <p:cNvGrpSpPr/>
            <p:nvPr/>
          </p:nvGrpSpPr>
          <p:grpSpPr>
            <a:xfrm>
              <a:off x="6712956" y="9045673"/>
              <a:ext cx="464984" cy="138505"/>
              <a:chOff x="551886" y="4922823"/>
              <a:chExt cx="508602" cy="151498"/>
            </a:xfrm>
          </p:grpSpPr>
          <p:sp>
            <p:nvSpPr>
              <p:cNvPr id="58" name="Rectangle 57">
                <a:extLst>
                  <a:ext uri="{FF2B5EF4-FFF2-40B4-BE49-F238E27FC236}">
                    <a16:creationId xmlns:a16="http://schemas.microsoft.com/office/drawing/2014/main" id="{CCD72AF7-51C2-4D0E-8996-B45B0E6D9620}"/>
                  </a:ext>
                </a:extLst>
              </p:cNvPr>
              <p:cNvSpPr/>
              <p:nvPr/>
            </p:nvSpPr>
            <p:spPr bwMode="auto">
              <a:xfrm>
                <a:off x="551886" y="4922823"/>
                <a:ext cx="508602" cy="151498"/>
              </a:xfrm>
              <a:prstGeom prst="rect">
                <a:avLst/>
              </a:prstGeom>
              <a:solidFill>
                <a:srgbClr val="0078D7"/>
              </a:solidFill>
              <a:ln w="1270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9" name="Oval 58">
                <a:extLst>
                  <a:ext uri="{FF2B5EF4-FFF2-40B4-BE49-F238E27FC236}">
                    <a16:creationId xmlns:a16="http://schemas.microsoft.com/office/drawing/2014/main" id="{87BADBAF-2023-4223-85B1-704531063CF2}"/>
                  </a:ext>
                </a:extLst>
              </p:cNvPr>
              <p:cNvSpPr/>
              <p:nvPr/>
            </p:nvSpPr>
            <p:spPr bwMode="auto">
              <a:xfrm flipH="1">
                <a:off x="955040" y="4971128"/>
                <a:ext cx="45720" cy="45720"/>
              </a:xfrm>
              <a:prstGeom prst="ellipse">
                <a:avLst/>
              </a:prstGeom>
              <a:solidFill>
                <a:srgbClr val="50E6FF"/>
              </a:solidFill>
              <a:ln w="12700" cap="flat" cmpd="sng" algn="ctr">
                <a:solidFill>
                  <a:srgbClr val="50E6FF"/>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60" name="Straight Connector 59">
                <a:extLst>
                  <a:ext uri="{FF2B5EF4-FFF2-40B4-BE49-F238E27FC236}">
                    <a16:creationId xmlns:a16="http://schemas.microsoft.com/office/drawing/2014/main" id="{1E7C6418-1F8C-4D75-A761-9D91D3B184A1}"/>
                  </a:ext>
                </a:extLst>
              </p:cNvPr>
              <p:cNvCxnSpPr/>
              <p:nvPr/>
            </p:nvCxnSpPr>
            <p:spPr>
              <a:xfrm>
                <a:off x="625475" y="4997163"/>
                <a:ext cx="238125" cy="0"/>
              </a:xfrm>
              <a:prstGeom prst="line">
                <a:avLst/>
              </a:prstGeom>
              <a:solidFill>
                <a:srgbClr val="50E6FF"/>
              </a:solidFill>
              <a:ln w="19050" cap="flat" cmpd="sng" algn="ctr">
                <a:solidFill>
                  <a:srgbClr val="50E6FF"/>
                </a:solidFill>
                <a:prstDash val="solid"/>
                <a:headEnd type="none"/>
                <a:tailEnd type="none"/>
              </a:ln>
              <a:effectLst/>
            </p:spPr>
          </p:cxnSp>
        </p:grpSp>
        <p:cxnSp>
          <p:nvCxnSpPr>
            <p:cNvPr id="50" name="Straight Connector 49">
              <a:extLst>
                <a:ext uri="{FF2B5EF4-FFF2-40B4-BE49-F238E27FC236}">
                  <a16:creationId xmlns:a16="http://schemas.microsoft.com/office/drawing/2014/main" id="{CBE422ED-68AA-4994-9B04-7EAA9CE39424}"/>
                </a:ext>
              </a:extLst>
            </p:cNvPr>
            <p:cNvCxnSpPr>
              <a:cxnSpLocks/>
            </p:cNvCxnSpPr>
            <p:nvPr/>
          </p:nvCxnSpPr>
          <p:spPr>
            <a:xfrm>
              <a:off x="6805851" y="9400854"/>
              <a:ext cx="0" cy="67998"/>
            </a:xfrm>
            <a:prstGeom prst="line">
              <a:avLst/>
            </a:prstGeom>
            <a:noFill/>
            <a:ln w="19050" cap="flat" cmpd="sng" algn="ctr">
              <a:solidFill>
                <a:srgbClr val="50E6FF"/>
              </a:solidFill>
              <a:prstDash val="solid"/>
              <a:headEnd type="none"/>
              <a:tailEnd type="none"/>
            </a:ln>
            <a:effectLst/>
          </p:spPr>
        </p:cxnSp>
        <p:cxnSp>
          <p:nvCxnSpPr>
            <p:cNvPr id="51" name="Straight Connector 50">
              <a:extLst>
                <a:ext uri="{FF2B5EF4-FFF2-40B4-BE49-F238E27FC236}">
                  <a16:creationId xmlns:a16="http://schemas.microsoft.com/office/drawing/2014/main" id="{A7394915-7F1A-4350-9E07-3AB522BD9001}"/>
                </a:ext>
              </a:extLst>
            </p:cNvPr>
            <p:cNvCxnSpPr>
              <a:cxnSpLocks/>
            </p:cNvCxnSpPr>
            <p:nvPr/>
          </p:nvCxnSpPr>
          <p:spPr>
            <a:xfrm>
              <a:off x="6898824" y="9400854"/>
              <a:ext cx="0" cy="67998"/>
            </a:xfrm>
            <a:prstGeom prst="line">
              <a:avLst/>
            </a:prstGeom>
            <a:noFill/>
            <a:ln w="19050" cap="flat" cmpd="sng" algn="ctr">
              <a:solidFill>
                <a:srgbClr val="50E6FF"/>
              </a:solidFill>
              <a:prstDash val="solid"/>
              <a:headEnd type="none"/>
              <a:tailEnd type="none"/>
            </a:ln>
            <a:effectLst/>
          </p:spPr>
        </p:cxnSp>
        <p:cxnSp>
          <p:nvCxnSpPr>
            <p:cNvPr id="52" name="Straight Connector 51">
              <a:extLst>
                <a:ext uri="{FF2B5EF4-FFF2-40B4-BE49-F238E27FC236}">
                  <a16:creationId xmlns:a16="http://schemas.microsoft.com/office/drawing/2014/main" id="{86F4121A-DC27-4ADC-907F-18BF778C3D29}"/>
                </a:ext>
              </a:extLst>
            </p:cNvPr>
            <p:cNvCxnSpPr>
              <a:cxnSpLocks/>
            </p:cNvCxnSpPr>
            <p:nvPr/>
          </p:nvCxnSpPr>
          <p:spPr>
            <a:xfrm>
              <a:off x="6991796" y="9400854"/>
              <a:ext cx="0" cy="67998"/>
            </a:xfrm>
            <a:prstGeom prst="line">
              <a:avLst/>
            </a:prstGeom>
            <a:noFill/>
            <a:ln w="19050" cap="flat" cmpd="sng" algn="ctr">
              <a:solidFill>
                <a:srgbClr val="50E6FF"/>
              </a:solidFill>
              <a:prstDash val="solid"/>
              <a:headEnd type="none"/>
              <a:tailEnd type="none"/>
            </a:ln>
            <a:effectLst/>
          </p:spPr>
        </p:cxnSp>
        <p:cxnSp>
          <p:nvCxnSpPr>
            <p:cNvPr id="53" name="Straight Connector 52">
              <a:extLst>
                <a:ext uri="{FF2B5EF4-FFF2-40B4-BE49-F238E27FC236}">
                  <a16:creationId xmlns:a16="http://schemas.microsoft.com/office/drawing/2014/main" id="{D7515146-7F4D-4449-8DA8-9EB2123A1CBE}"/>
                </a:ext>
              </a:extLst>
            </p:cNvPr>
            <p:cNvCxnSpPr>
              <a:cxnSpLocks/>
            </p:cNvCxnSpPr>
            <p:nvPr/>
          </p:nvCxnSpPr>
          <p:spPr>
            <a:xfrm>
              <a:off x="7084769" y="9400854"/>
              <a:ext cx="0" cy="67998"/>
            </a:xfrm>
            <a:prstGeom prst="line">
              <a:avLst/>
            </a:prstGeom>
            <a:noFill/>
            <a:ln w="19050" cap="flat" cmpd="sng" algn="ctr">
              <a:solidFill>
                <a:srgbClr val="50E6FF"/>
              </a:solidFill>
              <a:prstDash val="solid"/>
              <a:headEnd type="none"/>
              <a:tailEnd type="none"/>
            </a:ln>
            <a:effectLst/>
          </p:spPr>
        </p:cxnSp>
        <p:cxnSp>
          <p:nvCxnSpPr>
            <p:cNvPr id="54" name="Straight Connector 53">
              <a:extLst>
                <a:ext uri="{FF2B5EF4-FFF2-40B4-BE49-F238E27FC236}">
                  <a16:creationId xmlns:a16="http://schemas.microsoft.com/office/drawing/2014/main" id="{DB13274C-3280-4DAD-83AD-11C78A38AACE}"/>
                </a:ext>
              </a:extLst>
            </p:cNvPr>
            <p:cNvCxnSpPr>
              <a:cxnSpLocks/>
            </p:cNvCxnSpPr>
            <p:nvPr/>
          </p:nvCxnSpPr>
          <p:spPr>
            <a:xfrm>
              <a:off x="6805851" y="9242791"/>
              <a:ext cx="0" cy="67998"/>
            </a:xfrm>
            <a:prstGeom prst="line">
              <a:avLst/>
            </a:prstGeom>
            <a:noFill/>
            <a:ln w="19050" cap="flat" cmpd="sng" algn="ctr">
              <a:solidFill>
                <a:srgbClr val="50E6FF"/>
              </a:solidFill>
              <a:prstDash val="solid"/>
              <a:headEnd type="none"/>
              <a:tailEnd type="none"/>
            </a:ln>
            <a:effectLst/>
          </p:spPr>
        </p:cxnSp>
        <p:cxnSp>
          <p:nvCxnSpPr>
            <p:cNvPr id="55" name="Straight Connector 54">
              <a:extLst>
                <a:ext uri="{FF2B5EF4-FFF2-40B4-BE49-F238E27FC236}">
                  <a16:creationId xmlns:a16="http://schemas.microsoft.com/office/drawing/2014/main" id="{5E8797E8-E745-4FF6-A0E1-F7508C838D59}"/>
                </a:ext>
              </a:extLst>
            </p:cNvPr>
            <p:cNvCxnSpPr>
              <a:cxnSpLocks/>
            </p:cNvCxnSpPr>
            <p:nvPr/>
          </p:nvCxnSpPr>
          <p:spPr>
            <a:xfrm>
              <a:off x="6898824" y="9242791"/>
              <a:ext cx="0" cy="67998"/>
            </a:xfrm>
            <a:prstGeom prst="line">
              <a:avLst/>
            </a:prstGeom>
            <a:noFill/>
            <a:ln w="19050" cap="flat" cmpd="sng" algn="ctr">
              <a:solidFill>
                <a:srgbClr val="50E6FF"/>
              </a:solidFill>
              <a:prstDash val="solid"/>
              <a:headEnd type="none"/>
              <a:tailEnd type="none"/>
            </a:ln>
            <a:effectLst/>
          </p:spPr>
        </p:cxnSp>
        <p:cxnSp>
          <p:nvCxnSpPr>
            <p:cNvPr id="56" name="Straight Connector 55">
              <a:extLst>
                <a:ext uri="{FF2B5EF4-FFF2-40B4-BE49-F238E27FC236}">
                  <a16:creationId xmlns:a16="http://schemas.microsoft.com/office/drawing/2014/main" id="{3EB46D21-FA74-4270-9B1A-1CA243E1742E}"/>
                </a:ext>
              </a:extLst>
            </p:cNvPr>
            <p:cNvCxnSpPr>
              <a:cxnSpLocks/>
            </p:cNvCxnSpPr>
            <p:nvPr/>
          </p:nvCxnSpPr>
          <p:spPr>
            <a:xfrm>
              <a:off x="6991796" y="9242791"/>
              <a:ext cx="0" cy="67998"/>
            </a:xfrm>
            <a:prstGeom prst="line">
              <a:avLst/>
            </a:prstGeom>
            <a:noFill/>
            <a:ln w="19050" cap="flat" cmpd="sng" algn="ctr">
              <a:solidFill>
                <a:srgbClr val="50E6FF"/>
              </a:solidFill>
              <a:prstDash val="solid"/>
              <a:headEnd type="none"/>
              <a:tailEnd type="none"/>
            </a:ln>
            <a:effectLst/>
          </p:spPr>
        </p:cxnSp>
        <p:cxnSp>
          <p:nvCxnSpPr>
            <p:cNvPr id="57" name="Straight Connector 56">
              <a:extLst>
                <a:ext uri="{FF2B5EF4-FFF2-40B4-BE49-F238E27FC236}">
                  <a16:creationId xmlns:a16="http://schemas.microsoft.com/office/drawing/2014/main" id="{BA311CE3-40E2-422C-981B-ED363F0A85AC}"/>
                </a:ext>
              </a:extLst>
            </p:cNvPr>
            <p:cNvCxnSpPr>
              <a:cxnSpLocks/>
            </p:cNvCxnSpPr>
            <p:nvPr/>
          </p:nvCxnSpPr>
          <p:spPr>
            <a:xfrm>
              <a:off x="7084769" y="9242791"/>
              <a:ext cx="0" cy="67998"/>
            </a:xfrm>
            <a:prstGeom prst="line">
              <a:avLst/>
            </a:prstGeom>
            <a:noFill/>
            <a:ln w="19050" cap="flat" cmpd="sng" algn="ctr">
              <a:solidFill>
                <a:srgbClr val="50E6FF"/>
              </a:solidFill>
              <a:prstDash val="solid"/>
              <a:headEnd type="none"/>
              <a:tailEnd type="none"/>
            </a:ln>
            <a:effectLst/>
          </p:spPr>
        </p:cxnSp>
      </p:grpSp>
    </p:spTree>
    <p:extLst>
      <p:ext uri="{BB962C8B-B14F-4D97-AF65-F5344CB8AC3E}">
        <p14:creationId xmlns:p14="http://schemas.microsoft.com/office/powerpoint/2010/main" val="10870012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E463AB3-8DC6-45D1-BCC9-F7DE90E8743D}"/>
              </a:ext>
            </a:extLst>
          </p:cNvPr>
          <p:cNvSpPr/>
          <p:nvPr/>
        </p:nvSpPr>
        <p:spPr bwMode="auto">
          <a:xfrm>
            <a:off x="6856933" y="1948977"/>
            <a:ext cx="4626849" cy="4073427"/>
          </a:xfrm>
          <a:prstGeom prst="rect">
            <a:avLst/>
          </a:prstGeom>
          <a:solidFill>
            <a:schemeClr val="bg1">
              <a:lumMod val="95000"/>
            </a:schemeClr>
          </a:solidFill>
          <a:ln>
            <a:solidFill>
              <a:schemeClr val="accent6">
                <a:lumMod val="5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49" fontAlgn="base">
              <a:spcBef>
                <a:spcPct val="0"/>
              </a:spcBef>
              <a:spcAft>
                <a:spcPct val="0"/>
              </a:spcAft>
              <a:defRPr/>
            </a:pPr>
            <a:endParaRPr lang="en-US" sz="1600">
              <a:gradFill>
                <a:gsLst>
                  <a:gs pos="40075">
                    <a:srgbClr val="FFFFFF"/>
                  </a:gs>
                  <a:gs pos="30000">
                    <a:srgbClr val="FFFFFF"/>
                  </a:gs>
                </a:gsLst>
                <a:lin ang="5400000" scaled="0"/>
              </a:gradFill>
              <a:latin typeface="Segoe UI"/>
            </a:endParaRPr>
          </a:p>
        </p:txBody>
      </p:sp>
      <p:cxnSp>
        <p:nvCxnSpPr>
          <p:cNvPr id="7" name="Connector: Elbow 6">
            <a:extLst>
              <a:ext uri="{FF2B5EF4-FFF2-40B4-BE49-F238E27FC236}">
                <a16:creationId xmlns:a16="http://schemas.microsoft.com/office/drawing/2014/main" id="{588D7C60-10B6-4ECA-A06C-33D6B2C57609}"/>
              </a:ext>
            </a:extLst>
          </p:cNvPr>
          <p:cNvCxnSpPr>
            <a:cxnSpLocks/>
            <a:endCxn id="1026" idx="3"/>
          </p:cNvCxnSpPr>
          <p:nvPr/>
        </p:nvCxnSpPr>
        <p:spPr>
          <a:xfrm rot="10800000">
            <a:off x="6320197" y="2903722"/>
            <a:ext cx="915371" cy="908796"/>
          </a:xfrm>
          <a:prstGeom prst="bentConnector3">
            <a:avLst>
              <a:gd name="adj1" fmla="val 63221"/>
            </a:avLst>
          </a:prstGeom>
          <a:ln w="12700">
            <a:solidFill>
              <a:srgbClr val="0078D7"/>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22237CE7-3C58-4C12-B01D-9333E6F6B996}"/>
              </a:ext>
            </a:extLst>
          </p:cNvPr>
          <p:cNvSpPr txBox="1"/>
          <p:nvPr/>
        </p:nvSpPr>
        <p:spPr>
          <a:xfrm>
            <a:off x="8534321" y="3837421"/>
            <a:ext cx="1407636" cy="553998"/>
          </a:xfrm>
          <a:prstGeom prst="rect">
            <a:avLst/>
          </a:prstGeom>
          <a:noFill/>
        </p:spPr>
        <p:txBody>
          <a:bodyPr wrap="square" lIns="0" tIns="0" rIns="0" bIns="0" rtlCol="0">
            <a:spAutoFit/>
          </a:bodyPr>
          <a:lstStyle/>
          <a:p>
            <a:pPr defTabSz="914344">
              <a:defRPr/>
            </a:pPr>
            <a:r>
              <a:rPr lang="en-US" sz="1200">
                <a:gradFill>
                  <a:gsLst>
                    <a:gs pos="2917">
                      <a:srgbClr val="1A1A1A"/>
                    </a:gs>
                    <a:gs pos="30000">
                      <a:srgbClr val="1A1A1A"/>
                    </a:gs>
                  </a:gsLst>
                  <a:lin ang="5400000" scaled="0"/>
                </a:gradFill>
                <a:latin typeface="Segoe UI Semibold"/>
              </a:rPr>
              <a:t>Direct communications</a:t>
            </a:r>
          </a:p>
          <a:p>
            <a:pPr defTabSz="914344">
              <a:defRPr/>
            </a:pPr>
            <a:r>
              <a:rPr lang="en-US" sz="1200">
                <a:gradFill>
                  <a:gsLst>
                    <a:gs pos="2917">
                      <a:srgbClr val="1A1A1A"/>
                    </a:gs>
                    <a:gs pos="30000">
                      <a:srgbClr val="1A1A1A"/>
                    </a:gs>
                  </a:gsLst>
                  <a:lin ang="5400000" scaled="0"/>
                </a:gradFill>
                <a:latin typeface="Segoe UI Semibold"/>
              </a:rPr>
              <a:t>for performance</a:t>
            </a:r>
          </a:p>
        </p:txBody>
      </p:sp>
      <p:sp>
        <p:nvSpPr>
          <p:cNvPr id="19" name="TextBox 18">
            <a:extLst>
              <a:ext uri="{FF2B5EF4-FFF2-40B4-BE49-F238E27FC236}">
                <a16:creationId xmlns:a16="http://schemas.microsoft.com/office/drawing/2014/main" id="{FC79762F-057A-4E66-85E0-B7B8A5FAFD02}"/>
              </a:ext>
            </a:extLst>
          </p:cNvPr>
          <p:cNvSpPr txBox="1"/>
          <p:nvPr/>
        </p:nvSpPr>
        <p:spPr>
          <a:xfrm>
            <a:off x="9941957" y="4318099"/>
            <a:ext cx="1260883" cy="184666"/>
          </a:xfrm>
          <a:prstGeom prst="rect">
            <a:avLst/>
          </a:prstGeom>
          <a:noFill/>
        </p:spPr>
        <p:txBody>
          <a:bodyPr wrap="square" lIns="0" tIns="0" rIns="0" bIns="0" rtlCol="0">
            <a:spAutoFit/>
          </a:bodyPr>
          <a:lstStyle/>
          <a:p>
            <a:pPr algn="ctr" defTabSz="914344">
              <a:defRPr/>
            </a:pPr>
            <a:r>
              <a:rPr lang="en-US" sz="1200">
                <a:gradFill>
                  <a:gsLst>
                    <a:gs pos="2917">
                      <a:srgbClr val="1A1A1A"/>
                    </a:gs>
                    <a:gs pos="30000">
                      <a:srgbClr val="1A1A1A"/>
                    </a:gs>
                  </a:gsLst>
                  <a:lin ang="5400000" scaled="0"/>
                </a:gradFill>
                <a:latin typeface="Segoe UI Semibold"/>
              </a:rPr>
              <a:t>Satellite</a:t>
            </a:r>
          </a:p>
        </p:txBody>
      </p:sp>
      <p:cxnSp>
        <p:nvCxnSpPr>
          <p:cNvPr id="21" name="Connector: Elbow 20">
            <a:extLst>
              <a:ext uri="{FF2B5EF4-FFF2-40B4-BE49-F238E27FC236}">
                <a16:creationId xmlns:a16="http://schemas.microsoft.com/office/drawing/2014/main" id="{D75625B4-8397-4336-A3B6-B7EB8627D6DF}"/>
              </a:ext>
            </a:extLst>
          </p:cNvPr>
          <p:cNvCxnSpPr>
            <a:cxnSpLocks/>
          </p:cNvCxnSpPr>
          <p:nvPr/>
        </p:nvCxnSpPr>
        <p:spPr>
          <a:xfrm rot="10800000">
            <a:off x="7524567" y="4512457"/>
            <a:ext cx="560308" cy="866579"/>
          </a:xfrm>
          <a:prstGeom prst="bentConnector2">
            <a:avLst/>
          </a:prstGeom>
          <a:ln w="12700">
            <a:solidFill>
              <a:srgbClr val="0078D7"/>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0570D4CC-4359-4202-B734-D47DAF50D064}"/>
              </a:ext>
            </a:extLst>
          </p:cNvPr>
          <p:cNvCxnSpPr>
            <a:cxnSpLocks/>
            <a:endCxn id="9" idx="2"/>
          </p:cNvCxnSpPr>
          <p:nvPr/>
        </p:nvCxnSpPr>
        <p:spPr>
          <a:xfrm flipV="1">
            <a:off x="8906258" y="4576085"/>
            <a:ext cx="1629436" cy="835832"/>
          </a:xfrm>
          <a:prstGeom prst="bentConnector2">
            <a:avLst/>
          </a:prstGeom>
          <a:ln w="12700">
            <a:solidFill>
              <a:srgbClr val="0078D7"/>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sp>
        <p:nvSpPr>
          <p:cNvPr id="27" name="Freeform: Shape 829">
            <a:extLst>
              <a:ext uri="{FF2B5EF4-FFF2-40B4-BE49-F238E27FC236}">
                <a16:creationId xmlns:a16="http://schemas.microsoft.com/office/drawing/2014/main" id="{746D3B5F-1D00-9342-852F-51EB217A59D6}"/>
              </a:ext>
            </a:extLst>
          </p:cNvPr>
          <p:cNvSpPr/>
          <p:nvPr/>
        </p:nvSpPr>
        <p:spPr bwMode="auto">
          <a:xfrm>
            <a:off x="7235568" y="3175001"/>
            <a:ext cx="1039483" cy="1269153"/>
          </a:xfrm>
          <a:custGeom>
            <a:avLst/>
            <a:gdLst>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1516827 h 6229504"/>
              <a:gd name="connsiteX28" fmla="*/ 0 w 5124499"/>
              <a:gd name="connsiteY28" fmla="*/ 995150 h 6229504"/>
              <a:gd name="connsiteX29" fmla="*/ 267391 w 5124499"/>
              <a:gd name="connsiteY29" fmla="*/ 995150 h 6229504"/>
              <a:gd name="connsiteX30" fmla="*/ 267391 w 5124499"/>
              <a:gd name="connsiteY30" fmla="*/ 990650 h 6229504"/>
              <a:gd name="connsiteX31" fmla="*/ 267391 w 5124499"/>
              <a:gd name="connsiteY31" fmla="*/ 990630 h 6229504"/>
              <a:gd name="connsiteX32" fmla="*/ 279930 w 5124499"/>
              <a:gd name="connsiteY32" fmla="*/ 889353 h 6229504"/>
              <a:gd name="connsiteX33" fmla="*/ 2695942 w 5124499"/>
              <a:gd name="connsiteY33" fmla="*/ 0 h 6229504"/>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995150 h 6229504"/>
              <a:gd name="connsiteX28" fmla="*/ 267391 w 5124499"/>
              <a:gd name="connsiteY28" fmla="*/ 995150 h 6229504"/>
              <a:gd name="connsiteX29" fmla="*/ 267391 w 5124499"/>
              <a:gd name="connsiteY29" fmla="*/ 990650 h 6229504"/>
              <a:gd name="connsiteX30" fmla="*/ 267391 w 5124499"/>
              <a:gd name="connsiteY30" fmla="*/ 990630 h 6229504"/>
              <a:gd name="connsiteX31" fmla="*/ 279930 w 5124499"/>
              <a:gd name="connsiteY31" fmla="*/ 889353 h 6229504"/>
              <a:gd name="connsiteX32" fmla="*/ 2695942 w 5124499"/>
              <a:gd name="connsiteY32" fmla="*/ 0 h 6229504"/>
              <a:gd name="connsiteX0" fmla="*/ 3 w 4857111"/>
              <a:gd name="connsiteY0" fmla="*/ 785860 h 6229504"/>
              <a:gd name="connsiteX1" fmla="*/ 3 w 4857111"/>
              <a:gd name="connsiteY1" fmla="*/ 914489 h 6229504"/>
              <a:gd name="connsiteX2" fmla="*/ 3 w 4857111"/>
              <a:gd name="connsiteY2" fmla="*/ 990630 h 6229504"/>
              <a:gd name="connsiteX3" fmla="*/ 0 w 4857111"/>
              <a:gd name="connsiteY3" fmla="*/ 990640 h 6229504"/>
              <a:gd name="connsiteX4" fmla="*/ 3 w 4857111"/>
              <a:gd name="connsiteY4" fmla="*/ 785860 h 6229504"/>
              <a:gd name="connsiteX5" fmla="*/ 2428557 w 4857111"/>
              <a:gd name="connsiteY5" fmla="*/ 357376 h 6229504"/>
              <a:gd name="connsiteX6" fmla="*/ 752265 w 4857111"/>
              <a:gd name="connsiteY6" fmla="*/ 849365 h 6229504"/>
              <a:gd name="connsiteX7" fmla="*/ 2428557 w 4857111"/>
              <a:gd name="connsiteY7" fmla="*/ 1341351 h 6229504"/>
              <a:gd name="connsiteX8" fmla="*/ 4104850 w 4857111"/>
              <a:gd name="connsiteY8" fmla="*/ 849365 h 6229504"/>
              <a:gd name="connsiteX9" fmla="*/ 2428557 w 4857111"/>
              <a:gd name="connsiteY9" fmla="*/ 357376 h 6229504"/>
              <a:gd name="connsiteX10" fmla="*/ 2428554 w 4857111"/>
              <a:gd name="connsiteY10" fmla="*/ 0 h 6229504"/>
              <a:gd name="connsiteX11" fmla="*/ 4844573 w 4857111"/>
              <a:gd name="connsiteY11" fmla="*/ 889353 h 6229504"/>
              <a:gd name="connsiteX12" fmla="*/ 4853400 w 4857111"/>
              <a:gd name="connsiteY12" fmla="*/ 960671 h 6229504"/>
              <a:gd name="connsiteX13" fmla="*/ 4857108 w 4857111"/>
              <a:gd name="connsiteY13" fmla="*/ 960671 h 6229504"/>
              <a:gd name="connsiteX14" fmla="*/ 4857108 w 4857111"/>
              <a:gd name="connsiteY14" fmla="*/ 990640 h 6229504"/>
              <a:gd name="connsiteX15" fmla="*/ 4857111 w 4857111"/>
              <a:gd name="connsiteY15" fmla="*/ 5238854 h 6229504"/>
              <a:gd name="connsiteX16" fmla="*/ 4857111 w 4857111"/>
              <a:gd name="connsiteY16" fmla="*/ 5238864 h 6229504"/>
              <a:gd name="connsiteX17" fmla="*/ 4857111 w 4857111"/>
              <a:gd name="connsiteY17" fmla="*/ 5238874 h 6229504"/>
              <a:gd name="connsiteX18" fmla="*/ 4857111 w 4857111"/>
              <a:gd name="connsiteY18" fmla="*/ 5268833 h 6229504"/>
              <a:gd name="connsiteX19" fmla="*/ 4853400 w 4857111"/>
              <a:gd name="connsiteY19" fmla="*/ 5268833 h 6229504"/>
              <a:gd name="connsiteX20" fmla="*/ 4844573 w 4857111"/>
              <a:gd name="connsiteY20" fmla="*/ 5340152 h 6229504"/>
              <a:gd name="connsiteX21" fmla="*/ 2428557 w 4857111"/>
              <a:gd name="connsiteY21" fmla="*/ 6229504 h 6229504"/>
              <a:gd name="connsiteX22" fmla="*/ 12542 w 4857111"/>
              <a:gd name="connsiteY22" fmla="*/ 5340152 h 6229504"/>
              <a:gd name="connsiteX23" fmla="*/ 3715 w 4857111"/>
              <a:gd name="connsiteY23" fmla="*/ 5268833 h 6229504"/>
              <a:gd name="connsiteX24" fmla="*/ 3 w 4857111"/>
              <a:gd name="connsiteY24" fmla="*/ 5268833 h 6229504"/>
              <a:gd name="connsiteX25" fmla="*/ 3 w 4857111"/>
              <a:gd name="connsiteY25" fmla="*/ 5238864 h 6229504"/>
              <a:gd name="connsiteX26" fmla="*/ 3 w 4857111"/>
              <a:gd name="connsiteY26" fmla="*/ 1516827 h 6229504"/>
              <a:gd name="connsiteX27" fmla="*/ 3 w 4857111"/>
              <a:gd name="connsiteY27" fmla="*/ 995150 h 6229504"/>
              <a:gd name="connsiteX28" fmla="*/ 3 w 4857111"/>
              <a:gd name="connsiteY28" fmla="*/ 990650 h 6229504"/>
              <a:gd name="connsiteX29" fmla="*/ 3 w 4857111"/>
              <a:gd name="connsiteY29" fmla="*/ 990630 h 6229504"/>
              <a:gd name="connsiteX30" fmla="*/ 12542 w 4857111"/>
              <a:gd name="connsiteY30" fmla="*/ 889353 h 6229504"/>
              <a:gd name="connsiteX31" fmla="*/ 2428554 w 4857111"/>
              <a:gd name="connsiteY31"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3 w 4857111"/>
              <a:gd name="connsiteY28" fmla="*/ 990630 h 6229504"/>
              <a:gd name="connsiteX29" fmla="*/ 12542 w 4857111"/>
              <a:gd name="connsiteY29" fmla="*/ 889353 h 6229504"/>
              <a:gd name="connsiteX30" fmla="*/ 2428554 w 4857111"/>
              <a:gd name="connsiteY30"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12542 w 4857111"/>
              <a:gd name="connsiteY28" fmla="*/ 889353 h 6229504"/>
              <a:gd name="connsiteX29" fmla="*/ 2428554 w 4857111"/>
              <a:gd name="connsiteY29"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12542 w 4857111"/>
              <a:gd name="connsiteY27" fmla="*/ 889353 h 6229504"/>
              <a:gd name="connsiteX28" fmla="*/ 2428554 w 4857111"/>
              <a:gd name="connsiteY28"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12542 w 4857111"/>
              <a:gd name="connsiteY26" fmla="*/ 889353 h 6229504"/>
              <a:gd name="connsiteX27" fmla="*/ 2428554 w 4857111"/>
              <a:gd name="connsiteY27" fmla="*/ 0 h 6229504"/>
              <a:gd name="connsiteX0" fmla="*/ 0 w 4860041"/>
              <a:gd name="connsiteY0" fmla="*/ 999433 h 6229504"/>
              <a:gd name="connsiteX1" fmla="*/ 2933 w 4860041"/>
              <a:gd name="connsiteY1" fmla="*/ 914489 h 6229504"/>
              <a:gd name="connsiteX2" fmla="*/ 2933 w 4860041"/>
              <a:gd name="connsiteY2" fmla="*/ 990630 h 6229504"/>
              <a:gd name="connsiteX3" fmla="*/ 0 w 4860041"/>
              <a:gd name="connsiteY3" fmla="*/ 999433 h 6229504"/>
              <a:gd name="connsiteX4" fmla="*/ 2431487 w 4860041"/>
              <a:gd name="connsiteY4" fmla="*/ 357376 h 6229504"/>
              <a:gd name="connsiteX5" fmla="*/ 755195 w 4860041"/>
              <a:gd name="connsiteY5" fmla="*/ 849365 h 6229504"/>
              <a:gd name="connsiteX6" fmla="*/ 2431487 w 4860041"/>
              <a:gd name="connsiteY6" fmla="*/ 1341351 h 6229504"/>
              <a:gd name="connsiteX7" fmla="*/ 4107780 w 4860041"/>
              <a:gd name="connsiteY7" fmla="*/ 849365 h 6229504"/>
              <a:gd name="connsiteX8" fmla="*/ 2431487 w 4860041"/>
              <a:gd name="connsiteY8" fmla="*/ 357376 h 6229504"/>
              <a:gd name="connsiteX9" fmla="*/ 2431484 w 4860041"/>
              <a:gd name="connsiteY9" fmla="*/ 0 h 6229504"/>
              <a:gd name="connsiteX10" fmla="*/ 4847503 w 4860041"/>
              <a:gd name="connsiteY10" fmla="*/ 889353 h 6229504"/>
              <a:gd name="connsiteX11" fmla="*/ 4856330 w 4860041"/>
              <a:gd name="connsiteY11" fmla="*/ 960671 h 6229504"/>
              <a:gd name="connsiteX12" fmla="*/ 4860038 w 4860041"/>
              <a:gd name="connsiteY12" fmla="*/ 960671 h 6229504"/>
              <a:gd name="connsiteX13" fmla="*/ 4860038 w 4860041"/>
              <a:gd name="connsiteY13" fmla="*/ 990640 h 6229504"/>
              <a:gd name="connsiteX14" fmla="*/ 4860041 w 4860041"/>
              <a:gd name="connsiteY14" fmla="*/ 5238854 h 6229504"/>
              <a:gd name="connsiteX15" fmla="*/ 4860041 w 4860041"/>
              <a:gd name="connsiteY15" fmla="*/ 5238864 h 6229504"/>
              <a:gd name="connsiteX16" fmla="*/ 4860041 w 4860041"/>
              <a:gd name="connsiteY16" fmla="*/ 5238874 h 6229504"/>
              <a:gd name="connsiteX17" fmla="*/ 4860041 w 4860041"/>
              <a:gd name="connsiteY17" fmla="*/ 5268833 h 6229504"/>
              <a:gd name="connsiteX18" fmla="*/ 4856330 w 4860041"/>
              <a:gd name="connsiteY18" fmla="*/ 5268833 h 6229504"/>
              <a:gd name="connsiteX19" fmla="*/ 4847503 w 4860041"/>
              <a:gd name="connsiteY19" fmla="*/ 5340152 h 6229504"/>
              <a:gd name="connsiteX20" fmla="*/ 2431487 w 4860041"/>
              <a:gd name="connsiteY20" fmla="*/ 6229504 h 6229504"/>
              <a:gd name="connsiteX21" fmla="*/ 15472 w 4860041"/>
              <a:gd name="connsiteY21" fmla="*/ 5340152 h 6229504"/>
              <a:gd name="connsiteX22" fmla="*/ 6645 w 4860041"/>
              <a:gd name="connsiteY22" fmla="*/ 5268833 h 6229504"/>
              <a:gd name="connsiteX23" fmla="*/ 2933 w 4860041"/>
              <a:gd name="connsiteY23" fmla="*/ 5268833 h 6229504"/>
              <a:gd name="connsiteX24" fmla="*/ 2933 w 4860041"/>
              <a:gd name="connsiteY24" fmla="*/ 5238864 h 6229504"/>
              <a:gd name="connsiteX25" fmla="*/ 2933 w 4860041"/>
              <a:gd name="connsiteY25" fmla="*/ 1516827 h 6229504"/>
              <a:gd name="connsiteX26" fmla="*/ 15472 w 4860041"/>
              <a:gd name="connsiteY26" fmla="*/ 889353 h 6229504"/>
              <a:gd name="connsiteX27" fmla="*/ 2431484 w 4860041"/>
              <a:gd name="connsiteY27" fmla="*/ 0 h 6229504"/>
              <a:gd name="connsiteX0" fmla="*/ 0 w 4857108"/>
              <a:gd name="connsiteY0" fmla="*/ 990630 h 6229504"/>
              <a:gd name="connsiteX1" fmla="*/ 0 w 4857108"/>
              <a:gd name="connsiteY1" fmla="*/ 914489 h 6229504"/>
              <a:gd name="connsiteX2" fmla="*/ 0 w 4857108"/>
              <a:gd name="connsiteY2" fmla="*/ 990630 h 6229504"/>
              <a:gd name="connsiteX3" fmla="*/ 2428554 w 4857108"/>
              <a:gd name="connsiteY3" fmla="*/ 357376 h 6229504"/>
              <a:gd name="connsiteX4" fmla="*/ 752262 w 4857108"/>
              <a:gd name="connsiteY4" fmla="*/ 849365 h 6229504"/>
              <a:gd name="connsiteX5" fmla="*/ 2428554 w 4857108"/>
              <a:gd name="connsiteY5" fmla="*/ 1341351 h 6229504"/>
              <a:gd name="connsiteX6" fmla="*/ 4104847 w 4857108"/>
              <a:gd name="connsiteY6" fmla="*/ 849365 h 6229504"/>
              <a:gd name="connsiteX7" fmla="*/ 2428554 w 4857108"/>
              <a:gd name="connsiteY7" fmla="*/ 357376 h 6229504"/>
              <a:gd name="connsiteX8" fmla="*/ 2428551 w 4857108"/>
              <a:gd name="connsiteY8" fmla="*/ 0 h 6229504"/>
              <a:gd name="connsiteX9" fmla="*/ 4844570 w 4857108"/>
              <a:gd name="connsiteY9" fmla="*/ 889353 h 6229504"/>
              <a:gd name="connsiteX10" fmla="*/ 4853397 w 4857108"/>
              <a:gd name="connsiteY10" fmla="*/ 960671 h 6229504"/>
              <a:gd name="connsiteX11" fmla="*/ 4857105 w 4857108"/>
              <a:gd name="connsiteY11" fmla="*/ 960671 h 6229504"/>
              <a:gd name="connsiteX12" fmla="*/ 4857105 w 4857108"/>
              <a:gd name="connsiteY12" fmla="*/ 990640 h 6229504"/>
              <a:gd name="connsiteX13" fmla="*/ 4857108 w 4857108"/>
              <a:gd name="connsiteY13" fmla="*/ 5238854 h 6229504"/>
              <a:gd name="connsiteX14" fmla="*/ 4857108 w 4857108"/>
              <a:gd name="connsiteY14" fmla="*/ 5238864 h 6229504"/>
              <a:gd name="connsiteX15" fmla="*/ 4857108 w 4857108"/>
              <a:gd name="connsiteY15" fmla="*/ 5238874 h 6229504"/>
              <a:gd name="connsiteX16" fmla="*/ 4857108 w 4857108"/>
              <a:gd name="connsiteY16" fmla="*/ 5268833 h 6229504"/>
              <a:gd name="connsiteX17" fmla="*/ 4853397 w 4857108"/>
              <a:gd name="connsiteY17" fmla="*/ 5268833 h 6229504"/>
              <a:gd name="connsiteX18" fmla="*/ 4844570 w 4857108"/>
              <a:gd name="connsiteY18" fmla="*/ 5340152 h 6229504"/>
              <a:gd name="connsiteX19" fmla="*/ 2428554 w 4857108"/>
              <a:gd name="connsiteY19" fmla="*/ 6229504 h 6229504"/>
              <a:gd name="connsiteX20" fmla="*/ 12539 w 4857108"/>
              <a:gd name="connsiteY20" fmla="*/ 5340152 h 6229504"/>
              <a:gd name="connsiteX21" fmla="*/ 3712 w 4857108"/>
              <a:gd name="connsiteY21" fmla="*/ 5268833 h 6229504"/>
              <a:gd name="connsiteX22" fmla="*/ 0 w 4857108"/>
              <a:gd name="connsiteY22" fmla="*/ 5268833 h 6229504"/>
              <a:gd name="connsiteX23" fmla="*/ 0 w 4857108"/>
              <a:gd name="connsiteY23" fmla="*/ 5238864 h 6229504"/>
              <a:gd name="connsiteX24" fmla="*/ 0 w 4857108"/>
              <a:gd name="connsiteY24" fmla="*/ 1516827 h 6229504"/>
              <a:gd name="connsiteX25" fmla="*/ 12539 w 4857108"/>
              <a:gd name="connsiteY25" fmla="*/ 889353 h 6229504"/>
              <a:gd name="connsiteX26" fmla="*/ 2428551 w 4857108"/>
              <a:gd name="connsiteY26"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5 w 4857108"/>
              <a:gd name="connsiteY9" fmla="*/ 990640 h 6229504"/>
              <a:gd name="connsiteX10" fmla="*/ 4857108 w 4857108"/>
              <a:gd name="connsiteY10" fmla="*/ 5238854 h 6229504"/>
              <a:gd name="connsiteX11" fmla="*/ 4857108 w 4857108"/>
              <a:gd name="connsiteY11" fmla="*/ 5238864 h 6229504"/>
              <a:gd name="connsiteX12" fmla="*/ 4857108 w 4857108"/>
              <a:gd name="connsiteY12" fmla="*/ 5238874 h 6229504"/>
              <a:gd name="connsiteX13" fmla="*/ 4857108 w 4857108"/>
              <a:gd name="connsiteY13" fmla="*/ 5268833 h 6229504"/>
              <a:gd name="connsiteX14" fmla="*/ 4853397 w 4857108"/>
              <a:gd name="connsiteY14" fmla="*/ 5268833 h 6229504"/>
              <a:gd name="connsiteX15" fmla="*/ 4844570 w 4857108"/>
              <a:gd name="connsiteY15" fmla="*/ 5340152 h 6229504"/>
              <a:gd name="connsiteX16" fmla="*/ 2428554 w 4857108"/>
              <a:gd name="connsiteY16" fmla="*/ 6229504 h 6229504"/>
              <a:gd name="connsiteX17" fmla="*/ 12539 w 4857108"/>
              <a:gd name="connsiteY17" fmla="*/ 5340152 h 6229504"/>
              <a:gd name="connsiteX18" fmla="*/ 3712 w 4857108"/>
              <a:gd name="connsiteY18" fmla="*/ 5268833 h 6229504"/>
              <a:gd name="connsiteX19" fmla="*/ 0 w 4857108"/>
              <a:gd name="connsiteY19" fmla="*/ 5268833 h 6229504"/>
              <a:gd name="connsiteX20" fmla="*/ 0 w 4857108"/>
              <a:gd name="connsiteY20" fmla="*/ 5238864 h 6229504"/>
              <a:gd name="connsiteX21" fmla="*/ 0 w 4857108"/>
              <a:gd name="connsiteY21" fmla="*/ 1516827 h 6229504"/>
              <a:gd name="connsiteX22" fmla="*/ 12539 w 4857108"/>
              <a:gd name="connsiteY22" fmla="*/ 889353 h 6229504"/>
              <a:gd name="connsiteX23" fmla="*/ 2428551 w 4857108"/>
              <a:gd name="connsiteY23"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53397 w 4857108"/>
              <a:gd name="connsiteY13" fmla="*/ 5268833 h 6229504"/>
              <a:gd name="connsiteX14" fmla="*/ 4844570 w 4857108"/>
              <a:gd name="connsiteY14" fmla="*/ 5340152 h 6229504"/>
              <a:gd name="connsiteX15" fmla="*/ 2428554 w 4857108"/>
              <a:gd name="connsiteY15" fmla="*/ 6229504 h 6229504"/>
              <a:gd name="connsiteX16" fmla="*/ 12539 w 4857108"/>
              <a:gd name="connsiteY16" fmla="*/ 5340152 h 6229504"/>
              <a:gd name="connsiteX17" fmla="*/ 3712 w 4857108"/>
              <a:gd name="connsiteY17" fmla="*/ 5268833 h 6229504"/>
              <a:gd name="connsiteX18" fmla="*/ 0 w 4857108"/>
              <a:gd name="connsiteY18" fmla="*/ 5268833 h 6229504"/>
              <a:gd name="connsiteX19" fmla="*/ 0 w 4857108"/>
              <a:gd name="connsiteY19" fmla="*/ 5238864 h 6229504"/>
              <a:gd name="connsiteX20" fmla="*/ 0 w 4857108"/>
              <a:gd name="connsiteY20" fmla="*/ 1516827 h 6229504"/>
              <a:gd name="connsiteX21" fmla="*/ 12539 w 4857108"/>
              <a:gd name="connsiteY21" fmla="*/ 889353 h 6229504"/>
              <a:gd name="connsiteX22" fmla="*/ 2428551 w 4857108"/>
              <a:gd name="connsiteY22"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44570 w 4857108"/>
              <a:gd name="connsiteY13" fmla="*/ 5340152 h 6229504"/>
              <a:gd name="connsiteX14" fmla="*/ 2428554 w 4857108"/>
              <a:gd name="connsiteY14" fmla="*/ 6229504 h 6229504"/>
              <a:gd name="connsiteX15" fmla="*/ 12539 w 4857108"/>
              <a:gd name="connsiteY15" fmla="*/ 5340152 h 6229504"/>
              <a:gd name="connsiteX16" fmla="*/ 3712 w 4857108"/>
              <a:gd name="connsiteY16" fmla="*/ 5268833 h 6229504"/>
              <a:gd name="connsiteX17" fmla="*/ 0 w 4857108"/>
              <a:gd name="connsiteY17" fmla="*/ 5268833 h 6229504"/>
              <a:gd name="connsiteX18" fmla="*/ 0 w 4857108"/>
              <a:gd name="connsiteY18" fmla="*/ 5238864 h 6229504"/>
              <a:gd name="connsiteX19" fmla="*/ 0 w 4857108"/>
              <a:gd name="connsiteY19" fmla="*/ 1516827 h 6229504"/>
              <a:gd name="connsiteX20" fmla="*/ 12539 w 4857108"/>
              <a:gd name="connsiteY20" fmla="*/ 889353 h 6229504"/>
              <a:gd name="connsiteX21" fmla="*/ 2428551 w 4857108"/>
              <a:gd name="connsiteY21"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44570 w 4857108"/>
              <a:gd name="connsiteY12" fmla="*/ 5340152 h 6229504"/>
              <a:gd name="connsiteX13" fmla="*/ 2428554 w 4857108"/>
              <a:gd name="connsiteY13" fmla="*/ 6229504 h 6229504"/>
              <a:gd name="connsiteX14" fmla="*/ 12539 w 4857108"/>
              <a:gd name="connsiteY14" fmla="*/ 5340152 h 6229504"/>
              <a:gd name="connsiteX15" fmla="*/ 3712 w 4857108"/>
              <a:gd name="connsiteY15" fmla="*/ 5268833 h 6229504"/>
              <a:gd name="connsiteX16" fmla="*/ 0 w 4857108"/>
              <a:gd name="connsiteY16" fmla="*/ 5268833 h 6229504"/>
              <a:gd name="connsiteX17" fmla="*/ 0 w 4857108"/>
              <a:gd name="connsiteY17" fmla="*/ 5238864 h 6229504"/>
              <a:gd name="connsiteX18" fmla="*/ 0 w 4857108"/>
              <a:gd name="connsiteY18" fmla="*/ 1516827 h 6229504"/>
              <a:gd name="connsiteX19" fmla="*/ 12539 w 4857108"/>
              <a:gd name="connsiteY19" fmla="*/ 889353 h 6229504"/>
              <a:gd name="connsiteX20" fmla="*/ 2428551 w 4857108"/>
              <a:gd name="connsiteY20"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44570 w 4857108"/>
              <a:gd name="connsiteY11" fmla="*/ 5340152 h 6229504"/>
              <a:gd name="connsiteX12" fmla="*/ 2428554 w 4857108"/>
              <a:gd name="connsiteY12" fmla="*/ 6229504 h 6229504"/>
              <a:gd name="connsiteX13" fmla="*/ 12539 w 4857108"/>
              <a:gd name="connsiteY13" fmla="*/ 5340152 h 6229504"/>
              <a:gd name="connsiteX14" fmla="*/ 3712 w 4857108"/>
              <a:gd name="connsiteY14" fmla="*/ 5268833 h 6229504"/>
              <a:gd name="connsiteX15" fmla="*/ 0 w 4857108"/>
              <a:gd name="connsiteY15" fmla="*/ 5268833 h 6229504"/>
              <a:gd name="connsiteX16" fmla="*/ 0 w 4857108"/>
              <a:gd name="connsiteY16" fmla="*/ 5238864 h 6229504"/>
              <a:gd name="connsiteX17" fmla="*/ 0 w 4857108"/>
              <a:gd name="connsiteY17" fmla="*/ 1516827 h 6229504"/>
              <a:gd name="connsiteX18" fmla="*/ 12539 w 4857108"/>
              <a:gd name="connsiteY18" fmla="*/ 889353 h 6229504"/>
              <a:gd name="connsiteX19" fmla="*/ 2428551 w 4857108"/>
              <a:gd name="connsiteY19"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44570 w 4857108"/>
              <a:gd name="connsiteY10" fmla="*/ 5340152 h 6229504"/>
              <a:gd name="connsiteX11" fmla="*/ 2428554 w 4857108"/>
              <a:gd name="connsiteY11" fmla="*/ 6229504 h 6229504"/>
              <a:gd name="connsiteX12" fmla="*/ 12539 w 4857108"/>
              <a:gd name="connsiteY12" fmla="*/ 5340152 h 6229504"/>
              <a:gd name="connsiteX13" fmla="*/ 3712 w 4857108"/>
              <a:gd name="connsiteY13" fmla="*/ 5268833 h 6229504"/>
              <a:gd name="connsiteX14" fmla="*/ 0 w 4857108"/>
              <a:gd name="connsiteY14" fmla="*/ 5268833 h 6229504"/>
              <a:gd name="connsiteX15" fmla="*/ 0 w 4857108"/>
              <a:gd name="connsiteY15" fmla="*/ 5238864 h 6229504"/>
              <a:gd name="connsiteX16" fmla="*/ 0 w 4857108"/>
              <a:gd name="connsiteY16" fmla="*/ 1516827 h 6229504"/>
              <a:gd name="connsiteX17" fmla="*/ 12539 w 4857108"/>
              <a:gd name="connsiteY17" fmla="*/ 889353 h 6229504"/>
              <a:gd name="connsiteX18" fmla="*/ 2428551 w 4857108"/>
              <a:gd name="connsiteY18" fmla="*/ 0 h 6229504"/>
              <a:gd name="connsiteX0" fmla="*/ 2428554 w 4857105"/>
              <a:gd name="connsiteY0" fmla="*/ 357376 h 6229504"/>
              <a:gd name="connsiteX1" fmla="*/ 752262 w 4857105"/>
              <a:gd name="connsiteY1" fmla="*/ 849365 h 6229504"/>
              <a:gd name="connsiteX2" fmla="*/ 2428554 w 4857105"/>
              <a:gd name="connsiteY2" fmla="*/ 1341351 h 6229504"/>
              <a:gd name="connsiteX3" fmla="*/ 4104847 w 4857105"/>
              <a:gd name="connsiteY3" fmla="*/ 849365 h 6229504"/>
              <a:gd name="connsiteX4" fmla="*/ 2428554 w 4857105"/>
              <a:gd name="connsiteY4" fmla="*/ 357376 h 6229504"/>
              <a:gd name="connsiteX5" fmla="*/ 2428551 w 4857105"/>
              <a:gd name="connsiteY5" fmla="*/ 0 h 6229504"/>
              <a:gd name="connsiteX6" fmla="*/ 4844570 w 4857105"/>
              <a:gd name="connsiteY6" fmla="*/ 889353 h 6229504"/>
              <a:gd name="connsiteX7" fmla="*/ 4853397 w 4857105"/>
              <a:gd name="connsiteY7" fmla="*/ 960671 h 6229504"/>
              <a:gd name="connsiteX8" fmla="*/ 4857105 w 4857105"/>
              <a:gd name="connsiteY8" fmla="*/ 960671 h 6229504"/>
              <a:gd name="connsiteX9" fmla="*/ 4844570 w 4857105"/>
              <a:gd name="connsiteY9" fmla="*/ 5340152 h 6229504"/>
              <a:gd name="connsiteX10" fmla="*/ 2428554 w 4857105"/>
              <a:gd name="connsiteY10" fmla="*/ 6229504 h 6229504"/>
              <a:gd name="connsiteX11" fmla="*/ 12539 w 4857105"/>
              <a:gd name="connsiteY11" fmla="*/ 5340152 h 6229504"/>
              <a:gd name="connsiteX12" fmla="*/ 3712 w 4857105"/>
              <a:gd name="connsiteY12" fmla="*/ 5268833 h 6229504"/>
              <a:gd name="connsiteX13" fmla="*/ 0 w 4857105"/>
              <a:gd name="connsiteY13" fmla="*/ 5268833 h 6229504"/>
              <a:gd name="connsiteX14" fmla="*/ 0 w 4857105"/>
              <a:gd name="connsiteY14" fmla="*/ 5238864 h 6229504"/>
              <a:gd name="connsiteX15" fmla="*/ 0 w 4857105"/>
              <a:gd name="connsiteY15" fmla="*/ 1516827 h 6229504"/>
              <a:gd name="connsiteX16" fmla="*/ 12539 w 4857105"/>
              <a:gd name="connsiteY16" fmla="*/ 889353 h 6229504"/>
              <a:gd name="connsiteX17" fmla="*/ 2428551 w 4857105"/>
              <a:gd name="connsiteY17" fmla="*/ 0 h 6229504"/>
              <a:gd name="connsiteX0" fmla="*/ 2428554 w 4853397"/>
              <a:gd name="connsiteY0" fmla="*/ 357376 h 6229504"/>
              <a:gd name="connsiteX1" fmla="*/ 752262 w 4853397"/>
              <a:gd name="connsiteY1" fmla="*/ 849365 h 6229504"/>
              <a:gd name="connsiteX2" fmla="*/ 2428554 w 4853397"/>
              <a:gd name="connsiteY2" fmla="*/ 1341351 h 6229504"/>
              <a:gd name="connsiteX3" fmla="*/ 4104847 w 4853397"/>
              <a:gd name="connsiteY3" fmla="*/ 849365 h 6229504"/>
              <a:gd name="connsiteX4" fmla="*/ 2428554 w 4853397"/>
              <a:gd name="connsiteY4" fmla="*/ 357376 h 6229504"/>
              <a:gd name="connsiteX5" fmla="*/ 2428551 w 4853397"/>
              <a:gd name="connsiteY5" fmla="*/ 0 h 6229504"/>
              <a:gd name="connsiteX6" fmla="*/ 4844570 w 4853397"/>
              <a:gd name="connsiteY6" fmla="*/ 889353 h 6229504"/>
              <a:gd name="connsiteX7" fmla="*/ 4853397 w 4853397"/>
              <a:gd name="connsiteY7" fmla="*/ 960671 h 6229504"/>
              <a:gd name="connsiteX8" fmla="*/ 4844570 w 4853397"/>
              <a:gd name="connsiteY8" fmla="*/ 5340152 h 6229504"/>
              <a:gd name="connsiteX9" fmla="*/ 2428554 w 4853397"/>
              <a:gd name="connsiteY9" fmla="*/ 6229504 h 6229504"/>
              <a:gd name="connsiteX10" fmla="*/ 12539 w 4853397"/>
              <a:gd name="connsiteY10" fmla="*/ 5340152 h 6229504"/>
              <a:gd name="connsiteX11" fmla="*/ 3712 w 4853397"/>
              <a:gd name="connsiteY11" fmla="*/ 5268833 h 6229504"/>
              <a:gd name="connsiteX12" fmla="*/ 0 w 4853397"/>
              <a:gd name="connsiteY12" fmla="*/ 5268833 h 6229504"/>
              <a:gd name="connsiteX13" fmla="*/ 0 w 4853397"/>
              <a:gd name="connsiteY13" fmla="*/ 5238864 h 6229504"/>
              <a:gd name="connsiteX14" fmla="*/ 0 w 4853397"/>
              <a:gd name="connsiteY14" fmla="*/ 1516827 h 6229504"/>
              <a:gd name="connsiteX15" fmla="*/ 12539 w 4853397"/>
              <a:gd name="connsiteY15" fmla="*/ 889353 h 6229504"/>
              <a:gd name="connsiteX16" fmla="*/ 2428551 w 4853397"/>
              <a:gd name="connsiteY16"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0 w 4844570"/>
              <a:gd name="connsiteY13" fmla="*/ 1516827 h 6229504"/>
              <a:gd name="connsiteX14" fmla="*/ 12539 w 4844570"/>
              <a:gd name="connsiteY14" fmla="*/ 889353 h 6229504"/>
              <a:gd name="connsiteX15" fmla="*/ 2428551 w 4844570"/>
              <a:gd name="connsiteY15"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12539 w 4844570"/>
              <a:gd name="connsiteY13" fmla="*/ 889353 h 6229504"/>
              <a:gd name="connsiteX14" fmla="*/ 2428551 w 4844570"/>
              <a:gd name="connsiteY14"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12539 w 4844570"/>
              <a:gd name="connsiteY12" fmla="*/ 889353 h 6229504"/>
              <a:gd name="connsiteX13" fmla="*/ 2428551 w 4844570"/>
              <a:gd name="connsiteY13" fmla="*/ 0 h 6229504"/>
              <a:gd name="connsiteX0" fmla="*/ 2424842 w 4840858"/>
              <a:gd name="connsiteY0" fmla="*/ 357376 h 6229504"/>
              <a:gd name="connsiteX1" fmla="*/ 748550 w 4840858"/>
              <a:gd name="connsiteY1" fmla="*/ 849365 h 6229504"/>
              <a:gd name="connsiteX2" fmla="*/ 2424842 w 4840858"/>
              <a:gd name="connsiteY2" fmla="*/ 1341351 h 6229504"/>
              <a:gd name="connsiteX3" fmla="*/ 4101135 w 4840858"/>
              <a:gd name="connsiteY3" fmla="*/ 849365 h 6229504"/>
              <a:gd name="connsiteX4" fmla="*/ 2424842 w 4840858"/>
              <a:gd name="connsiteY4" fmla="*/ 357376 h 6229504"/>
              <a:gd name="connsiteX5" fmla="*/ 2424839 w 4840858"/>
              <a:gd name="connsiteY5" fmla="*/ 0 h 6229504"/>
              <a:gd name="connsiteX6" fmla="*/ 4840858 w 4840858"/>
              <a:gd name="connsiteY6" fmla="*/ 889353 h 6229504"/>
              <a:gd name="connsiteX7" fmla="*/ 4840858 w 4840858"/>
              <a:gd name="connsiteY7" fmla="*/ 5340152 h 6229504"/>
              <a:gd name="connsiteX8" fmla="*/ 2424842 w 4840858"/>
              <a:gd name="connsiteY8" fmla="*/ 6229504 h 6229504"/>
              <a:gd name="connsiteX9" fmla="*/ 8827 w 4840858"/>
              <a:gd name="connsiteY9" fmla="*/ 5340152 h 6229504"/>
              <a:gd name="connsiteX10" fmla="*/ 0 w 4840858"/>
              <a:gd name="connsiteY10" fmla="*/ 5268833 h 6229504"/>
              <a:gd name="connsiteX11" fmla="*/ 8827 w 4840858"/>
              <a:gd name="connsiteY11" fmla="*/ 889353 h 6229504"/>
              <a:gd name="connsiteX12" fmla="*/ 2424839 w 4840858"/>
              <a:gd name="connsiteY12" fmla="*/ 0 h 6229504"/>
              <a:gd name="connsiteX0" fmla="*/ 2416015 w 4832031"/>
              <a:gd name="connsiteY0" fmla="*/ 357376 h 6229504"/>
              <a:gd name="connsiteX1" fmla="*/ 739723 w 4832031"/>
              <a:gd name="connsiteY1" fmla="*/ 849365 h 6229504"/>
              <a:gd name="connsiteX2" fmla="*/ 2416015 w 4832031"/>
              <a:gd name="connsiteY2" fmla="*/ 1341351 h 6229504"/>
              <a:gd name="connsiteX3" fmla="*/ 4092308 w 4832031"/>
              <a:gd name="connsiteY3" fmla="*/ 849365 h 6229504"/>
              <a:gd name="connsiteX4" fmla="*/ 2416015 w 4832031"/>
              <a:gd name="connsiteY4" fmla="*/ 357376 h 6229504"/>
              <a:gd name="connsiteX5" fmla="*/ 2416012 w 4832031"/>
              <a:gd name="connsiteY5" fmla="*/ 0 h 6229504"/>
              <a:gd name="connsiteX6" fmla="*/ 4832031 w 4832031"/>
              <a:gd name="connsiteY6" fmla="*/ 889353 h 6229504"/>
              <a:gd name="connsiteX7" fmla="*/ 4832031 w 4832031"/>
              <a:gd name="connsiteY7" fmla="*/ 5340152 h 6229504"/>
              <a:gd name="connsiteX8" fmla="*/ 2416015 w 4832031"/>
              <a:gd name="connsiteY8" fmla="*/ 6229504 h 6229504"/>
              <a:gd name="connsiteX9" fmla="*/ 0 w 4832031"/>
              <a:gd name="connsiteY9" fmla="*/ 5340152 h 6229504"/>
              <a:gd name="connsiteX10" fmla="*/ 0 w 4832031"/>
              <a:gd name="connsiteY10" fmla="*/ 889353 h 6229504"/>
              <a:gd name="connsiteX11" fmla="*/ 2416012 w 4832031"/>
              <a:gd name="connsiteY11" fmla="*/ 0 h 6229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32031" h="6229504">
                <a:moveTo>
                  <a:pt x="2416015" y="357376"/>
                </a:moveTo>
                <a:cubicBezTo>
                  <a:pt x="1490225" y="357376"/>
                  <a:pt x="739723" y="577645"/>
                  <a:pt x="739723" y="849365"/>
                </a:cubicBezTo>
                <a:cubicBezTo>
                  <a:pt x="739723" y="1121082"/>
                  <a:pt x="1490225" y="1341351"/>
                  <a:pt x="2416015" y="1341351"/>
                </a:cubicBezTo>
                <a:cubicBezTo>
                  <a:pt x="3341806" y="1341351"/>
                  <a:pt x="4092308" y="1121082"/>
                  <a:pt x="4092308" y="849365"/>
                </a:cubicBezTo>
                <a:cubicBezTo>
                  <a:pt x="4092308" y="577645"/>
                  <a:pt x="3341806" y="357376"/>
                  <a:pt x="2416015" y="357376"/>
                </a:cubicBezTo>
                <a:close/>
                <a:moveTo>
                  <a:pt x="2416012" y="0"/>
                </a:moveTo>
                <a:cubicBezTo>
                  <a:pt x="3673437" y="0"/>
                  <a:pt x="4707663" y="389818"/>
                  <a:pt x="4832031" y="889353"/>
                </a:cubicBezTo>
                <a:lnTo>
                  <a:pt x="4832031" y="5340152"/>
                </a:lnTo>
                <a:cubicBezTo>
                  <a:pt x="4707666" y="5839687"/>
                  <a:pt x="3673440" y="6229504"/>
                  <a:pt x="2416015" y="6229504"/>
                </a:cubicBezTo>
                <a:cubicBezTo>
                  <a:pt x="1158590" y="6229504"/>
                  <a:pt x="124368" y="5839687"/>
                  <a:pt x="0" y="5340152"/>
                </a:cubicBezTo>
                <a:lnTo>
                  <a:pt x="0" y="889353"/>
                </a:lnTo>
                <a:cubicBezTo>
                  <a:pt x="124364" y="389818"/>
                  <a:pt x="1158587" y="0"/>
                  <a:pt x="2416012" y="0"/>
                </a:cubicBezTo>
                <a:close/>
              </a:path>
            </a:pathLst>
          </a:custGeom>
          <a:solidFill>
            <a:schemeClr val="accent1"/>
          </a:solidFill>
          <a:ln w="127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spcBef>
                <a:spcPct val="0"/>
              </a:spcBef>
              <a:spcAft>
                <a:spcPct val="0"/>
              </a:spcAft>
              <a:defRPr/>
            </a:pPr>
            <a:endParaRPr lang="en-US" sz="1600">
              <a:gradFill>
                <a:gsLst>
                  <a:gs pos="40075">
                    <a:srgbClr val="FFFFFF"/>
                  </a:gs>
                  <a:gs pos="30000">
                    <a:srgbClr val="FFFFFF"/>
                  </a:gs>
                </a:gsLst>
                <a:lin ang="5400000" scaled="0"/>
              </a:gradFill>
              <a:latin typeface="Segoe UI"/>
            </a:endParaRPr>
          </a:p>
          <a:p>
            <a:pPr algn="ctr" defTabSz="932449" fontAlgn="base">
              <a:spcBef>
                <a:spcPct val="0"/>
              </a:spcBef>
              <a:spcAft>
                <a:spcPct val="0"/>
              </a:spcAft>
              <a:defRPr/>
            </a:pPr>
            <a:r>
              <a:rPr lang="en-US" sz="1400" b="1">
                <a:solidFill>
                  <a:srgbClr val="50E6FF"/>
                </a:solidFill>
                <a:latin typeface="Segoe UI"/>
              </a:rPr>
              <a:t>SQL Server</a:t>
            </a:r>
          </a:p>
          <a:p>
            <a:pPr algn="ctr" defTabSz="932449" fontAlgn="base">
              <a:spcBef>
                <a:spcPct val="0"/>
              </a:spcBef>
              <a:spcAft>
                <a:spcPct val="0"/>
              </a:spcAft>
              <a:defRPr/>
            </a:pPr>
            <a:r>
              <a:rPr lang="en-US" sz="1400" b="1">
                <a:solidFill>
                  <a:srgbClr val="50E6FF"/>
                </a:solidFill>
                <a:latin typeface="Segoe UI"/>
              </a:rPr>
              <a:t>2019</a:t>
            </a:r>
          </a:p>
        </p:txBody>
      </p:sp>
      <p:cxnSp>
        <p:nvCxnSpPr>
          <p:cNvPr id="3" name="Straight Connector 2">
            <a:extLst>
              <a:ext uri="{FF2B5EF4-FFF2-40B4-BE49-F238E27FC236}">
                <a16:creationId xmlns:a16="http://schemas.microsoft.com/office/drawing/2014/main" id="{96BCE4A6-4430-1E43-95B2-8C6F3C6A5C31}"/>
              </a:ext>
            </a:extLst>
          </p:cNvPr>
          <p:cNvCxnSpPr>
            <a:cxnSpLocks/>
          </p:cNvCxnSpPr>
          <p:nvPr/>
        </p:nvCxnSpPr>
        <p:spPr>
          <a:xfrm>
            <a:off x="8339694" y="3680447"/>
            <a:ext cx="1602263" cy="0"/>
          </a:xfrm>
          <a:prstGeom prst="line">
            <a:avLst/>
          </a:prstGeom>
          <a:ln w="12700">
            <a:solidFill>
              <a:srgbClr val="0078D7"/>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grpSp>
        <p:nvGrpSpPr>
          <p:cNvPr id="34" name="Group 33">
            <a:extLst>
              <a:ext uri="{FF2B5EF4-FFF2-40B4-BE49-F238E27FC236}">
                <a16:creationId xmlns:a16="http://schemas.microsoft.com/office/drawing/2014/main" id="{F634C26D-E87C-7F40-BAF7-6BE7332C373D}"/>
              </a:ext>
            </a:extLst>
          </p:cNvPr>
          <p:cNvGrpSpPr/>
          <p:nvPr/>
        </p:nvGrpSpPr>
        <p:grpSpPr>
          <a:xfrm>
            <a:off x="8162201" y="5046843"/>
            <a:ext cx="608721" cy="615212"/>
            <a:chOff x="7632206" y="4181475"/>
            <a:chExt cx="1932899" cy="1953509"/>
          </a:xfrm>
          <a:solidFill>
            <a:schemeClr val="accent1"/>
          </a:solidFill>
        </p:grpSpPr>
        <p:sp>
          <p:nvSpPr>
            <p:cNvPr id="35" name="Rectangle 34">
              <a:extLst>
                <a:ext uri="{FF2B5EF4-FFF2-40B4-BE49-F238E27FC236}">
                  <a16:creationId xmlns:a16="http://schemas.microsoft.com/office/drawing/2014/main" id="{C70F2D69-9870-4F45-8AC6-7CD4C608F641}"/>
                </a:ext>
              </a:extLst>
            </p:cNvPr>
            <p:cNvSpPr/>
            <p:nvPr/>
          </p:nvSpPr>
          <p:spPr bwMode="auto">
            <a:xfrm>
              <a:off x="7632206" y="5983357"/>
              <a:ext cx="1932899" cy="151627"/>
            </a:xfrm>
            <a:prstGeom prst="rect">
              <a:avLst/>
            </a:prstGeom>
            <a:grpFill/>
            <a:ln w="12700" cap="rnd">
              <a:noFill/>
              <a:miter lim="800000"/>
              <a:headEnd/>
              <a:tailEnd/>
            </a:ln>
            <a:effectLst/>
            <a:extLst/>
          </p:spPr>
          <p:txBody>
            <a:bodyPr wrap="none" rtlCol="0" anchor="ctr"/>
            <a:lstStyle/>
            <a:p>
              <a:pPr defTabSz="914377">
                <a:defRPr/>
              </a:pPr>
              <a:endParaRPr lang="en-US" sz="1800">
                <a:solidFill>
                  <a:prstClr val="black"/>
                </a:solidFill>
                <a:latin typeface="Arial" charset="0"/>
                <a:ea typeface="Arial" charset="0"/>
                <a:cs typeface="Arial" charset="0"/>
              </a:endParaRPr>
            </a:p>
          </p:txBody>
        </p:sp>
        <p:sp>
          <p:nvSpPr>
            <p:cNvPr id="36" name="Triangle 35">
              <a:extLst>
                <a:ext uri="{FF2B5EF4-FFF2-40B4-BE49-F238E27FC236}">
                  <a16:creationId xmlns:a16="http://schemas.microsoft.com/office/drawing/2014/main" id="{D4709E32-4734-D143-9532-F8AB45AAE431}"/>
                </a:ext>
              </a:extLst>
            </p:cNvPr>
            <p:cNvSpPr/>
            <p:nvPr/>
          </p:nvSpPr>
          <p:spPr bwMode="auto">
            <a:xfrm>
              <a:off x="7752522" y="5217903"/>
              <a:ext cx="1024089" cy="765454"/>
            </a:xfrm>
            <a:prstGeom prst="triangle">
              <a:avLst>
                <a:gd name="adj" fmla="val 49234"/>
              </a:avLst>
            </a:prstGeom>
            <a:grpFill/>
            <a:ln w="12700" cap="rnd">
              <a:noFill/>
              <a:miter lim="800000"/>
              <a:headEnd/>
              <a:tailEnd/>
            </a:ln>
            <a:effectLst/>
            <a:extLst/>
          </p:spPr>
          <p:txBody>
            <a:bodyPr wrap="none" rtlCol="0" anchor="ctr"/>
            <a:lstStyle/>
            <a:p>
              <a:pPr defTabSz="914377">
                <a:defRPr/>
              </a:pPr>
              <a:endParaRPr lang="en-US" sz="1800">
                <a:solidFill>
                  <a:prstClr val="black"/>
                </a:solidFill>
                <a:latin typeface="Arial" charset="0"/>
                <a:ea typeface="Arial" charset="0"/>
                <a:cs typeface="Arial" charset="0"/>
              </a:endParaRPr>
            </a:p>
          </p:txBody>
        </p:sp>
        <p:sp>
          <p:nvSpPr>
            <p:cNvPr id="37" name="Triangle 36">
              <a:extLst>
                <a:ext uri="{FF2B5EF4-FFF2-40B4-BE49-F238E27FC236}">
                  <a16:creationId xmlns:a16="http://schemas.microsoft.com/office/drawing/2014/main" id="{5D7A721C-2F86-0F4A-98F1-8BB6C3233276}"/>
                </a:ext>
              </a:extLst>
            </p:cNvPr>
            <p:cNvSpPr/>
            <p:nvPr/>
          </p:nvSpPr>
          <p:spPr bwMode="auto">
            <a:xfrm>
              <a:off x="7990551" y="4181476"/>
              <a:ext cx="548031" cy="609186"/>
            </a:xfrm>
            <a:prstGeom prst="triangle">
              <a:avLst>
                <a:gd name="adj" fmla="val 49234"/>
              </a:avLst>
            </a:prstGeom>
            <a:grpFill/>
            <a:ln w="12700" cap="rnd">
              <a:noFill/>
              <a:miter lim="800000"/>
              <a:headEnd/>
              <a:tailEnd/>
            </a:ln>
            <a:effectLst/>
            <a:extLst/>
          </p:spPr>
          <p:txBody>
            <a:bodyPr wrap="none" rtlCol="0" anchor="ctr"/>
            <a:lstStyle/>
            <a:p>
              <a:pPr defTabSz="914377">
                <a:defRPr/>
              </a:pPr>
              <a:endParaRPr lang="en-US" sz="1800">
                <a:solidFill>
                  <a:prstClr val="black"/>
                </a:solidFill>
                <a:latin typeface="Arial" charset="0"/>
                <a:ea typeface="Arial" charset="0"/>
                <a:cs typeface="Arial" charset="0"/>
              </a:endParaRPr>
            </a:p>
          </p:txBody>
        </p:sp>
        <p:sp>
          <p:nvSpPr>
            <p:cNvPr id="38" name="Rectangle 37">
              <a:extLst>
                <a:ext uri="{FF2B5EF4-FFF2-40B4-BE49-F238E27FC236}">
                  <a16:creationId xmlns:a16="http://schemas.microsoft.com/office/drawing/2014/main" id="{1F5A370A-0683-C343-B26C-DE61FF613399}"/>
                </a:ext>
              </a:extLst>
            </p:cNvPr>
            <p:cNvSpPr/>
            <p:nvPr/>
          </p:nvSpPr>
          <p:spPr bwMode="auto">
            <a:xfrm>
              <a:off x="7990551" y="4790662"/>
              <a:ext cx="548031" cy="1192695"/>
            </a:xfrm>
            <a:prstGeom prst="rect">
              <a:avLst/>
            </a:prstGeom>
            <a:grpFill/>
            <a:ln w="12700" cap="rnd">
              <a:noFill/>
              <a:miter lim="800000"/>
              <a:headEnd/>
              <a:tailEnd/>
            </a:ln>
            <a:effectLst/>
            <a:extLst/>
          </p:spPr>
          <p:txBody>
            <a:bodyPr wrap="none" rtlCol="0" anchor="ctr"/>
            <a:lstStyle/>
            <a:p>
              <a:pPr defTabSz="914377">
                <a:defRPr/>
              </a:pPr>
              <a:endParaRPr lang="en-US" sz="1800">
                <a:solidFill>
                  <a:prstClr val="black"/>
                </a:solidFill>
                <a:latin typeface="Arial" charset="0"/>
                <a:ea typeface="Arial" charset="0"/>
                <a:cs typeface="Arial" charset="0"/>
              </a:endParaRPr>
            </a:p>
          </p:txBody>
        </p:sp>
        <p:sp>
          <p:nvSpPr>
            <p:cNvPr id="39" name="Oval 38">
              <a:extLst>
                <a:ext uri="{FF2B5EF4-FFF2-40B4-BE49-F238E27FC236}">
                  <a16:creationId xmlns:a16="http://schemas.microsoft.com/office/drawing/2014/main" id="{CC9E2120-5A00-A049-8650-3BF2F6F8AD65}"/>
                </a:ext>
              </a:extLst>
            </p:cNvPr>
            <p:cNvSpPr/>
            <p:nvPr/>
          </p:nvSpPr>
          <p:spPr bwMode="auto">
            <a:xfrm>
              <a:off x="8195814" y="4928771"/>
              <a:ext cx="137504" cy="137504"/>
            </a:xfrm>
            <a:prstGeom prst="ellipse">
              <a:avLst/>
            </a:prstGeom>
            <a:grpFill/>
            <a:ln w="12700" cap="rnd">
              <a:noFill/>
              <a:miter lim="800000"/>
              <a:headEnd/>
              <a:tailEnd/>
            </a:ln>
            <a:effectLst/>
            <a:extLst/>
          </p:spPr>
          <p:txBody>
            <a:bodyPr wrap="none" rtlCol="0" anchor="ctr"/>
            <a:lstStyle/>
            <a:p>
              <a:pPr defTabSz="914377">
                <a:defRPr/>
              </a:pPr>
              <a:endParaRPr lang="en-US" sz="1800">
                <a:solidFill>
                  <a:prstClr val="black"/>
                </a:solidFill>
                <a:latin typeface="Arial" charset="0"/>
                <a:ea typeface="Arial" charset="0"/>
                <a:cs typeface="Arial" charset="0"/>
              </a:endParaRPr>
            </a:p>
          </p:txBody>
        </p:sp>
        <p:sp>
          <p:nvSpPr>
            <p:cNvPr id="40" name="Oval 39">
              <a:extLst>
                <a:ext uri="{FF2B5EF4-FFF2-40B4-BE49-F238E27FC236}">
                  <a16:creationId xmlns:a16="http://schemas.microsoft.com/office/drawing/2014/main" id="{38801540-DC47-AA4B-B979-BAA1AACAD839}"/>
                </a:ext>
              </a:extLst>
            </p:cNvPr>
            <p:cNvSpPr/>
            <p:nvPr/>
          </p:nvSpPr>
          <p:spPr bwMode="auto">
            <a:xfrm>
              <a:off x="8206905" y="5149151"/>
              <a:ext cx="137504" cy="137504"/>
            </a:xfrm>
            <a:prstGeom prst="ellipse">
              <a:avLst/>
            </a:prstGeom>
            <a:grpFill/>
            <a:ln w="12700" cap="rnd">
              <a:noFill/>
              <a:miter lim="800000"/>
              <a:headEnd/>
              <a:tailEnd/>
            </a:ln>
            <a:effectLst/>
            <a:extLst/>
          </p:spPr>
          <p:txBody>
            <a:bodyPr wrap="none" rtlCol="0" anchor="ctr"/>
            <a:lstStyle/>
            <a:p>
              <a:pPr defTabSz="914377">
                <a:defRPr/>
              </a:pPr>
              <a:endParaRPr lang="en-US" sz="1800">
                <a:solidFill>
                  <a:prstClr val="black"/>
                </a:solidFill>
                <a:latin typeface="Arial" charset="0"/>
                <a:ea typeface="Arial" charset="0"/>
                <a:cs typeface="Arial" charset="0"/>
              </a:endParaRPr>
            </a:p>
          </p:txBody>
        </p:sp>
        <p:sp>
          <p:nvSpPr>
            <p:cNvPr id="41" name="Rectangle 40">
              <a:extLst>
                <a:ext uri="{FF2B5EF4-FFF2-40B4-BE49-F238E27FC236}">
                  <a16:creationId xmlns:a16="http://schemas.microsoft.com/office/drawing/2014/main" id="{0671AC8A-4D54-EC4E-85D3-8706AFA7E8BD}"/>
                </a:ext>
              </a:extLst>
            </p:cNvPr>
            <p:cNvSpPr/>
            <p:nvPr/>
          </p:nvSpPr>
          <p:spPr bwMode="auto">
            <a:xfrm>
              <a:off x="8249516" y="5600630"/>
              <a:ext cx="45719" cy="382727"/>
            </a:xfrm>
            <a:prstGeom prst="rect">
              <a:avLst/>
            </a:prstGeom>
            <a:grpFill/>
            <a:ln w="12700" cap="rnd">
              <a:noFill/>
              <a:miter lim="800000"/>
              <a:headEnd/>
              <a:tailEnd/>
            </a:ln>
            <a:effectLst/>
            <a:extLst/>
          </p:spPr>
          <p:txBody>
            <a:bodyPr wrap="none" rtlCol="0" anchor="ctr"/>
            <a:lstStyle/>
            <a:p>
              <a:pPr defTabSz="914377">
                <a:defRPr/>
              </a:pPr>
              <a:endParaRPr lang="en-US" sz="1800">
                <a:solidFill>
                  <a:prstClr val="black"/>
                </a:solidFill>
                <a:latin typeface="Arial" charset="0"/>
                <a:ea typeface="Arial" charset="0"/>
                <a:cs typeface="Arial" charset="0"/>
              </a:endParaRPr>
            </a:p>
          </p:txBody>
        </p:sp>
        <p:sp>
          <p:nvSpPr>
            <p:cNvPr id="42" name="Rectangle 41">
              <a:extLst>
                <a:ext uri="{FF2B5EF4-FFF2-40B4-BE49-F238E27FC236}">
                  <a16:creationId xmlns:a16="http://schemas.microsoft.com/office/drawing/2014/main" id="{A6A54105-E279-044E-864B-F8EA2E89BC41}"/>
                </a:ext>
              </a:extLst>
            </p:cNvPr>
            <p:cNvSpPr/>
            <p:nvPr/>
          </p:nvSpPr>
          <p:spPr bwMode="auto">
            <a:xfrm>
              <a:off x="8975558" y="4181475"/>
              <a:ext cx="360947" cy="1801881"/>
            </a:xfrm>
            <a:prstGeom prst="rect">
              <a:avLst/>
            </a:prstGeom>
            <a:grpFill/>
            <a:ln w="12700" cap="rnd">
              <a:noFill/>
              <a:miter lim="800000"/>
              <a:headEnd/>
              <a:tailEnd/>
            </a:ln>
            <a:effectLst/>
            <a:extLst/>
          </p:spPr>
          <p:txBody>
            <a:bodyPr wrap="none" rtlCol="0" anchor="ctr"/>
            <a:lstStyle/>
            <a:p>
              <a:pPr defTabSz="914377">
                <a:defRPr/>
              </a:pPr>
              <a:endParaRPr lang="en-US" sz="1800">
                <a:solidFill>
                  <a:prstClr val="black"/>
                </a:solidFill>
                <a:latin typeface="Arial" charset="0"/>
                <a:ea typeface="Arial" charset="0"/>
                <a:cs typeface="Arial" charset="0"/>
              </a:endParaRPr>
            </a:p>
          </p:txBody>
        </p:sp>
        <p:sp>
          <p:nvSpPr>
            <p:cNvPr id="43" name="Rectangle 42">
              <a:extLst>
                <a:ext uri="{FF2B5EF4-FFF2-40B4-BE49-F238E27FC236}">
                  <a16:creationId xmlns:a16="http://schemas.microsoft.com/office/drawing/2014/main" id="{EF56AC7E-41DC-B14B-9F25-D978083179A2}"/>
                </a:ext>
              </a:extLst>
            </p:cNvPr>
            <p:cNvSpPr/>
            <p:nvPr/>
          </p:nvSpPr>
          <p:spPr bwMode="auto">
            <a:xfrm>
              <a:off x="8538581" y="4873539"/>
              <a:ext cx="436977" cy="55232"/>
            </a:xfrm>
            <a:prstGeom prst="rect">
              <a:avLst/>
            </a:prstGeom>
            <a:grpFill/>
            <a:ln w="12700" cap="rnd">
              <a:noFill/>
              <a:miter lim="800000"/>
              <a:headEnd/>
              <a:tailEnd/>
            </a:ln>
            <a:effectLst/>
            <a:extLst/>
          </p:spPr>
          <p:txBody>
            <a:bodyPr wrap="none" rtlCol="0" anchor="ctr"/>
            <a:lstStyle/>
            <a:p>
              <a:pPr defTabSz="914377">
                <a:defRPr/>
              </a:pPr>
              <a:endParaRPr lang="en-US" sz="1800">
                <a:solidFill>
                  <a:prstClr val="black"/>
                </a:solidFill>
                <a:latin typeface="Arial" charset="0"/>
                <a:ea typeface="Arial" charset="0"/>
                <a:cs typeface="Arial" charset="0"/>
              </a:endParaRPr>
            </a:p>
          </p:txBody>
        </p:sp>
      </p:grpSp>
      <p:sp>
        <p:nvSpPr>
          <p:cNvPr id="45" name="TextBox 44">
            <a:extLst>
              <a:ext uri="{FF2B5EF4-FFF2-40B4-BE49-F238E27FC236}">
                <a16:creationId xmlns:a16="http://schemas.microsoft.com/office/drawing/2014/main" id="{EE4FF7DD-8A8A-CA4C-A4D2-5FA9E3BCB96E}"/>
              </a:ext>
            </a:extLst>
          </p:cNvPr>
          <p:cNvSpPr txBox="1"/>
          <p:nvPr/>
        </p:nvSpPr>
        <p:spPr>
          <a:xfrm>
            <a:off x="7914780" y="5723610"/>
            <a:ext cx="1120617" cy="184666"/>
          </a:xfrm>
          <a:prstGeom prst="rect">
            <a:avLst/>
          </a:prstGeom>
          <a:noFill/>
        </p:spPr>
        <p:txBody>
          <a:bodyPr wrap="square" lIns="0" tIns="0" rIns="0" bIns="0" rtlCol="0">
            <a:spAutoFit/>
          </a:bodyPr>
          <a:lstStyle/>
          <a:p>
            <a:pPr algn="ctr" defTabSz="914344">
              <a:defRPr/>
            </a:pPr>
            <a:r>
              <a:rPr lang="en-US" sz="1200">
                <a:gradFill>
                  <a:gsLst>
                    <a:gs pos="2917">
                      <a:srgbClr val="1A1A1A"/>
                    </a:gs>
                    <a:gs pos="30000">
                      <a:srgbClr val="1A1A1A"/>
                    </a:gs>
                  </a:gsLst>
                  <a:lin ang="5400000" scaled="0"/>
                </a:gradFill>
                <a:latin typeface="Segoe UI Semibold"/>
              </a:rPr>
              <a:t>Launchpad</a:t>
            </a:r>
          </a:p>
        </p:txBody>
      </p:sp>
      <p:sp>
        <p:nvSpPr>
          <p:cNvPr id="9" name="Rectangle 8">
            <a:extLst>
              <a:ext uri="{FF2B5EF4-FFF2-40B4-BE49-F238E27FC236}">
                <a16:creationId xmlns:a16="http://schemas.microsoft.com/office/drawing/2014/main" id="{90A20F47-51B7-47F1-AB39-1EB2DE33F721}"/>
              </a:ext>
            </a:extLst>
          </p:cNvPr>
          <p:cNvSpPr/>
          <p:nvPr/>
        </p:nvSpPr>
        <p:spPr bwMode="auto">
          <a:xfrm>
            <a:off x="9986123" y="3347416"/>
            <a:ext cx="1099140" cy="1228669"/>
          </a:xfrm>
          <a:prstGeom prst="rect">
            <a:avLst/>
          </a:prstGeom>
          <a:no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49" fontAlgn="base">
              <a:spcBef>
                <a:spcPct val="0"/>
              </a:spcBef>
              <a:spcAft>
                <a:spcPct val="0"/>
              </a:spcAft>
              <a:defRPr/>
            </a:pPr>
            <a:endParaRPr lang="en-US" sz="1600">
              <a:gradFill>
                <a:gsLst>
                  <a:gs pos="40075">
                    <a:srgbClr val="FFFFFF"/>
                  </a:gs>
                  <a:gs pos="30000">
                    <a:srgbClr val="FFFFFF"/>
                  </a:gs>
                </a:gsLst>
                <a:lin ang="5400000" scaled="0"/>
              </a:gradFill>
              <a:latin typeface="Segoe UI"/>
            </a:endParaRPr>
          </a:p>
        </p:txBody>
      </p:sp>
      <p:grpSp>
        <p:nvGrpSpPr>
          <p:cNvPr id="16" name="Group 15">
            <a:extLst>
              <a:ext uri="{FF2B5EF4-FFF2-40B4-BE49-F238E27FC236}">
                <a16:creationId xmlns:a16="http://schemas.microsoft.com/office/drawing/2014/main" id="{958BFF54-CE8C-489C-96E5-F9FF31CB4EC9}"/>
              </a:ext>
            </a:extLst>
          </p:cNvPr>
          <p:cNvGrpSpPr/>
          <p:nvPr/>
        </p:nvGrpSpPr>
        <p:grpSpPr>
          <a:xfrm>
            <a:off x="10288134" y="3389196"/>
            <a:ext cx="469199" cy="808120"/>
            <a:chOff x="10695214" y="4270043"/>
            <a:chExt cx="860430" cy="1481780"/>
          </a:xfrm>
        </p:grpSpPr>
        <p:pic>
          <p:nvPicPr>
            <p:cNvPr id="5" name="Picture 4">
              <a:extLst>
                <a:ext uri="{FF2B5EF4-FFF2-40B4-BE49-F238E27FC236}">
                  <a16:creationId xmlns:a16="http://schemas.microsoft.com/office/drawing/2014/main" id="{7C537541-FC1D-4741-989E-BF00F92DF89B}"/>
                </a:ext>
              </a:extLst>
            </p:cNvPr>
            <p:cNvPicPr>
              <a:picLocks noChangeAspect="1"/>
            </p:cNvPicPr>
            <p:nvPr/>
          </p:nvPicPr>
          <p:blipFill rotWithShape="1">
            <a:blip r:embed="rId3"/>
            <a:srcRect r="56128"/>
            <a:stretch/>
          </p:blipFill>
          <p:spPr>
            <a:xfrm>
              <a:off x="10767230" y="4270043"/>
              <a:ext cx="716397" cy="952542"/>
            </a:xfrm>
            <a:prstGeom prst="rect">
              <a:avLst/>
            </a:prstGeom>
          </p:spPr>
        </p:pic>
        <p:pic>
          <p:nvPicPr>
            <p:cNvPr id="44" name="Picture 43">
              <a:extLst>
                <a:ext uri="{FF2B5EF4-FFF2-40B4-BE49-F238E27FC236}">
                  <a16:creationId xmlns:a16="http://schemas.microsoft.com/office/drawing/2014/main" id="{26B7F982-7642-451E-9942-2AD8CB7F915E}"/>
                </a:ext>
              </a:extLst>
            </p:cNvPr>
            <p:cNvPicPr>
              <a:picLocks noChangeAspect="1"/>
            </p:cNvPicPr>
            <p:nvPr/>
          </p:nvPicPr>
          <p:blipFill rotWithShape="1">
            <a:blip r:embed="rId3"/>
            <a:srcRect l="47307" t="34734" b="16030"/>
            <a:stretch/>
          </p:blipFill>
          <p:spPr>
            <a:xfrm>
              <a:off x="10695214" y="5282823"/>
              <a:ext cx="860430" cy="469000"/>
            </a:xfrm>
            <a:prstGeom prst="rect">
              <a:avLst/>
            </a:prstGeom>
          </p:spPr>
        </p:pic>
      </p:grpSp>
      <p:grpSp>
        <p:nvGrpSpPr>
          <p:cNvPr id="46" name="Group 45">
            <a:extLst>
              <a:ext uri="{FF2B5EF4-FFF2-40B4-BE49-F238E27FC236}">
                <a16:creationId xmlns:a16="http://schemas.microsoft.com/office/drawing/2014/main" id="{FCD63DA7-FF0A-4EBD-A9B8-4C4557C7BAD4}"/>
              </a:ext>
            </a:extLst>
          </p:cNvPr>
          <p:cNvGrpSpPr/>
          <p:nvPr/>
        </p:nvGrpSpPr>
        <p:grpSpPr>
          <a:xfrm>
            <a:off x="11085265" y="5719394"/>
            <a:ext cx="574377" cy="568183"/>
            <a:chOff x="6712956" y="9045673"/>
            <a:chExt cx="464984" cy="459971"/>
          </a:xfrm>
        </p:grpSpPr>
        <p:sp>
          <p:nvSpPr>
            <p:cNvPr id="47" name="Rectangle 46">
              <a:extLst>
                <a:ext uri="{FF2B5EF4-FFF2-40B4-BE49-F238E27FC236}">
                  <a16:creationId xmlns:a16="http://schemas.microsoft.com/office/drawing/2014/main" id="{97B3D61D-7468-4F42-94F5-CDE2BDF39047}"/>
                </a:ext>
              </a:extLst>
            </p:cNvPr>
            <p:cNvSpPr/>
            <p:nvPr/>
          </p:nvSpPr>
          <p:spPr bwMode="auto">
            <a:xfrm>
              <a:off x="6712956" y="9205584"/>
              <a:ext cx="464984" cy="138505"/>
            </a:xfrm>
            <a:prstGeom prst="rect">
              <a:avLst/>
            </a:prstGeom>
            <a:solidFill>
              <a:srgbClr val="0078D7"/>
            </a:solidFill>
            <a:ln w="1270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8" name="Rectangle 47">
              <a:extLst>
                <a:ext uri="{FF2B5EF4-FFF2-40B4-BE49-F238E27FC236}">
                  <a16:creationId xmlns:a16="http://schemas.microsoft.com/office/drawing/2014/main" id="{B226EC24-FD8B-4D7C-BC3D-548FBC1E612E}"/>
                </a:ext>
              </a:extLst>
            </p:cNvPr>
            <p:cNvSpPr/>
            <p:nvPr/>
          </p:nvSpPr>
          <p:spPr bwMode="auto">
            <a:xfrm>
              <a:off x="6712956" y="9367139"/>
              <a:ext cx="464984" cy="138505"/>
            </a:xfrm>
            <a:prstGeom prst="rect">
              <a:avLst/>
            </a:prstGeom>
            <a:solidFill>
              <a:srgbClr val="0078D7"/>
            </a:solidFill>
            <a:ln w="1270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49" name="Group 48">
              <a:extLst>
                <a:ext uri="{FF2B5EF4-FFF2-40B4-BE49-F238E27FC236}">
                  <a16:creationId xmlns:a16="http://schemas.microsoft.com/office/drawing/2014/main" id="{BA642318-226B-4B8B-9CE4-D90646318725}"/>
                </a:ext>
              </a:extLst>
            </p:cNvPr>
            <p:cNvGrpSpPr/>
            <p:nvPr/>
          </p:nvGrpSpPr>
          <p:grpSpPr>
            <a:xfrm>
              <a:off x="6712956" y="9045673"/>
              <a:ext cx="464984" cy="138505"/>
              <a:chOff x="551886" y="4922823"/>
              <a:chExt cx="508602" cy="151498"/>
            </a:xfrm>
          </p:grpSpPr>
          <p:sp>
            <p:nvSpPr>
              <p:cNvPr id="58" name="Rectangle 57">
                <a:extLst>
                  <a:ext uri="{FF2B5EF4-FFF2-40B4-BE49-F238E27FC236}">
                    <a16:creationId xmlns:a16="http://schemas.microsoft.com/office/drawing/2014/main" id="{CCD72AF7-51C2-4D0E-8996-B45B0E6D9620}"/>
                  </a:ext>
                </a:extLst>
              </p:cNvPr>
              <p:cNvSpPr/>
              <p:nvPr/>
            </p:nvSpPr>
            <p:spPr bwMode="auto">
              <a:xfrm>
                <a:off x="551886" y="4922823"/>
                <a:ext cx="508602" cy="151498"/>
              </a:xfrm>
              <a:prstGeom prst="rect">
                <a:avLst/>
              </a:prstGeom>
              <a:solidFill>
                <a:srgbClr val="0078D7"/>
              </a:solidFill>
              <a:ln w="1270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 name="Oval 58">
                <a:extLst>
                  <a:ext uri="{FF2B5EF4-FFF2-40B4-BE49-F238E27FC236}">
                    <a16:creationId xmlns:a16="http://schemas.microsoft.com/office/drawing/2014/main" id="{87BADBAF-2023-4223-85B1-704531063CF2}"/>
                  </a:ext>
                </a:extLst>
              </p:cNvPr>
              <p:cNvSpPr/>
              <p:nvPr/>
            </p:nvSpPr>
            <p:spPr bwMode="auto">
              <a:xfrm flipH="1">
                <a:off x="955040" y="4971128"/>
                <a:ext cx="45720" cy="45720"/>
              </a:xfrm>
              <a:prstGeom prst="ellipse">
                <a:avLst/>
              </a:prstGeom>
              <a:solidFill>
                <a:srgbClr val="50E6FF"/>
              </a:solidFill>
              <a:ln w="12700" cap="flat" cmpd="sng" algn="ctr">
                <a:solidFill>
                  <a:srgbClr val="50E6FF"/>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60" name="Straight Connector 59">
                <a:extLst>
                  <a:ext uri="{FF2B5EF4-FFF2-40B4-BE49-F238E27FC236}">
                    <a16:creationId xmlns:a16="http://schemas.microsoft.com/office/drawing/2014/main" id="{1E7C6418-1F8C-4D75-A761-9D91D3B184A1}"/>
                  </a:ext>
                </a:extLst>
              </p:cNvPr>
              <p:cNvCxnSpPr/>
              <p:nvPr/>
            </p:nvCxnSpPr>
            <p:spPr>
              <a:xfrm>
                <a:off x="625475" y="4997163"/>
                <a:ext cx="238125" cy="0"/>
              </a:xfrm>
              <a:prstGeom prst="line">
                <a:avLst/>
              </a:prstGeom>
              <a:solidFill>
                <a:srgbClr val="50E6FF"/>
              </a:solidFill>
              <a:ln w="19050" cap="flat" cmpd="sng" algn="ctr">
                <a:solidFill>
                  <a:srgbClr val="50E6FF"/>
                </a:solidFill>
                <a:prstDash val="solid"/>
                <a:headEnd type="none"/>
                <a:tailEnd type="none"/>
              </a:ln>
              <a:effectLst/>
            </p:spPr>
          </p:cxnSp>
        </p:grpSp>
        <p:cxnSp>
          <p:nvCxnSpPr>
            <p:cNvPr id="50" name="Straight Connector 49">
              <a:extLst>
                <a:ext uri="{FF2B5EF4-FFF2-40B4-BE49-F238E27FC236}">
                  <a16:creationId xmlns:a16="http://schemas.microsoft.com/office/drawing/2014/main" id="{CBE422ED-68AA-4994-9B04-7EAA9CE39424}"/>
                </a:ext>
              </a:extLst>
            </p:cNvPr>
            <p:cNvCxnSpPr>
              <a:cxnSpLocks/>
            </p:cNvCxnSpPr>
            <p:nvPr/>
          </p:nvCxnSpPr>
          <p:spPr>
            <a:xfrm>
              <a:off x="6805851" y="9400854"/>
              <a:ext cx="0" cy="67998"/>
            </a:xfrm>
            <a:prstGeom prst="line">
              <a:avLst/>
            </a:prstGeom>
            <a:noFill/>
            <a:ln w="19050" cap="flat" cmpd="sng" algn="ctr">
              <a:solidFill>
                <a:srgbClr val="50E6FF"/>
              </a:solidFill>
              <a:prstDash val="solid"/>
              <a:headEnd type="none"/>
              <a:tailEnd type="none"/>
            </a:ln>
            <a:effectLst/>
          </p:spPr>
        </p:cxnSp>
        <p:cxnSp>
          <p:nvCxnSpPr>
            <p:cNvPr id="51" name="Straight Connector 50">
              <a:extLst>
                <a:ext uri="{FF2B5EF4-FFF2-40B4-BE49-F238E27FC236}">
                  <a16:creationId xmlns:a16="http://schemas.microsoft.com/office/drawing/2014/main" id="{A7394915-7F1A-4350-9E07-3AB522BD9001}"/>
                </a:ext>
              </a:extLst>
            </p:cNvPr>
            <p:cNvCxnSpPr>
              <a:cxnSpLocks/>
            </p:cNvCxnSpPr>
            <p:nvPr/>
          </p:nvCxnSpPr>
          <p:spPr>
            <a:xfrm>
              <a:off x="6898824" y="9400854"/>
              <a:ext cx="0" cy="67998"/>
            </a:xfrm>
            <a:prstGeom prst="line">
              <a:avLst/>
            </a:prstGeom>
            <a:noFill/>
            <a:ln w="19050" cap="flat" cmpd="sng" algn="ctr">
              <a:solidFill>
                <a:srgbClr val="50E6FF"/>
              </a:solidFill>
              <a:prstDash val="solid"/>
              <a:headEnd type="none"/>
              <a:tailEnd type="none"/>
            </a:ln>
            <a:effectLst/>
          </p:spPr>
        </p:cxnSp>
        <p:cxnSp>
          <p:nvCxnSpPr>
            <p:cNvPr id="52" name="Straight Connector 51">
              <a:extLst>
                <a:ext uri="{FF2B5EF4-FFF2-40B4-BE49-F238E27FC236}">
                  <a16:creationId xmlns:a16="http://schemas.microsoft.com/office/drawing/2014/main" id="{86F4121A-DC27-4ADC-907F-18BF778C3D29}"/>
                </a:ext>
              </a:extLst>
            </p:cNvPr>
            <p:cNvCxnSpPr>
              <a:cxnSpLocks/>
            </p:cNvCxnSpPr>
            <p:nvPr/>
          </p:nvCxnSpPr>
          <p:spPr>
            <a:xfrm>
              <a:off x="6991796" y="9400854"/>
              <a:ext cx="0" cy="67998"/>
            </a:xfrm>
            <a:prstGeom prst="line">
              <a:avLst/>
            </a:prstGeom>
            <a:noFill/>
            <a:ln w="19050" cap="flat" cmpd="sng" algn="ctr">
              <a:solidFill>
                <a:srgbClr val="50E6FF"/>
              </a:solidFill>
              <a:prstDash val="solid"/>
              <a:headEnd type="none"/>
              <a:tailEnd type="none"/>
            </a:ln>
            <a:effectLst/>
          </p:spPr>
        </p:cxnSp>
        <p:cxnSp>
          <p:nvCxnSpPr>
            <p:cNvPr id="53" name="Straight Connector 52">
              <a:extLst>
                <a:ext uri="{FF2B5EF4-FFF2-40B4-BE49-F238E27FC236}">
                  <a16:creationId xmlns:a16="http://schemas.microsoft.com/office/drawing/2014/main" id="{D7515146-7F4D-4449-8DA8-9EB2123A1CBE}"/>
                </a:ext>
              </a:extLst>
            </p:cNvPr>
            <p:cNvCxnSpPr>
              <a:cxnSpLocks/>
            </p:cNvCxnSpPr>
            <p:nvPr/>
          </p:nvCxnSpPr>
          <p:spPr>
            <a:xfrm>
              <a:off x="7084769" y="9400854"/>
              <a:ext cx="0" cy="67998"/>
            </a:xfrm>
            <a:prstGeom prst="line">
              <a:avLst/>
            </a:prstGeom>
            <a:noFill/>
            <a:ln w="19050" cap="flat" cmpd="sng" algn="ctr">
              <a:solidFill>
                <a:srgbClr val="50E6FF"/>
              </a:solidFill>
              <a:prstDash val="solid"/>
              <a:headEnd type="none"/>
              <a:tailEnd type="none"/>
            </a:ln>
            <a:effectLst/>
          </p:spPr>
        </p:cxnSp>
        <p:cxnSp>
          <p:nvCxnSpPr>
            <p:cNvPr id="54" name="Straight Connector 53">
              <a:extLst>
                <a:ext uri="{FF2B5EF4-FFF2-40B4-BE49-F238E27FC236}">
                  <a16:creationId xmlns:a16="http://schemas.microsoft.com/office/drawing/2014/main" id="{DB13274C-3280-4DAD-83AD-11C78A38AACE}"/>
                </a:ext>
              </a:extLst>
            </p:cNvPr>
            <p:cNvCxnSpPr>
              <a:cxnSpLocks/>
            </p:cNvCxnSpPr>
            <p:nvPr/>
          </p:nvCxnSpPr>
          <p:spPr>
            <a:xfrm>
              <a:off x="6805851" y="9242791"/>
              <a:ext cx="0" cy="67998"/>
            </a:xfrm>
            <a:prstGeom prst="line">
              <a:avLst/>
            </a:prstGeom>
            <a:noFill/>
            <a:ln w="19050" cap="flat" cmpd="sng" algn="ctr">
              <a:solidFill>
                <a:srgbClr val="50E6FF"/>
              </a:solidFill>
              <a:prstDash val="solid"/>
              <a:headEnd type="none"/>
              <a:tailEnd type="none"/>
            </a:ln>
            <a:effectLst/>
          </p:spPr>
        </p:cxnSp>
        <p:cxnSp>
          <p:nvCxnSpPr>
            <p:cNvPr id="55" name="Straight Connector 54">
              <a:extLst>
                <a:ext uri="{FF2B5EF4-FFF2-40B4-BE49-F238E27FC236}">
                  <a16:creationId xmlns:a16="http://schemas.microsoft.com/office/drawing/2014/main" id="{5E8797E8-E745-4FF6-A0E1-F7508C838D59}"/>
                </a:ext>
              </a:extLst>
            </p:cNvPr>
            <p:cNvCxnSpPr>
              <a:cxnSpLocks/>
            </p:cNvCxnSpPr>
            <p:nvPr/>
          </p:nvCxnSpPr>
          <p:spPr>
            <a:xfrm>
              <a:off x="6898824" y="9242791"/>
              <a:ext cx="0" cy="67998"/>
            </a:xfrm>
            <a:prstGeom prst="line">
              <a:avLst/>
            </a:prstGeom>
            <a:noFill/>
            <a:ln w="19050" cap="flat" cmpd="sng" algn="ctr">
              <a:solidFill>
                <a:srgbClr val="50E6FF"/>
              </a:solidFill>
              <a:prstDash val="solid"/>
              <a:headEnd type="none"/>
              <a:tailEnd type="none"/>
            </a:ln>
            <a:effectLst/>
          </p:spPr>
        </p:cxnSp>
        <p:cxnSp>
          <p:nvCxnSpPr>
            <p:cNvPr id="56" name="Straight Connector 55">
              <a:extLst>
                <a:ext uri="{FF2B5EF4-FFF2-40B4-BE49-F238E27FC236}">
                  <a16:creationId xmlns:a16="http://schemas.microsoft.com/office/drawing/2014/main" id="{3EB46D21-FA74-4270-9B1A-1CA243E1742E}"/>
                </a:ext>
              </a:extLst>
            </p:cNvPr>
            <p:cNvCxnSpPr>
              <a:cxnSpLocks/>
            </p:cNvCxnSpPr>
            <p:nvPr/>
          </p:nvCxnSpPr>
          <p:spPr>
            <a:xfrm>
              <a:off x="6991796" y="9242791"/>
              <a:ext cx="0" cy="67998"/>
            </a:xfrm>
            <a:prstGeom prst="line">
              <a:avLst/>
            </a:prstGeom>
            <a:noFill/>
            <a:ln w="19050" cap="flat" cmpd="sng" algn="ctr">
              <a:solidFill>
                <a:srgbClr val="50E6FF"/>
              </a:solidFill>
              <a:prstDash val="solid"/>
              <a:headEnd type="none"/>
              <a:tailEnd type="none"/>
            </a:ln>
            <a:effectLst/>
          </p:spPr>
        </p:cxnSp>
        <p:cxnSp>
          <p:nvCxnSpPr>
            <p:cNvPr id="57" name="Straight Connector 56">
              <a:extLst>
                <a:ext uri="{FF2B5EF4-FFF2-40B4-BE49-F238E27FC236}">
                  <a16:creationId xmlns:a16="http://schemas.microsoft.com/office/drawing/2014/main" id="{BA311CE3-40E2-422C-981B-ED363F0A85AC}"/>
                </a:ext>
              </a:extLst>
            </p:cNvPr>
            <p:cNvCxnSpPr>
              <a:cxnSpLocks/>
            </p:cNvCxnSpPr>
            <p:nvPr/>
          </p:nvCxnSpPr>
          <p:spPr>
            <a:xfrm>
              <a:off x="7084769" y="9242791"/>
              <a:ext cx="0" cy="67998"/>
            </a:xfrm>
            <a:prstGeom prst="line">
              <a:avLst/>
            </a:prstGeom>
            <a:noFill/>
            <a:ln w="19050" cap="flat" cmpd="sng" algn="ctr">
              <a:solidFill>
                <a:srgbClr val="50E6FF"/>
              </a:solidFill>
              <a:prstDash val="solid"/>
              <a:headEnd type="none"/>
              <a:tailEnd type="none"/>
            </a:ln>
            <a:effectLst/>
          </p:spPr>
        </p:cxnSp>
      </p:grpSp>
      <p:pic>
        <p:nvPicPr>
          <p:cNvPr id="1026" name="Picture 2" descr="Text Box">
            <a:extLst>
              <a:ext uri="{FF2B5EF4-FFF2-40B4-BE49-F238E27FC236}">
                <a16:creationId xmlns:a16="http://schemas.microsoft.com/office/drawing/2014/main" id="{0F5EA825-4D20-4304-AF51-F89CEA244C5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6339" y="1771241"/>
            <a:ext cx="6013859" cy="2264960"/>
          </a:xfrm>
          <a:prstGeom prst="rect">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a:noFill/>
          </a:ln>
          <a:extLst/>
        </p:spPr>
        <p:style>
          <a:lnRef idx="0">
            <a:scrgbClr r="0" g="0" b="0"/>
          </a:lnRef>
          <a:fillRef idx="0">
            <a:scrgbClr r="0" g="0" b="0"/>
          </a:fillRef>
          <a:effectRef idx="0">
            <a:scrgbClr r="0" g="0" b="0"/>
          </a:effectRef>
          <a:fontRef idx="minor">
            <a:schemeClr val="lt1"/>
          </a:fontRef>
        </p:style>
      </p:pic>
      <p:sp>
        <p:nvSpPr>
          <p:cNvPr id="62" name="Text Placeholder 2"/>
          <p:cNvSpPr>
            <a:spLocks noGrp="1"/>
          </p:cNvSpPr>
          <p:nvPr>
            <p:ph type="body" sz="quarter" idx="10"/>
          </p:nvPr>
        </p:nvSpPr>
        <p:spPr>
          <a:xfrm>
            <a:off x="342578" y="5255968"/>
            <a:ext cx="5692972" cy="1557349"/>
          </a:xfrm>
        </p:spPr>
        <p:txBody>
          <a:bodyPr/>
          <a:lstStyle/>
          <a:p>
            <a:pPr marL="0" indent="0">
              <a:buNone/>
            </a:pPr>
            <a:r>
              <a:rPr lang="en-US" sz="2800"/>
              <a:t>Run Java code using the same SQL Extensibility Infrastructure</a:t>
            </a:r>
          </a:p>
          <a:p>
            <a:endParaRPr lang="en-US" sz="2800"/>
          </a:p>
          <a:p>
            <a:endParaRPr lang="en-US" sz="2800"/>
          </a:p>
        </p:txBody>
      </p:sp>
      <p:sp>
        <p:nvSpPr>
          <p:cNvPr id="63" name="Title 16">
            <a:extLst>
              <a:ext uri="{FF2B5EF4-FFF2-40B4-BE49-F238E27FC236}">
                <a16:creationId xmlns:a16="http://schemas.microsoft.com/office/drawing/2014/main" id="{EF974A7D-3241-4397-8A30-55F27DD3CC4D}"/>
              </a:ext>
            </a:extLst>
          </p:cNvPr>
          <p:cNvSpPr txBox="1">
            <a:spLocks/>
          </p:cNvSpPr>
          <p:nvPr/>
        </p:nvSpPr>
        <p:spPr>
          <a:xfrm>
            <a:off x="588262" y="457200"/>
            <a:ext cx="10138663" cy="984885"/>
          </a:xfrm>
          <a:prstGeom prst="rect">
            <a:avLst/>
          </a:prstGeom>
        </p:spPr>
        <p:txBody>
          <a:bodyPr vert="horz" wrap="square" lIns="0" tIns="0" rIns="0" bIns="0" rtlCol="0" anchor="t">
            <a:spAutoFit/>
          </a:bodyPr>
          <a:lstStyle>
            <a:lvl1pPr algn="l" defTabSz="932742" rtl="0" eaLnBrk="1" latinLnBrk="0" hangingPunct="1">
              <a:lnSpc>
                <a:spcPct val="100000"/>
              </a:lnSpc>
              <a:spcBef>
                <a:spcPts val="1200"/>
              </a:spcBef>
              <a:buNone/>
              <a:defRPr lang="en-US" sz="3200" b="1" kern="1200" cap="none" spc="-5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t>Extend T-SQL with R, Python, and Java</a:t>
            </a:r>
          </a:p>
        </p:txBody>
      </p:sp>
    </p:spTree>
    <p:extLst>
      <p:ext uri="{BB962C8B-B14F-4D97-AF65-F5344CB8AC3E}">
        <p14:creationId xmlns:p14="http://schemas.microsoft.com/office/powerpoint/2010/main" val="33240752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2">
                                            <p:txEl>
                                              <p:pRg st="0" end="0"/>
                                            </p:txEl>
                                          </p:spTgt>
                                        </p:tgtEl>
                                        <p:attrNameLst>
                                          <p:attrName>style.visibility</p:attrName>
                                        </p:attrNameLst>
                                      </p:cBhvr>
                                      <p:to>
                                        <p:strVal val="visible"/>
                                      </p:to>
                                    </p:set>
                                    <p:anim calcmode="lin" valueType="num">
                                      <p:cBhvr additive="base">
                                        <p:cTn id="7" dur="500" fill="hold"/>
                                        <p:tgtEl>
                                          <p:spTgt spid="6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2">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__MICROSOFT_TRANSLATOR_CLM_SLIDEINFO" val="{&quot;Guid&quot;:&quot;581341c3-bb68-4051-aceb-597b40a71061&quot;,&quot;TimeStamp&quot;:&quot;2018-11-29T10:16:04.2488316-08:00&quot;}"/>
</p:tagLst>
</file>

<file path=ppt/tags/tag2.xml><?xml version="1.0" encoding="utf-8"?>
<p:tagLst xmlns:a="http://schemas.openxmlformats.org/drawingml/2006/main" xmlns:r="http://schemas.openxmlformats.org/officeDocument/2006/relationships" xmlns:p="http://schemas.openxmlformats.org/presentationml/2006/main">
  <p:tag name="__MICROSOFT_TRANSLATOR_CLM_SLIDEINFO" val="{&quot;Guid&quot;:&quot;e7dc7186-db0c-40bc-baa5-d5d4d03274ca&quot;,&quot;TimeStamp&quot;:&quot;2018-11-29T10:16:04.2498302-08:00&quot;}"/>
</p:tagLst>
</file>

<file path=ppt/tags/tag3.xml><?xml version="1.0" encoding="utf-8"?>
<p:tagLst xmlns:a="http://schemas.openxmlformats.org/drawingml/2006/main" xmlns:r="http://schemas.openxmlformats.org/officeDocument/2006/relationships" xmlns:p="http://schemas.openxmlformats.org/presentationml/2006/main">
  <p:tag name="__MICROSOFT_TRANSLATOR_CLM_SLIDEINFO" val="{&quot;Guid&quot;:&quot;2f654bcd-d4c9-4927-ad8a-b5e97d9fd28d&quot;,&quot;TimeStamp&quot;:&quot;2018-11-29T10:16:04.2518313-08:00&quot;}"/>
</p:tagLst>
</file>

<file path=ppt/tags/tag4.xml><?xml version="1.0" encoding="utf-8"?>
<p:tagLst xmlns:a="http://schemas.openxmlformats.org/drawingml/2006/main" xmlns:r="http://schemas.openxmlformats.org/officeDocument/2006/relationships" xmlns:p="http://schemas.openxmlformats.org/presentationml/2006/main">
  <p:tag name="__MICROSOFT_TRANSLATOR_CLM_SLIDEINFO" val="{&quot;Guid&quot;:&quot;b4576da9-c8f4-46d8-a095-79c5fd98fab4&quot;,&quot;TimeStamp&quot;:&quot;2018-11-29T10:16:04.2518313-08:00&quot;}"/>
</p:tagLst>
</file>

<file path=ppt/theme/theme1.xml><?xml version="1.0" encoding="utf-8"?>
<a:theme xmlns:a="http://schemas.openxmlformats.org/drawingml/2006/main" name="1_5-50203_Microsoft_Ignite_Template">
  <a:themeElements>
    <a:clrScheme name="Custom 6">
      <a:dk1>
        <a:srgbClr val="1A1A1A"/>
      </a:dk1>
      <a:lt1>
        <a:srgbClr val="FFFFFF"/>
      </a:lt1>
      <a:dk2>
        <a:srgbClr val="0D0D0D"/>
      </a:dk2>
      <a:lt2>
        <a:srgbClr val="E6E6E6"/>
      </a:lt2>
      <a:accent1>
        <a:srgbClr val="0078D4"/>
      </a:accent1>
      <a:accent2>
        <a:srgbClr val="002050"/>
      </a:accent2>
      <a:accent3>
        <a:srgbClr val="50E6FF"/>
      </a:accent3>
      <a:accent4>
        <a:srgbClr val="F37521"/>
      </a:accent4>
      <a:accent5>
        <a:srgbClr val="737373"/>
      </a:accent5>
      <a:accent6>
        <a:srgbClr val="D2D2D2"/>
      </a:accent6>
      <a:hlink>
        <a:srgbClr val="0078D4"/>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potx" id="{C7000453-3526-4386-9DA2-46B29A4A4A92}" vid="{534B2013-2CEB-4777-BD7E-60DC2D4FD2E8}"/>
    </a:ext>
  </a:extLst>
</a:theme>
</file>

<file path=ppt/theme/theme2.xml><?xml version="1.0" encoding="utf-8"?>
<a:theme xmlns:a="http://schemas.openxmlformats.org/drawingml/2006/main" name="WHITE TEMPLATE">
  <a:themeElements>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3.xml><?xml version="1.0" encoding="utf-8"?>
<a:theme xmlns:a="http://schemas.openxmlformats.org/drawingml/2006/main" name="2_5-50201_Microsoft_Ready_Template">
  <a:themeElements>
    <a:clrScheme name="Microsoft Ready + Microsoft Inspire">
      <a:dk1>
        <a:srgbClr val="1A1A1A"/>
      </a:dk1>
      <a:lt1>
        <a:srgbClr val="FFFFFF"/>
      </a:lt1>
      <a:dk2>
        <a:srgbClr val="0D0D0D"/>
      </a:dk2>
      <a:lt2>
        <a:srgbClr val="E6E6E6"/>
      </a:lt2>
      <a:accent1>
        <a:srgbClr val="0078D4"/>
      </a:accent1>
      <a:accent2>
        <a:srgbClr val="002050"/>
      </a:accent2>
      <a:accent3>
        <a:srgbClr val="737373"/>
      </a:accent3>
      <a:accent4>
        <a:srgbClr val="5C2D91"/>
      </a:accent4>
      <a:accent5>
        <a:srgbClr val="BAD80A"/>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Corenote_Template.potx" id="{527209B2-738B-4B01-9D48-27F40AE5D181}" vid="{411C5D06-51D1-4EE9-8DBE-A140AC65511D}"/>
    </a:ext>
  </a:extLst>
</a:theme>
</file>

<file path=ppt/theme/theme4.xml><?xml version="1.0" encoding="utf-8"?>
<a:theme xmlns:a="http://schemas.openxmlformats.org/drawingml/2006/main" name="5-50201_Microsoft_Ready_Template">
  <a:themeElements>
    <a:clrScheme name="Microsoft Ready + Microsoft Inspire">
      <a:dk1>
        <a:srgbClr val="1A1A1A"/>
      </a:dk1>
      <a:lt1>
        <a:srgbClr val="FFFFFF"/>
      </a:lt1>
      <a:dk2>
        <a:srgbClr val="0D0D0D"/>
      </a:dk2>
      <a:lt2>
        <a:srgbClr val="E6E6E6"/>
      </a:lt2>
      <a:accent1>
        <a:srgbClr val="0078D4"/>
      </a:accent1>
      <a:accent2>
        <a:srgbClr val="002050"/>
      </a:accent2>
      <a:accent3>
        <a:srgbClr val="737373"/>
      </a:accent3>
      <a:accent4>
        <a:srgbClr val="5C2D91"/>
      </a:accent4>
      <a:accent5>
        <a:srgbClr val="BAD80A"/>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Corenote_Template.potx" id="{527209B2-738B-4B01-9D48-27F40AE5D181}" vid="{411C5D06-51D1-4EE9-8DBE-A140AC65511D}"/>
    </a:ext>
  </a:extLst>
</a:theme>
</file>

<file path=ppt/theme/theme5.xml><?xml version="1.0" encoding="utf-8"?>
<a:theme xmlns:a="http://schemas.openxmlformats.org/drawingml/2006/main" name="9-51027_Microsoft_Ready_Template">
  <a:themeElements>
    <a:clrScheme name="Microsoft Ready + Microsoft Inspire">
      <a:dk1>
        <a:srgbClr val="1A1A1A"/>
      </a:dk1>
      <a:lt1>
        <a:srgbClr val="FFFFFF"/>
      </a:lt1>
      <a:dk2>
        <a:srgbClr val="0D0D0D"/>
      </a:dk2>
      <a:lt2>
        <a:srgbClr val="E6E6E6"/>
      </a:lt2>
      <a:accent1>
        <a:srgbClr val="0078D4"/>
      </a:accent1>
      <a:accent2>
        <a:srgbClr val="002050"/>
      </a:accent2>
      <a:accent3>
        <a:srgbClr val="737373"/>
      </a:accent3>
      <a:accent4>
        <a:srgbClr val="5C2D91"/>
      </a:accent4>
      <a:accent5>
        <a:srgbClr val="BAD80A"/>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Template_v04.potx" id="{ADFE0B3B-3E8D-4D1C-A966-C43B5E8793C8}" vid="{758F5799-09F9-4110-97F9-4D6AD89F1CB9}"/>
    </a:ext>
  </a:extLst>
</a:theme>
</file>

<file path=ppt/theme/theme6.xml><?xml version="1.0" encoding="utf-8"?>
<a:theme xmlns:a="http://schemas.openxmlformats.org/drawingml/2006/main" name="1_WHITE TEMPLATE">
  <a:themeElements>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6">
    <a:dk1>
      <a:srgbClr val="1A1A1A"/>
    </a:dk1>
    <a:lt1>
      <a:srgbClr val="FFFFFF"/>
    </a:lt1>
    <a:dk2>
      <a:srgbClr val="0D0D0D"/>
    </a:dk2>
    <a:lt2>
      <a:srgbClr val="E6E6E6"/>
    </a:lt2>
    <a:accent1>
      <a:srgbClr val="0078D4"/>
    </a:accent1>
    <a:accent2>
      <a:srgbClr val="002050"/>
    </a:accent2>
    <a:accent3>
      <a:srgbClr val="50E6FF"/>
    </a:accent3>
    <a:accent4>
      <a:srgbClr val="F37521"/>
    </a:accent4>
    <a:accent5>
      <a:srgbClr val="737373"/>
    </a:accent5>
    <a:accent6>
      <a:srgbClr val="D2D2D2"/>
    </a:accent6>
    <a:hlink>
      <a:srgbClr val="0078D4"/>
    </a:hlink>
    <a:folHlink>
      <a:srgbClr val="50E6FF"/>
    </a:folHlink>
  </a:clrScheme>
</a:themeOverride>
</file>

<file path=ppt/theme/themeOverride2.xml><?xml version="1.0" encoding="utf-8"?>
<a:themeOverride xmlns:a="http://schemas.openxmlformats.org/drawingml/2006/main">
  <a:clrScheme name="Custom 6">
    <a:dk1>
      <a:srgbClr val="1A1A1A"/>
    </a:dk1>
    <a:lt1>
      <a:srgbClr val="FFFFFF"/>
    </a:lt1>
    <a:dk2>
      <a:srgbClr val="0D0D0D"/>
    </a:dk2>
    <a:lt2>
      <a:srgbClr val="E6E6E6"/>
    </a:lt2>
    <a:accent1>
      <a:srgbClr val="0078D4"/>
    </a:accent1>
    <a:accent2>
      <a:srgbClr val="002050"/>
    </a:accent2>
    <a:accent3>
      <a:srgbClr val="50E6FF"/>
    </a:accent3>
    <a:accent4>
      <a:srgbClr val="F37521"/>
    </a:accent4>
    <a:accent5>
      <a:srgbClr val="737373"/>
    </a:accent5>
    <a:accent6>
      <a:srgbClr val="D2D2D2"/>
    </a:accent6>
    <a:hlink>
      <a:srgbClr val="0078D4"/>
    </a:hlink>
    <a:folHlink>
      <a:srgbClr val="50E6FF"/>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23C19343FD02E4FB1900EBC4A332725" ma:contentTypeVersion="12" ma:contentTypeDescription="Create a new document." ma:contentTypeScope="" ma:versionID="5638df5f63e5baf6c312c7c69bb4c589">
  <xsd:schema xmlns:xsd="http://www.w3.org/2001/XMLSchema" xmlns:xs="http://www.w3.org/2001/XMLSchema" xmlns:p="http://schemas.microsoft.com/office/2006/metadata/properties" xmlns:ns1="http://schemas.microsoft.com/sharepoint/v3" xmlns:ns2="3ae6f26d-9444-4782-a775-fd15bae28999" xmlns:ns3="72c0272b-f05b-475f-9459-f7525b8ef3e1" targetNamespace="http://schemas.microsoft.com/office/2006/metadata/properties" ma:root="true" ma:fieldsID="07402bae742402504d97e84147900e06" ns1:_="" ns2:_="" ns3:_="">
    <xsd:import namespace="http://schemas.microsoft.com/sharepoint/v3"/>
    <xsd:import namespace="3ae6f26d-9444-4782-a775-fd15bae28999"/>
    <xsd:import namespace="72c0272b-f05b-475f-9459-f7525b8ef3e1"/>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1:_ip_UnifiedCompliancePolicyProperties" minOccurs="0"/>
                <xsd:element ref="ns1:_ip_UnifiedCompliancePolicyUIAction" minOccurs="0"/>
                <xsd:element ref="ns2:MediaServiceAutoTag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4" nillable="true" ma:displayName="Unified Compliance Policy Properties" ma:hidden="true" ma:internalName="_ip_UnifiedCompliancePolicyProperties">
      <xsd:simpleType>
        <xsd:restriction base="dms:Note"/>
      </xsd:simpleType>
    </xsd:element>
    <xsd:element name="_ip_UnifiedCompliancePolicyUIAction" ma:index="15"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ae6f26d-9444-4782-a775-fd15bae2899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false">
      <xsd:simpleType>
        <xsd:restriction base="dms:Note">
          <xsd:maxLength value="255"/>
        </xsd:restriction>
      </xsd:simpleType>
    </xsd:element>
    <xsd:element name="MediaServiceAutoTags" ma:index="16" nillable="true" ma:displayName="Tags" ma:internalName="MediaServiceAutoTags"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2c0272b-f05b-475f-9459-f7525b8ef3e1"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3ae6f26d-9444-4782-a775-fd15bae28999" xsi:nil="true"/>
    <_ip_UnifiedCompliancePolicyUIAction xmlns="http://schemas.microsoft.com/sharepoint/v3" xsi:nil="true"/>
    <_ip_UnifiedCompliancePolicyProperties xmlns="http://schemas.microsoft.com/sharepoint/v3" xsi:nil="true"/>
  </documentManagement>
</p:properties>
</file>

<file path=customXml/itemProps1.xml><?xml version="1.0" encoding="utf-8"?>
<ds:datastoreItem xmlns:ds="http://schemas.openxmlformats.org/officeDocument/2006/customXml" ds:itemID="{D5DE5648-8407-4650-BEEC-7F145B1D9AF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3ae6f26d-9444-4782-a775-fd15bae28999"/>
    <ds:schemaRef ds:uri="72c0272b-f05b-475f-9459-f7525b8ef3e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F990F116-B58F-4255-B05B-DA3808E0E5C6}">
  <ds:schemaRefs>
    <ds:schemaRef ds:uri="http://schemas.microsoft.com/office/2006/documentManagement/types"/>
    <ds:schemaRef ds:uri="http://purl.org/dc/elements/1.1/"/>
    <ds:schemaRef ds:uri="http://schemas.microsoft.com/office/2006/metadata/properties"/>
    <ds:schemaRef ds:uri="3ae6f26d-9444-4782-a775-fd15bae28999"/>
    <ds:schemaRef ds:uri="http://schemas.microsoft.com/sharepoint/v3"/>
    <ds:schemaRef ds:uri="http://purl.org/dc/terms/"/>
    <ds:schemaRef ds:uri="http://schemas.microsoft.com/office/infopath/2007/PartnerControls"/>
    <ds:schemaRef ds:uri="http://schemas.openxmlformats.org/package/2006/metadata/core-properties"/>
    <ds:schemaRef ds:uri="72c0272b-f05b-475f-9459-f7525b8ef3e1"/>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
  <TotalTime>3094</TotalTime>
  <Words>4091</Words>
  <Application>Microsoft Office PowerPoint</Application>
  <PresentationFormat>Widescreen</PresentationFormat>
  <Paragraphs>454</Paragraphs>
  <Slides>36</Slides>
  <Notes>34</Notes>
  <HiddenSlides>1</HiddenSlides>
  <MMClips>0</MMClips>
  <ScaleCrop>false</ScaleCrop>
  <HeadingPairs>
    <vt:vector size="6" baseType="variant">
      <vt:variant>
        <vt:lpstr>Fonts Used</vt:lpstr>
      </vt:variant>
      <vt:variant>
        <vt:i4>10</vt:i4>
      </vt:variant>
      <vt:variant>
        <vt:lpstr>Theme</vt:lpstr>
      </vt:variant>
      <vt:variant>
        <vt:i4>6</vt:i4>
      </vt:variant>
      <vt:variant>
        <vt:lpstr>Slide Titles</vt:lpstr>
      </vt:variant>
      <vt:variant>
        <vt:i4>36</vt:i4>
      </vt:variant>
    </vt:vector>
  </HeadingPairs>
  <TitlesOfParts>
    <vt:vector size="52" baseType="lpstr">
      <vt:lpstr>Arial</vt:lpstr>
      <vt:lpstr>Arial Unicode MS</vt:lpstr>
      <vt:lpstr>Calibri</vt:lpstr>
      <vt:lpstr>Consolas</vt:lpstr>
      <vt:lpstr>Segoe UI</vt:lpstr>
      <vt:lpstr>Segoe UI Light</vt:lpstr>
      <vt:lpstr>Segoe UI Semibold</vt:lpstr>
      <vt:lpstr>Segoe UI Semilight</vt:lpstr>
      <vt:lpstr>Wingdings</vt:lpstr>
      <vt:lpstr>Wingdings 3</vt:lpstr>
      <vt:lpstr>1_5-50203_Microsoft_Ignite_Template</vt:lpstr>
      <vt:lpstr>WHITE TEMPLATE</vt:lpstr>
      <vt:lpstr>2_5-50201_Microsoft_Ready_Template</vt:lpstr>
      <vt:lpstr>5-50201_Microsoft_Ready_Template</vt:lpstr>
      <vt:lpstr>9-51027_Microsoft_Ready_Template</vt:lpstr>
      <vt:lpstr>1_WHITE TEMPLATE</vt:lpstr>
      <vt:lpstr>Leveraging Prebuilt AI Models in SQL Server 2019</vt:lpstr>
      <vt:lpstr>Introduction</vt:lpstr>
      <vt:lpstr>Overview</vt:lpstr>
      <vt:lpstr>Agenda</vt:lpstr>
      <vt:lpstr>SQL Server ML Services  + Extensibility</vt:lpstr>
      <vt:lpstr>The modern development platform </vt:lpstr>
      <vt:lpstr>Evolution of SQL Server ML Services + Extensibility</vt:lpstr>
      <vt:lpstr>Extend T-SQL with R, Python, and Java</vt:lpstr>
      <vt:lpstr>PowerPoint Presentation</vt:lpstr>
      <vt:lpstr>Enhancing the platform of choice</vt:lpstr>
      <vt:lpstr>The Azure Data Studio tools experience </vt:lpstr>
      <vt:lpstr>Azure Data Studio + Java</vt:lpstr>
      <vt:lpstr>Prebuilt AI</vt:lpstr>
      <vt:lpstr>What is AI?</vt:lpstr>
      <vt:lpstr>What is Prebuilt AI?</vt:lpstr>
      <vt:lpstr>Cognitive Services</vt:lpstr>
      <vt:lpstr>PowerPoint Presentation</vt:lpstr>
      <vt:lpstr>Cognitive Services capabilities Infuse your apps, websites, and bots with human-like intelligence </vt:lpstr>
      <vt:lpstr>Intelligent Kiosk</vt:lpstr>
      <vt:lpstr>SQL Server +  Cognitive Services</vt:lpstr>
      <vt:lpstr>SQL Server + Cognitive Services</vt:lpstr>
      <vt:lpstr>Face Recognition</vt:lpstr>
      <vt:lpstr>Computer Vision</vt:lpstr>
      <vt:lpstr>Text Analytics</vt:lpstr>
      <vt:lpstr>Language  Understanding  Intelligent Service (LUIS)</vt:lpstr>
      <vt:lpstr>SQL Server + Cognitive Services</vt:lpstr>
      <vt:lpstr>Does anyone see any issues with this?</vt:lpstr>
      <vt:lpstr>Why might you want a container?</vt:lpstr>
      <vt:lpstr>Virtualization Hardware Abstraction</vt:lpstr>
      <vt:lpstr>Containers Abstracting the OS, Allowing complete portability</vt:lpstr>
      <vt:lpstr>PowerPoint Presentation</vt:lpstr>
      <vt:lpstr>PowerPoint Presentation</vt:lpstr>
      <vt:lpstr>SQL Server + Cognitive Services + Containers</vt:lpstr>
      <vt:lpstr>Where to learn more</vt:lpstr>
      <vt:lpstr>Resources</vt:lpstr>
      <vt:lpstr>Questions?  Thank you</vt:lpstr>
    </vt:vector>
  </TitlesOfParts>
  <Manager>&lt;Comms manager name here&gt;</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Microsoft Ignite</dc:subject>
  <dc:creator>Brieanne Vanderpool</dc:creator>
  <cp:keywords>Microsoft Ignite</cp:keywords>
  <dc:description/>
  <cp:lastModifiedBy>Anna Thomas</cp:lastModifiedBy>
  <cp:revision>19</cp:revision>
  <dcterms:created xsi:type="dcterms:W3CDTF">2018-08-10T17:04:28Z</dcterms:created>
  <dcterms:modified xsi:type="dcterms:W3CDTF">2019-02-23T00:31:25Z</dcterms:modified>
  <cp:category>Microsoft Ignite</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0x010100123C19343FD02E4FB1900EBC4A332725</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36;#Orange County Convention Center|bd993e89-aa48-4695-84e0-3b53e88b1a79</vt:lpwstr>
  </property>
  <property fmtid="{D5CDD505-2E9C-101B-9397-08002B2CF9AE}" pid="7" name="Track">
    <vt:lpwstr/>
  </property>
  <property fmtid="{D5CDD505-2E9C-101B-9397-08002B2CF9AE}" pid="8" name="Event Location">
    <vt:lpwstr>88;#Orlando|8cc4ed56-1866-4501-a22c-89aafde6f59b</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maryfj@microsoft.com</vt:lpwstr>
  </property>
  <property fmtid="{D5CDD505-2E9C-101B-9397-08002B2CF9AE}" pid="15" name="MSIP_Label_f42aa342-8706-4288-bd11-ebb85995028c_SetDate">
    <vt:lpwstr>2017-08-29T14:27:20.8568347-07:00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y fmtid="{D5CDD505-2E9C-101B-9397-08002B2CF9AE}" pid="20" name="TaxKeyword">
    <vt:lpwstr>87;#Microsoft Ignite|9323c522-fe4b-4922-816b-10a1920d7afb</vt:lpwstr>
  </property>
  <property fmtid="{D5CDD505-2E9C-101B-9397-08002B2CF9AE}" pid="21" name="Event Name">
    <vt:lpwstr>35;#Microsoft Ignite|9323c522-fe4b-4922-816b-10a1920d7afb</vt:lpwstr>
  </property>
  <property fmtid="{D5CDD505-2E9C-101B-9397-08002B2CF9AE}" pid="22" name="Audience1">
    <vt:lpwstr/>
  </property>
  <property fmtid="{D5CDD505-2E9C-101B-9397-08002B2CF9AE}" pid="23" name="AuthorIds_UIVersion_5632">
    <vt:lpwstr>6</vt:lpwstr>
  </property>
  <property fmtid="{D5CDD505-2E9C-101B-9397-08002B2CF9AE}" pid="24" name="AuthorIds_UIVersion_7680">
    <vt:lpwstr>6</vt:lpwstr>
  </property>
  <property fmtid="{D5CDD505-2E9C-101B-9397-08002B2CF9AE}" pid="25" name="AuthorIds_UIVersion_9728">
    <vt:lpwstr>6</vt:lpwstr>
  </property>
  <property fmtid="{D5CDD505-2E9C-101B-9397-08002B2CF9AE}" pid="26" name="AuthorIds_UIVersion_4096">
    <vt:lpwstr>16</vt:lpwstr>
  </property>
  <property fmtid="{D5CDD505-2E9C-101B-9397-08002B2CF9AE}" pid="27" name="AuthorIds_UIVersion_6144">
    <vt:lpwstr>16</vt:lpwstr>
  </property>
</Properties>
</file>